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3" r:id="rId5"/>
    <p:sldMasterId id="2147483770" r:id="rId6"/>
    <p:sldMasterId id="2147483809" r:id="rId7"/>
  </p:sldMasterIdLst>
  <p:notesMasterIdLst>
    <p:notesMasterId r:id="rId77"/>
  </p:notesMasterIdLst>
  <p:handoutMasterIdLst>
    <p:handoutMasterId r:id="rId78"/>
  </p:handoutMasterIdLst>
  <p:sldIdLst>
    <p:sldId id="350" r:id="rId8"/>
    <p:sldId id="299" r:id="rId9"/>
    <p:sldId id="2147374760" r:id="rId10"/>
    <p:sldId id="2147374774" r:id="rId11"/>
    <p:sldId id="2147374775" r:id="rId12"/>
    <p:sldId id="2147473562" r:id="rId13"/>
    <p:sldId id="2147374770" r:id="rId14"/>
    <p:sldId id="2147374771" r:id="rId15"/>
    <p:sldId id="2147374772" r:id="rId16"/>
    <p:sldId id="2147374763" r:id="rId17"/>
    <p:sldId id="2147374764" r:id="rId18"/>
    <p:sldId id="2147374765" r:id="rId19"/>
    <p:sldId id="2146448456" r:id="rId20"/>
    <p:sldId id="2146448458" r:id="rId21"/>
    <p:sldId id="2147374768" r:id="rId22"/>
    <p:sldId id="2146448457" r:id="rId23"/>
    <p:sldId id="395" r:id="rId24"/>
    <p:sldId id="355" r:id="rId25"/>
    <p:sldId id="732" r:id="rId26"/>
    <p:sldId id="2146448442" r:id="rId27"/>
    <p:sldId id="2146448443" r:id="rId28"/>
    <p:sldId id="374" r:id="rId29"/>
    <p:sldId id="589" r:id="rId30"/>
    <p:sldId id="377" r:id="rId31"/>
    <p:sldId id="378" r:id="rId32"/>
    <p:sldId id="379" r:id="rId33"/>
    <p:sldId id="380" r:id="rId34"/>
    <p:sldId id="381" r:id="rId35"/>
    <p:sldId id="382" r:id="rId36"/>
    <p:sldId id="384" r:id="rId37"/>
    <p:sldId id="2146448459" r:id="rId38"/>
    <p:sldId id="2147374789" r:id="rId39"/>
    <p:sldId id="2147374790" r:id="rId40"/>
    <p:sldId id="2147374787" r:id="rId41"/>
    <p:sldId id="2147374788" r:id="rId42"/>
    <p:sldId id="2147374780" r:id="rId43"/>
    <p:sldId id="2147374795" r:id="rId44"/>
    <p:sldId id="2147374773" r:id="rId45"/>
    <p:sldId id="2147374796" r:id="rId46"/>
    <p:sldId id="2147473563" r:id="rId47"/>
    <p:sldId id="2147374777" r:id="rId48"/>
    <p:sldId id="2147374793" r:id="rId49"/>
    <p:sldId id="433" r:id="rId50"/>
    <p:sldId id="2146448452" r:id="rId51"/>
    <p:sldId id="2146448451" r:id="rId52"/>
    <p:sldId id="2146448466" r:id="rId53"/>
    <p:sldId id="2147374782" r:id="rId54"/>
    <p:sldId id="2147374783" r:id="rId55"/>
    <p:sldId id="2147374784" r:id="rId56"/>
    <p:sldId id="2146448446" r:id="rId57"/>
    <p:sldId id="2146448450" r:id="rId58"/>
    <p:sldId id="463" r:id="rId59"/>
    <p:sldId id="2146448445" r:id="rId60"/>
    <p:sldId id="2146448444" r:id="rId61"/>
    <p:sldId id="393" r:id="rId62"/>
    <p:sldId id="2145706699" r:id="rId63"/>
    <p:sldId id="2147470429" r:id="rId64"/>
    <p:sldId id="2147375088" r:id="rId65"/>
    <p:sldId id="2147470426" r:id="rId66"/>
    <p:sldId id="2147473557" r:id="rId67"/>
    <p:sldId id="2147308890" r:id="rId68"/>
    <p:sldId id="3661" r:id="rId69"/>
    <p:sldId id="2146448449" r:id="rId70"/>
    <p:sldId id="412" r:id="rId71"/>
    <p:sldId id="408" r:id="rId72"/>
    <p:sldId id="2147473558" r:id="rId73"/>
    <p:sldId id="413" r:id="rId74"/>
    <p:sldId id="407" r:id="rId75"/>
    <p:sldId id="2146448448" r:id="rId7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3">
          <p15:clr>
            <a:srgbClr val="A4A3A4"/>
          </p15:clr>
        </p15:guide>
        <p15:guide id="2" orient="horz" pos="4212">
          <p15:clr>
            <a:srgbClr val="A4A3A4"/>
          </p15:clr>
        </p15:guide>
        <p15:guide id="3" orient="horz" pos="3887">
          <p15:clr>
            <a:srgbClr val="A4A3A4"/>
          </p15:clr>
        </p15:guide>
        <p15:guide id="4" pos="3943">
          <p15:clr>
            <a:srgbClr val="A4A3A4"/>
          </p15:clr>
        </p15:guide>
        <p15:guide id="5" pos="2279">
          <p15:clr>
            <a:srgbClr val="A4A3A4"/>
          </p15:clr>
        </p15:guide>
        <p15:guide id="6" pos="54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B951"/>
    <a:srgbClr val="47B98E"/>
    <a:srgbClr val="4C8AC8"/>
    <a:srgbClr val="7C55A3"/>
    <a:srgbClr val="6360A8"/>
    <a:srgbClr val="822562"/>
    <a:srgbClr val="6378BA"/>
    <a:srgbClr val="89529C"/>
    <a:srgbClr val="E14B92"/>
    <a:srgbClr val="ABA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62" autoAdjust="0"/>
    <p:restoredTop sz="95238" autoAdjust="0"/>
  </p:normalViewPr>
  <p:slideViewPr>
    <p:cSldViewPr snapToGrid="0" snapToObjects="1">
      <p:cViewPr varScale="1">
        <p:scale>
          <a:sx n="115" d="100"/>
          <a:sy n="115" d="100"/>
        </p:scale>
        <p:origin x="585" y="63"/>
      </p:cViewPr>
      <p:guideLst>
        <p:guide orient="horz" pos="463"/>
        <p:guide orient="horz" pos="4212"/>
        <p:guide orient="horz" pos="3887"/>
        <p:guide pos="3943"/>
        <p:guide pos="2279"/>
        <p:guide pos="5452"/>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6" d="100"/>
          <a:sy n="86" d="100"/>
        </p:scale>
        <p:origin x="378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C0EDC-3B04-4D43-AC98-A606493C474D}" type="datetimeFigureOut">
              <a:rPr lang="en-US" sz="1000" smtClean="0">
                <a:latin typeface="Arial" pitchFamily="34" charset="0"/>
                <a:cs typeface="Arial" pitchFamily="34" charset="0"/>
              </a:rPr>
              <a:pPr/>
              <a:t>9/7/2023</a:t>
            </a:fld>
            <a:endParaRPr lang="en-US" sz="1000" dirty="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lvl="0"/>
            <a:r>
              <a:rPr lang="en-US" sz="800" cap="all" dirty="0">
                <a:solidFill>
                  <a:srgbClr val="939598"/>
                </a:solidFill>
                <a:latin typeface="Arial" pitchFamily="34" charset="0"/>
                <a:cs typeface="Arial" pitchFamily="34" charset="0"/>
              </a:rPr>
              <a:t>2011 LENOVO CONFIDENTIAL. All rights reserved.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7F3538-DD9D-4F25-8311-592750C50641}" type="slidenum">
              <a:rPr lang="en-US" sz="800" smtClean="0">
                <a:latin typeface="Arial" pitchFamily="34" charset="0"/>
                <a:cs typeface="Arial" pitchFamily="34" charset="0"/>
              </a:rPr>
              <a:pPr/>
              <a:t>‹#›</a:t>
            </a:fld>
            <a:endParaRPr lang="en-US" sz="800" dirty="0">
              <a:latin typeface="Arial" pitchFamily="34" charset="0"/>
              <a:cs typeface="Arial" pitchFamily="34" charset="0"/>
            </a:endParaRPr>
          </a:p>
        </p:txBody>
      </p:sp>
    </p:spTree>
    <p:extLst>
      <p:ext uri="{BB962C8B-B14F-4D97-AF65-F5344CB8AC3E}">
        <p14:creationId xmlns:p14="http://schemas.microsoft.com/office/powerpoint/2010/main" val="252915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F23CF275-28B3-497F-9AED-85D5F023BA5C}" type="datetimeFigureOut">
              <a:rPr lang="en-US" smtClean="0"/>
              <a:pPr/>
              <a:t>9/7/2023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sz="800" cap="all" dirty="0">
                <a:solidFill>
                  <a:srgbClr val="939598"/>
                </a:solidFill>
              </a:rPr>
              <a:t>2011 LENOVO CONFIDENTIAL. All rights reserved.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4AED87EB-65D7-4500-873C-410831173A82}" type="slidenum">
              <a:rPr lang="en-US" smtClean="0"/>
              <a:pPr/>
              <a:t>‹#›</a:t>
            </a:fld>
            <a:endParaRPr lang="en-US" dirty="0"/>
          </a:p>
        </p:txBody>
      </p:sp>
    </p:spTree>
    <p:extLst>
      <p:ext uri="{BB962C8B-B14F-4D97-AF65-F5344CB8AC3E}">
        <p14:creationId xmlns:p14="http://schemas.microsoft.com/office/powerpoint/2010/main" val="369331368"/>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D87EB-65D7-4500-873C-410831173A82}" type="slidenum">
              <a:rPr lang="en-US" smtClean="0"/>
              <a:pPr/>
              <a:t>19</a:t>
            </a:fld>
            <a:endParaRPr lang="en-US" dirty="0"/>
          </a:p>
        </p:txBody>
      </p:sp>
    </p:spTree>
    <p:extLst>
      <p:ext uri="{BB962C8B-B14F-4D97-AF65-F5344CB8AC3E}">
        <p14:creationId xmlns:p14="http://schemas.microsoft.com/office/powerpoint/2010/main" val="346299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0181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DD5802EA-9155-4941-A9C7-18DE4BEBDF94}"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5724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85644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592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4782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DB8E3F56-5422-4941-9636-2242ECF559DA}"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2790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32776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888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8512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176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1178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9027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950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 Target="../slides/slide45.xml"/><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4.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47499DC1-F0E6-41BB-AF6A-F0876F660A7D}"/>
              </a:ext>
            </a:extLst>
          </p:cNvPr>
          <p:cNvGrpSpPr>
            <a:grpSpLocks noChangeAspect="1"/>
          </p:cNvGrpSpPr>
          <p:nvPr userDrawn="1"/>
        </p:nvGrpSpPr>
        <p:grpSpPr bwMode="auto">
          <a:xfrm>
            <a:off x="7045325" y="0"/>
            <a:ext cx="5143500" cy="6858000"/>
            <a:chOff x="2219" y="0"/>
            <a:chExt cx="3240" cy="4320"/>
          </a:xfrm>
        </p:grpSpPr>
        <p:sp>
          <p:nvSpPr>
            <p:cNvPr id="6" name="Freeform 5">
              <a:extLst>
                <a:ext uri="{FF2B5EF4-FFF2-40B4-BE49-F238E27FC236}">
                  <a16:creationId xmlns:a16="http://schemas.microsoft.com/office/drawing/2014/main" id="{95EDBA1C-B6D4-4EA5-AFEC-F503C17F70BD}"/>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6845F5D6-BE0B-480B-88EE-496759FEA3B1}"/>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a:extLst>
                <a:ext uri="{FF2B5EF4-FFF2-40B4-BE49-F238E27FC236}">
                  <a16:creationId xmlns:a16="http://schemas.microsoft.com/office/drawing/2014/main" id="{05AAA8CE-D8BE-4BE8-A1DD-7DE68415FB3E}"/>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D8A0BE61-2BE5-4A93-BB69-2C6570DD2D5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a:extLst>
                <a:ext uri="{FF2B5EF4-FFF2-40B4-BE49-F238E27FC236}">
                  <a16:creationId xmlns:a16="http://schemas.microsoft.com/office/drawing/2014/main" id="{3F043FFA-0E38-46EC-944A-E3FA4DF51B0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a:extLst>
                <a:ext uri="{FF2B5EF4-FFF2-40B4-BE49-F238E27FC236}">
                  <a16:creationId xmlns:a16="http://schemas.microsoft.com/office/drawing/2014/main" id="{1C2E6DDC-267B-42DC-899F-526E64208435}"/>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a:extLst>
                <a:ext uri="{FF2B5EF4-FFF2-40B4-BE49-F238E27FC236}">
                  <a16:creationId xmlns:a16="http://schemas.microsoft.com/office/drawing/2014/main" id="{B9A786F8-41B3-4647-A9E4-1302BE18FB1D}"/>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a:extLst>
                <a:ext uri="{FF2B5EF4-FFF2-40B4-BE49-F238E27FC236}">
                  <a16:creationId xmlns:a16="http://schemas.microsoft.com/office/drawing/2014/main" id="{A57B3E3C-DDCA-4B13-A617-D1F813E6DECE}"/>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a:extLst>
                <a:ext uri="{FF2B5EF4-FFF2-40B4-BE49-F238E27FC236}">
                  <a16:creationId xmlns:a16="http://schemas.microsoft.com/office/drawing/2014/main" id="{A951F465-0D6C-4177-89F2-C25896B206FD}"/>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a:extLst>
                <a:ext uri="{FF2B5EF4-FFF2-40B4-BE49-F238E27FC236}">
                  <a16:creationId xmlns:a16="http://schemas.microsoft.com/office/drawing/2014/main" id="{D417FEC1-7BF9-4F68-B694-07D9C6568847}"/>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a:extLst>
                <a:ext uri="{FF2B5EF4-FFF2-40B4-BE49-F238E27FC236}">
                  <a16:creationId xmlns:a16="http://schemas.microsoft.com/office/drawing/2014/main" id="{8DDAB7D6-6D46-49CF-9F6C-FFEFAE57B3AD}"/>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a:extLst>
                <a:ext uri="{FF2B5EF4-FFF2-40B4-BE49-F238E27FC236}">
                  <a16:creationId xmlns:a16="http://schemas.microsoft.com/office/drawing/2014/main" id="{3B52973E-7311-4C0C-B8BC-69B071412B35}"/>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7">
              <a:extLst>
                <a:ext uri="{FF2B5EF4-FFF2-40B4-BE49-F238E27FC236}">
                  <a16:creationId xmlns:a16="http://schemas.microsoft.com/office/drawing/2014/main" id="{D4DF32E3-06B5-412E-A2DA-CC05513664EE}"/>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Oval 18">
              <a:extLst>
                <a:ext uri="{FF2B5EF4-FFF2-40B4-BE49-F238E27FC236}">
                  <a16:creationId xmlns:a16="http://schemas.microsoft.com/office/drawing/2014/main" id="{D46C7794-35CE-4C1C-B771-220325E8B03F}"/>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a:extLst>
                <a:ext uri="{FF2B5EF4-FFF2-40B4-BE49-F238E27FC236}">
                  <a16:creationId xmlns:a16="http://schemas.microsoft.com/office/drawing/2014/main" id="{29290C6B-21AC-4CFC-B860-87B2D9B29E5E}"/>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a:extLst>
                <a:ext uri="{FF2B5EF4-FFF2-40B4-BE49-F238E27FC236}">
                  <a16:creationId xmlns:a16="http://schemas.microsoft.com/office/drawing/2014/main" id="{432C48B8-6F92-44EA-BBFC-D16A9377969C}"/>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a:extLst>
                <a:ext uri="{FF2B5EF4-FFF2-40B4-BE49-F238E27FC236}">
                  <a16:creationId xmlns:a16="http://schemas.microsoft.com/office/drawing/2014/main" id="{E0624747-62B6-40AD-854C-2FB490068AE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a:extLst>
                <a:ext uri="{FF2B5EF4-FFF2-40B4-BE49-F238E27FC236}">
                  <a16:creationId xmlns:a16="http://schemas.microsoft.com/office/drawing/2014/main" id="{E6025DA0-325E-45E3-A420-77F8BED6FE72}"/>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3">
              <a:extLst>
                <a:ext uri="{FF2B5EF4-FFF2-40B4-BE49-F238E27FC236}">
                  <a16:creationId xmlns:a16="http://schemas.microsoft.com/office/drawing/2014/main" id="{1CE01064-9D88-4958-85CC-A337065E8FD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a:extLst>
                <a:ext uri="{FF2B5EF4-FFF2-40B4-BE49-F238E27FC236}">
                  <a16:creationId xmlns:a16="http://schemas.microsoft.com/office/drawing/2014/main" id="{2D3BA778-9DD6-4037-8E1A-64C4A7C2322D}"/>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a:extLst>
                <a:ext uri="{FF2B5EF4-FFF2-40B4-BE49-F238E27FC236}">
                  <a16:creationId xmlns:a16="http://schemas.microsoft.com/office/drawing/2014/main" id="{840BB10F-232A-4837-8D0A-9E1B14A04063}"/>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a:extLst>
                <a:ext uri="{FF2B5EF4-FFF2-40B4-BE49-F238E27FC236}">
                  <a16:creationId xmlns:a16="http://schemas.microsoft.com/office/drawing/2014/main" id="{A8D03E7C-C19B-46EC-9DCB-28F60BFC5104}"/>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a:extLst>
                <a:ext uri="{FF2B5EF4-FFF2-40B4-BE49-F238E27FC236}">
                  <a16:creationId xmlns:a16="http://schemas.microsoft.com/office/drawing/2014/main" id="{24857C82-A0F7-4401-B521-4B6DA91FD18A}"/>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a:extLst>
                <a:ext uri="{FF2B5EF4-FFF2-40B4-BE49-F238E27FC236}">
                  <a16:creationId xmlns:a16="http://schemas.microsoft.com/office/drawing/2014/main" id="{A79CE76C-7EDA-4A9E-A665-AE5E189DE2AC}"/>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a:extLst>
                <a:ext uri="{FF2B5EF4-FFF2-40B4-BE49-F238E27FC236}">
                  <a16:creationId xmlns:a16="http://schemas.microsoft.com/office/drawing/2014/main" id="{1FA164FB-4D77-4777-844B-0F16E6350760}"/>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a:extLst>
                <a:ext uri="{FF2B5EF4-FFF2-40B4-BE49-F238E27FC236}">
                  <a16:creationId xmlns:a16="http://schemas.microsoft.com/office/drawing/2014/main" id="{DBF6ED60-81F5-48D2-9CE9-21D19C9C0B40}"/>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1">
              <a:extLst>
                <a:ext uri="{FF2B5EF4-FFF2-40B4-BE49-F238E27FC236}">
                  <a16:creationId xmlns:a16="http://schemas.microsoft.com/office/drawing/2014/main" id="{3EACA839-E640-4BA9-9442-4D05CB5C3310}"/>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a:extLst>
                <a:ext uri="{FF2B5EF4-FFF2-40B4-BE49-F238E27FC236}">
                  <a16:creationId xmlns:a16="http://schemas.microsoft.com/office/drawing/2014/main" id="{1E54C6AF-997A-4539-9319-B5F8E2BF0ECA}"/>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a:extLst>
                <a:ext uri="{FF2B5EF4-FFF2-40B4-BE49-F238E27FC236}">
                  <a16:creationId xmlns:a16="http://schemas.microsoft.com/office/drawing/2014/main" id="{A979CFBC-EF15-4B69-AD43-8CB5DBCE21CB}"/>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a:extLst>
                <a:ext uri="{FF2B5EF4-FFF2-40B4-BE49-F238E27FC236}">
                  <a16:creationId xmlns:a16="http://schemas.microsoft.com/office/drawing/2014/main" id="{4ABCC918-CA6A-4BF0-A94C-D577B28D493E}"/>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a:extLst>
                <a:ext uri="{FF2B5EF4-FFF2-40B4-BE49-F238E27FC236}">
                  <a16:creationId xmlns:a16="http://schemas.microsoft.com/office/drawing/2014/main" id="{06579707-DC3D-4FE3-B45C-56D18C00CE9B}"/>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a:extLst>
                <a:ext uri="{FF2B5EF4-FFF2-40B4-BE49-F238E27FC236}">
                  <a16:creationId xmlns:a16="http://schemas.microsoft.com/office/drawing/2014/main" id="{0FCB285C-7E10-40D2-9985-8848085AFB8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37">
              <a:extLst>
                <a:ext uri="{FF2B5EF4-FFF2-40B4-BE49-F238E27FC236}">
                  <a16:creationId xmlns:a16="http://schemas.microsoft.com/office/drawing/2014/main" id="{9FC36887-1705-44AD-BCBD-DEAC26C7EFF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8">
              <a:extLst>
                <a:ext uri="{FF2B5EF4-FFF2-40B4-BE49-F238E27FC236}">
                  <a16:creationId xmlns:a16="http://schemas.microsoft.com/office/drawing/2014/main" id="{7BB507BB-A44D-4C94-ACE7-6EAAB1EBC5BA}"/>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9">
              <a:extLst>
                <a:ext uri="{FF2B5EF4-FFF2-40B4-BE49-F238E27FC236}">
                  <a16:creationId xmlns:a16="http://schemas.microsoft.com/office/drawing/2014/main" id="{AE6E3CE7-2E08-41DE-8D6A-235E7B0C47E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40">
              <a:extLst>
                <a:ext uri="{FF2B5EF4-FFF2-40B4-BE49-F238E27FC236}">
                  <a16:creationId xmlns:a16="http://schemas.microsoft.com/office/drawing/2014/main" id="{DD404BEE-FF0E-4556-BA94-9357A616A44E}"/>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41">
              <a:extLst>
                <a:ext uri="{FF2B5EF4-FFF2-40B4-BE49-F238E27FC236}">
                  <a16:creationId xmlns:a16="http://schemas.microsoft.com/office/drawing/2014/main" id="{FFCE7FAA-A72A-4B25-82F8-2422D9C35CB8}"/>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42">
              <a:extLst>
                <a:ext uri="{FF2B5EF4-FFF2-40B4-BE49-F238E27FC236}">
                  <a16:creationId xmlns:a16="http://schemas.microsoft.com/office/drawing/2014/main" id="{4C70AFF6-9825-41D4-A4E8-52DD8472006F}"/>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43">
              <a:extLst>
                <a:ext uri="{FF2B5EF4-FFF2-40B4-BE49-F238E27FC236}">
                  <a16:creationId xmlns:a16="http://schemas.microsoft.com/office/drawing/2014/main" id="{396D1495-31D0-499E-9B44-5E1310E9B629}"/>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Oval 44">
              <a:extLst>
                <a:ext uri="{FF2B5EF4-FFF2-40B4-BE49-F238E27FC236}">
                  <a16:creationId xmlns:a16="http://schemas.microsoft.com/office/drawing/2014/main" id="{70164EA9-3730-41E9-8CBF-80C70F7B70C6}"/>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45">
              <a:extLst>
                <a:ext uri="{FF2B5EF4-FFF2-40B4-BE49-F238E27FC236}">
                  <a16:creationId xmlns:a16="http://schemas.microsoft.com/office/drawing/2014/main" id="{DB4ED9BE-6B08-4956-9E79-A3D670C41AA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6">
              <a:extLst>
                <a:ext uri="{FF2B5EF4-FFF2-40B4-BE49-F238E27FC236}">
                  <a16:creationId xmlns:a16="http://schemas.microsoft.com/office/drawing/2014/main" id="{B2A1519C-8C0D-4CEB-8F23-80DEDCC282E9}"/>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7">
              <a:extLst>
                <a:ext uri="{FF2B5EF4-FFF2-40B4-BE49-F238E27FC236}">
                  <a16:creationId xmlns:a16="http://schemas.microsoft.com/office/drawing/2014/main" id="{1D162702-7814-4EDF-AF7A-E4C9305E56B0}"/>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48">
              <a:extLst>
                <a:ext uri="{FF2B5EF4-FFF2-40B4-BE49-F238E27FC236}">
                  <a16:creationId xmlns:a16="http://schemas.microsoft.com/office/drawing/2014/main" id="{6ECDC371-EFBF-4B83-8735-5D771DDB64DB}"/>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49">
              <a:extLst>
                <a:ext uri="{FF2B5EF4-FFF2-40B4-BE49-F238E27FC236}">
                  <a16:creationId xmlns:a16="http://schemas.microsoft.com/office/drawing/2014/main" id="{47C35342-85B7-4031-8CE4-0518C77129D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50">
              <a:extLst>
                <a:ext uri="{FF2B5EF4-FFF2-40B4-BE49-F238E27FC236}">
                  <a16:creationId xmlns:a16="http://schemas.microsoft.com/office/drawing/2014/main" id="{AC4F8B1E-711A-4D3D-9ACC-5F4BBD6A58C8}"/>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51">
              <a:extLst>
                <a:ext uri="{FF2B5EF4-FFF2-40B4-BE49-F238E27FC236}">
                  <a16:creationId xmlns:a16="http://schemas.microsoft.com/office/drawing/2014/main" id="{771B0520-42FA-4CCC-8766-0AB04AE8CC10}"/>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52">
              <a:extLst>
                <a:ext uri="{FF2B5EF4-FFF2-40B4-BE49-F238E27FC236}">
                  <a16:creationId xmlns:a16="http://schemas.microsoft.com/office/drawing/2014/main" id="{1FC7BF01-A3CE-498F-BF51-7828BEF3BF81}"/>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53">
              <a:extLst>
                <a:ext uri="{FF2B5EF4-FFF2-40B4-BE49-F238E27FC236}">
                  <a16:creationId xmlns:a16="http://schemas.microsoft.com/office/drawing/2014/main" id="{CEEEF70E-BAB6-4E3F-A5BA-5253ED93BC6F}"/>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54">
              <a:extLst>
                <a:ext uri="{FF2B5EF4-FFF2-40B4-BE49-F238E27FC236}">
                  <a16:creationId xmlns:a16="http://schemas.microsoft.com/office/drawing/2014/main" id="{F826D2CB-9E6E-45EB-9708-EA4A98A0BC20}"/>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55">
              <a:extLst>
                <a:ext uri="{FF2B5EF4-FFF2-40B4-BE49-F238E27FC236}">
                  <a16:creationId xmlns:a16="http://schemas.microsoft.com/office/drawing/2014/main" id="{4ECE29B7-F98E-484C-A64D-8D3012CD254C}"/>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56">
              <a:extLst>
                <a:ext uri="{FF2B5EF4-FFF2-40B4-BE49-F238E27FC236}">
                  <a16:creationId xmlns:a16="http://schemas.microsoft.com/office/drawing/2014/main" id="{21A62F91-5AB5-4449-BC3B-9955EC828F03}"/>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5684"/>
            <a:ext cx="9960236" cy="2894768"/>
          </a:xfrm>
          <a:prstGeom prst="rect">
            <a:avLst/>
          </a:prstGeom>
        </p:spPr>
        <p:txBody>
          <a:bodyPr wrap="square"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tx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5116"/>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4988760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chemeClr val="tx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0"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5" name="TextBox 4"/>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6" name="Group 5"/>
          <p:cNvGrpSpPr/>
          <p:nvPr userDrawn="1"/>
        </p:nvGrpSpPr>
        <p:grpSpPr>
          <a:xfrm>
            <a:off x="554338" y="6421482"/>
            <a:ext cx="734356" cy="245008"/>
            <a:chOff x="547688" y="952500"/>
            <a:chExt cx="12190413" cy="4067175"/>
          </a:xfrm>
        </p:grpSpPr>
        <p:sp>
          <p:nvSpPr>
            <p:cNvPr id="7" name="Rectangle 6"/>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 name="Freeform 10"/>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29032212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5881729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51641833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85878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2" name="Group 11"/>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18345510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8212605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9" name="TextBox 1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20" name="Group 19"/>
          <p:cNvGrpSpPr/>
          <p:nvPr userDrawn="1"/>
        </p:nvGrpSpPr>
        <p:grpSpPr>
          <a:xfrm>
            <a:off x="554338" y="6421482"/>
            <a:ext cx="734356" cy="245008"/>
            <a:chOff x="547688" y="952500"/>
            <a:chExt cx="12190413" cy="4067175"/>
          </a:xfrm>
        </p:grpSpPr>
        <p:sp>
          <p:nvSpPr>
            <p:cNvPr id="21" name="Rectangle 2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2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2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4" name="Freeform 2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5" name="Freeform 2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93889272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1493142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3"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78465434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9" name="Group 8">
            <a:extLst>
              <a:ext uri="{FF2B5EF4-FFF2-40B4-BE49-F238E27FC236}">
                <a16:creationId xmlns:a16="http://schemas.microsoft.com/office/drawing/2014/main" id="{EAF90973-FEC1-4552-893E-F8452486325A}"/>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10" name="Freeform 5">
              <a:extLst>
                <a:ext uri="{FF2B5EF4-FFF2-40B4-BE49-F238E27FC236}">
                  <a16:creationId xmlns:a16="http://schemas.microsoft.com/office/drawing/2014/main" id="{03BCA337-0364-462A-918B-9D65DE60C19A}"/>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0379A668-D702-43AE-8393-F493097C832C}"/>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2873673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chemeClr val="tx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17577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56789"/>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7633483"/>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flip="none" rotWithShape="1">
          <a:gsLst>
            <a:gs pos="0">
              <a:srgbClr val="7C55A3"/>
            </a:gs>
            <a:gs pos="33000">
              <a:srgbClr val="4C8AC8"/>
            </a:gs>
            <a:gs pos="67000">
              <a:srgbClr val="47B98E"/>
            </a:gs>
            <a:gs pos="100000">
              <a:srgbClr val="64B951"/>
            </a:gs>
          </a:gsLst>
          <a:lin ang="13500000" scaled="1"/>
          <a:tileRect/>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solidFill>
            <a:schemeClr val="tx1"/>
          </a:soli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2665551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title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8818660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5023760"/>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TextBox 7"/>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03018522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3454616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Slid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405253144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0717264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4" name="TextBox 13"/>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5" name="Group 14"/>
          <p:cNvGrpSpPr/>
          <p:nvPr userDrawn="1"/>
        </p:nvGrpSpPr>
        <p:grpSpPr>
          <a:xfrm>
            <a:off x="554338" y="6421482"/>
            <a:ext cx="734356" cy="245008"/>
            <a:chOff x="547688" y="952500"/>
            <a:chExt cx="12190413" cy="4067175"/>
          </a:xfrm>
        </p:grpSpPr>
        <p:sp>
          <p:nvSpPr>
            <p:cNvPr id="16" name="Rectangle 1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9"/>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77450008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gradFill flip="none" rotWithShape="1">
            <a:gsLst>
              <a:gs pos="0">
                <a:srgbClr val="7C55A3"/>
              </a:gs>
              <a:gs pos="33000">
                <a:srgbClr val="4C8AC8"/>
              </a:gs>
              <a:gs pos="67000">
                <a:srgbClr val="47B98E"/>
              </a:gs>
              <a:gs pos="100000">
                <a:srgbClr val="64B951"/>
              </a:gs>
            </a:gsLst>
            <a:lin ang="18900000" scaled="1"/>
            <a:tileRect/>
          </a:gra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7475676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losing Slide_Color">
    <p:bg>
      <p:bgPr>
        <a:gradFill flip="none" rotWithShape="1">
          <a:gsLst>
            <a:gs pos="0">
              <a:srgbClr val="7C55A3"/>
            </a:gs>
            <a:gs pos="33000">
              <a:srgbClr val="4C8AC8"/>
            </a:gs>
            <a:gs pos="67000">
              <a:srgbClr val="47B98E"/>
            </a:gs>
            <a:gs pos="100000">
              <a:srgbClr val="64B951"/>
            </a:gs>
          </a:gsLst>
          <a:lin ang="8100000" scaled="1"/>
          <a:tileRect/>
        </a:gra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solidFill>
            <a:schemeClr val="bg1"/>
          </a:soli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1211022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6971789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chemeClr val="tx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992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4226057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hinkCentre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26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Laptop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385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3624"/>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8880"/>
            <a:ext cx="11073384" cy="4906726"/>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14163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7593"/>
            <a:ext cx="11073384"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37097577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5767"/>
            <a:ext cx="11073384" cy="4651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p:nvPr>
        </p:nvSpPr>
        <p:spPr bwMode="gray">
          <a:xfrm>
            <a:off x="557784" y="899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6945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814793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chemeClr val="tx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2767"/>
            <a:ext cx="11073384" cy="4654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2616"/>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416594537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735132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57779992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5635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D32A0016-1732-41C2-ABCA-54C20AE8EF44}"/>
              </a:ext>
            </a:extLst>
          </p:cNvPr>
          <p:cNvGrpSpPr>
            <a:grpSpLocks noChangeAspect="1"/>
          </p:cNvGrpSpPr>
          <p:nvPr userDrawn="1"/>
        </p:nvGrpSpPr>
        <p:grpSpPr bwMode="auto">
          <a:xfrm>
            <a:off x="7043738" y="0"/>
            <a:ext cx="5145087" cy="6858000"/>
            <a:chOff x="4437" y="0"/>
            <a:chExt cx="3241" cy="4320"/>
          </a:xfrm>
        </p:grpSpPr>
        <p:sp>
          <p:nvSpPr>
            <p:cNvPr id="24" name="Rectangle 23">
              <a:extLst>
                <a:ext uri="{FF2B5EF4-FFF2-40B4-BE49-F238E27FC236}">
                  <a16:creationId xmlns:a16="http://schemas.microsoft.com/office/drawing/2014/main" id="{25B8218A-F491-405B-B41C-36AB3F122111}"/>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6EA24081-B1C2-4527-8EC4-1C6088218DF6}"/>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5">
              <a:extLst>
                <a:ext uri="{FF2B5EF4-FFF2-40B4-BE49-F238E27FC236}">
                  <a16:creationId xmlns:a16="http://schemas.microsoft.com/office/drawing/2014/main" id="{DD9BAE85-DA50-4DEE-B970-AD27BC2B17C1}"/>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a:extLst>
                <a:ext uri="{FF2B5EF4-FFF2-40B4-BE49-F238E27FC236}">
                  <a16:creationId xmlns:a16="http://schemas.microsoft.com/office/drawing/2014/main" id="{ECDCABE7-7167-4A5E-8AC5-C56BD942CF6C}"/>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
              <a:extLst>
                <a:ext uri="{FF2B5EF4-FFF2-40B4-BE49-F238E27FC236}">
                  <a16:creationId xmlns:a16="http://schemas.microsoft.com/office/drawing/2014/main" id="{65ED4C6D-93C4-4244-89FF-C75BAAEE9AA8}"/>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26938712-1BF3-485A-9E70-378CF1A3570E}"/>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1">
              <a:extLst>
                <a:ext uri="{FF2B5EF4-FFF2-40B4-BE49-F238E27FC236}">
                  <a16:creationId xmlns:a16="http://schemas.microsoft.com/office/drawing/2014/main" id="{21D92C31-ADB5-457B-8736-70A182D85D29}"/>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a:extLst>
                <a:ext uri="{FF2B5EF4-FFF2-40B4-BE49-F238E27FC236}">
                  <a16:creationId xmlns:a16="http://schemas.microsoft.com/office/drawing/2014/main" id="{24CC940C-FACB-41D6-A453-196ABCD90C3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3">
              <a:extLst>
                <a:ext uri="{FF2B5EF4-FFF2-40B4-BE49-F238E27FC236}">
                  <a16:creationId xmlns:a16="http://schemas.microsoft.com/office/drawing/2014/main" id="{1CF1DF87-6D0C-4ABD-9667-B7A8CB01E4F0}"/>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4">
              <a:extLst>
                <a:ext uri="{FF2B5EF4-FFF2-40B4-BE49-F238E27FC236}">
                  <a16:creationId xmlns:a16="http://schemas.microsoft.com/office/drawing/2014/main" id="{121982CC-6A80-42FD-8D7D-218F072754FD}"/>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15">
              <a:extLst>
                <a:ext uri="{FF2B5EF4-FFF2-40B4-BE49-F238E27FC236}">
                  <a16:creationId xmlns:a16="http://schemas.microsoft.com/office/drawing/2014/main" id="{28C87A8E-A8E3-444B-A6EE-AC45A4005E6B}"/>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F9CA18BC-A7CA-47FA-9B57-C7ECB05E9B4A}"/>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7">
              <a:extLst>
                <a:ext uri="{FF2B5EF4-FFF2-40B4-BE49-F238E27FC236}">
                  <a16:creationId xmlns:a16="http://schemas.microsoft.com/office/drawing/2014/main" id="{72BEAD13-1F2F-494D-A1F6-F54173ED22FE}"/>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8">
              <a:extLst>
                <a:ext uri="{FF2B5EF4-FFF2-40B4-BE49-F238E27FC236}">
                  <a16:creationId xmlns:a16="http://schemas.microsoft.com/office/drawing/2014/main" id="{87C5F757-D721-423A-9CB9-59C87EA04A16}"/>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9">
              <a:extLst>
                <a:ext uri="{FF2B5EF4-FFF2-40B4-BE49-F238E27FC236}">
                  <a16:creationId xmlns:a16="http://schemas.microsoft.com/office/drawing/2014/main" id="{5AEC129C-5030-4375-95F1-097B6D7CD761}"/>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0">
              <a:extLst>
                <a:ext uri="{FF2B5EF4-FFF2-40B4-BE49-F238E27FC236}">
                  <a16:creationId xmlns:a16="http://schemas.microsoft.com/office/drawing/2014/main" id="{BBC49A08-50D6-47E1-9ED3-2285EEFDDB7E}"/>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1">
              <a:extLst>
                <a:ext uri="{FF2B5EF4-FFF2-40B4-BE49-F238E27FC236}">
                  <a16:creationId xmlns:a16="http://schemas.microsoft.com/office/drawing/2014/main" id="{DB3123F6-0A02-4912-8D56-396818B62411}"/>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
              <a:extLst>
                <a:ext uri="{FF2B5EF4-FFF2-40B4-BE49-F238E27FC236}">
                  <a16:creationId xmlns:a16="http://schemas.microsoft.com/office/drawing/2014/main" id="{A9B09F65-0BF4-4CFC-B6DB-4DCB51E50E1B}"/>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3">
              <a:extLst>
                <a:ext uri="{FF2B5EF4-FFF2-40B4-BE49-F238E27FC236}">
                  <a16:creationId xmlns:a16="http://schemas.microsoft.com/office/drawing/2014/main" id="{7EBF4BFC-5DCB-4889-A797-CFE96FAAF667}"/>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4E78905A-9EE9-4F6D-BB35-ED1741BF83F9}"/>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5">
              <a:extLst>
                <a:ext uri="{FF2B5EF4-FFF2-40B4-BE49-F238E27FC236}">
                  <a16:creationId xmlns:a16="http://schemas.microsoft.com/office/drawing/2014/main" id="{FA193E6C-B293-439B-8B7F-E6FEC922EADE}"/>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6">
              <a:extLst>
                <a:ext uri="{FF2B5EF4-FFF2-40B4-BE49-F238E27FC236}">
                  <a16:creationId xmlns:a16="http://schemas.microsoft.com/office/drawing/2014/main" id="{3390F226-E928-4197-AB05-F3B6A53B4556}"/>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27">
              <a:extLst>
                <a:ext uri="{FF2B5EF4-FFF2-40B4-BE49-F238E27FC236}">
                  <a16:creationId xmlns:a16="http://schemas.microsoft.com/office/drawing/2014/main" id="{0E96D302-6780-46A5-81BA-BFDAB80CCD41}"/>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520A8F78-B8E2-457B-96A2-413F59C629F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61C26647-4143-4D74-BEF8-6D99762644C5}"/>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0">
              <a:extLst>
                <a:ext uri="{FF2B5EF4-FFF2-40B4-BE49-F238E27FC236}">
                  <a16:creationId xmlns:a16="http://schemas.microsoft.com/office/drawing/2014/main" id="{FA88F2FC-BBDC-4821-9355-356B6B6DFF0A}"/>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1">
              <a:extLst>
                <a:ext uri="{FF2B5EF4-FFF2-40B4-BE49-F238E27FC236}">
                  <a16:creationId xmlns:a16="http://schemas.microsoft.com/office/drawing/2014/main" id="{400AB4EC-B7D9-4393-986F-500807831AC5}"/>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A20D092F-41F8-4944-8511-B5E77957E9E2}"/>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4FE2DCA-426D-4AFF-B975-A2DC9F2A23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1A3BBE8F-53FD-4393-BE6E-DA399BE743FE}"/>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35">
              <a:extLst>
                <a:ext uri="{FF2B5EF4-FFF2-40B4-BE49-F238E27FC236}">
                  <a16:creationId xmlns:a16="http://schemas.microsoft.com/office/drawing/2014/main" id="{2A57E5CB-E66D-4A43-8697-4F3860A35CFA}"/>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6">
              <a:extLst>
                <a:ext uri="{FF2B5EF4-FFF2-40B4-BE49-F238E27FC236}">
                  <a16:creationId xmlns:a16="http://schemas.microsoft.com/office/drawing/2014/main" id="{CD972F09-CCC4-49F3-B3FA-159BB9168494}"/>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7">
              <a:extLst>
                <a:ext uri="{FF2B5EF4-FFF2-40B4-BE49-F238E27FC236}">
                  <a16:creationId xmlns:a16="http://schemas.microsoft.com/office/drawing/2014/main" id="{324A0802-8652-4965-BE86-1DD9437AB54D}"/>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8">
              <a:extLst>
                <a:ext uri="{FF2B5EF4-FFF2-40B4-BE49-F238E27FC236}">
                  <a16:creationId xmlns:a16="http://schemas.microsoft.com/office/drawing/2014/main" id="{76F0F549-C6AF-44C2-B848-0B2AE11F2BA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9">
              <a:extLst>
                <a:ext uri="{FF2B5EF4-FFF2-40B4-BE49-F238E27FC236}">
                  <a16:creationId xmlns:a16="http://schemas.microsoft.com/office/drawing/2014/main" id="{7F4FDCA5-33F0-4DF0-8014-879F2900F39D}"/>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0">
              <a:extLst>
                <a:ext uri="{FF2B5EF4-FFF2-40B4-BE49-F238E27FC236}">
                  <a16:creationId xmlns:a16="http://schemas.microsoft.com/office/drawing/2014/main" id="{7DAE396F-42FB-4CC8-B340-81F839CCD24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1">
              <a:extLst>
                <a:ext uri="{FF2B5EF4-FFF2-40B4-BE49-F238E27FC236}">
                  <a16:creationId xmlns:a16="http://schemas.microsoft.com/office/drawing/2014/main" id="{41944384-049E-46E1-991F-EB398F90A09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2">
              <a:extLst>
                <a:ext uri="{FF2B5EF4-FFF2-40B4-BE49-F238E27FC236}">
                  <a16:creationId xmlns:a16="http://schemas.microsoft.com/office/drawing/2014/main" id="{E1826F1E-77EF-4562-BE22-1ABC3B4C679C}"/>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43">
              <a:extLst>
                <a:ext uri="{FF2B5EF4-FFF2-40B4-BE49-F238E27FC236}">
                  <a16:creationId xmlns:a16="http://schemas.microsoft.com/office/drawing/2014/main" id="{0AE30319-D167-4F33-8C55-1A21844BAB07}"/>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44">
              <a:extLst>
                <a:ext uri="{FF2B5EF4-FFF2-40B4-BE49-F238E27FC236}">
                  <a16:creationId xmlns:a16="http://schemas.microsoft.com/office/drawing/2014/main" id="{92AB1EA0-254A-44FF-A68A-9D87FBC74E8B}"/>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5263B15D-8538-4F4D-95D4-10B6EF40D59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038EF8AF-A11C-49F7-816C-5F1E23CFA92C}"/>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5D4AE5D8-9A33-44FD-B63F-58D118D3D7C4}"/>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E9ABE3C8-359D-4404-9E55-A32DBD9F8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E932F07-2CB8-465A-9F25-89FBFE6555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B9E29597-4C22-45CD-97A0-F093CB88BCF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577633EC-54C7-4002-89BF-79EDD942117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BC268FF1-57B5-40D2-973F-EA1524295D1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C60414CF-B3A8-4BBC-BA9C-1CD8881AE8E5}"/>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8680270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2" name="Group 11"/>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48959108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74559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9" name="TextBox 1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20" name="Group 19"/>
          <p:cNvGrpSpPr/>
          <p:nvPr userDrawn="1"/>
        </p:nvGrpSpPr>
        <p:grpSpPr>
          <a:xfrm>
            <a:off x="554338" y="6421482"/>
            <a:ext cx="734356" cy="245008"/>
            <a:chOff x="547688" y="952500"/>
            <a:chExt cx="12190413" cy="4067175"/>
          </a:xfrm>
        </p:grpSpPr>
        <p:sp>
          <p:nvSpPr>
            <p:cNvPr id="21" name="Rectangle 2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2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2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4" name="Freeform 2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5" name="Freeform 2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9924962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408426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3"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42776360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9" name="Group 8">
            <a:extLst>
              <a:ext uri="{FF2B5EF4-FFF2-40B4-BE49-F238E27FC236}">
                <a16:creationId xmlns:a16="http://schemas.microsoft.com/office/drawing/2014/main" id="{EAF90973-FEC1-4552-893E-F8452486325A}"/>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10" name="Freeform 5">
              <a:extLst>
                <a:ext uri="{FF2B5EF4-FFF2-40B4-BE49-F238E27FC236}">
                  <a16:creationId xmlns:a16="http://schemas.microsoft.com/office/drawing/2014/main" id="{03BCA337-0364-462A-918B-9D65DE60C19A}"/>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0379A668-D702-43AE-8393-F493097C832C}"/>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73860165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chemeClr val="tx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0065404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flip="none" rotWithShape="1">
          <a:gsLst>
            <a:gs pos="0">
              <a:srgbClr val="7C55A3"/>
            </a:gs>
            <a:gs pos="33000">
              <a:srgbClr val="4C8AC8"/>
            </a:gs>
            <a:gs pos="67000">
              <a:srgbClr val="47B98E"/>
            </a:gs>
            <a:gs pos="100000">
              <a:srgbClr val="64B951"/>
            </a:gs>
          </a:gsLst>
          <a:lin ang="13500000" scaled="1"/>
          <a:tileRect/>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solidFill>
            <a:schemeClr val="tx1"/>
          </a:soli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3171714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title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205568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5023760"/>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TextBox 7"/>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6762970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Imag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1B9989-794F-4FB6-94F3-E6F772CC36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3"/>
          </a:xfrm>
          <a:prstGeom prst="rect">
            <a:avLst/>
          </a:prstGeom>
          <a:noFill/>
        </p:spPr>
      </p:pic>
      <p:sp>
        <p:nvSpPr>
          <p:cNvPr id="15" name="Rectangle 14">
            <a:extLst>
              <a:ext uri="{FF2B5EF4-FFF2-40B4-BE49-F238E27FC236}">
                <a16:creationId xmlns:a16="http://schemas.microsoft.com/office/drawing/2014/main" id="{56A1FB27-450F-4532-92A8-CA4FDA086C05}"/>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7087768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35766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423033321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383593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4" name="TextBox 13"/>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5" name="Group 14"/>
          <p:cNvGrpSpPr/>
          <p:nvPr userDrawn="1"/>
        </p:nvGrpSpPr>
        <p:grpSpPr>
          <a:xfrm>
            <a:off x="554338" y="6421482"/>
            <a:ext cx="734356" cy="245008"/>
            <a:chOff x="547688" y="952500"/>
            <a:chExt cx="12190413" cy="4067175"/>
          </a:xfrm>
        </p:grpSpPr>
        <p:sp>
          <p:nvSpPr>
            <p:cNvPr id="16" name="Rectangle 1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9"/>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73737689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gradFill flip="none" rotWithShape="1">
            <a:gsLst>
              <a:gs pos="0">
                <a:srgbClr val="7C55A3"/>
              </a:gs>
              <a:gs pos="33000">
                <a:srgbClr val="4C8AC8"/>
              </a:gs>
              <a:gs pos="67000">
                <a:srgbClr val="47B98E"/>
              </a:gs>
              <a:gs pos="100000">
                <a:srgbClr val="64B951"/>
              </a:gs>
            </a:gsLst>
            <a:lin ang="18900000" scaled="1"/>
            <a:tileRect/>
          </a:gra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038415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_Color">
    <p:bg>
      <p:bgPr>
        <a:gradFill flip="none" rotWithShape="1">
          <a:gsLst>
            <a:gs pos="0">
              <a:srgbClr val="7C55A3"/>
            </a:gs>
            <a:gs pos="33000">
              <a:srgbClr val="4C8AC8"/>
            </a:gs>
            <a:gs pos="67000">
              <a:srgbClr val="47B98E"/>
            </a:gs>
            <a:gs pos="100000">
              <a:srgbClr val="64B951"/>
            </a:gs>
          </a:gsLst>
          <a:lin ang="8100000" scaled="1"/>
          <a:tileRect/>
        </a:gra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solidFill>
            <a:schemeClr val="bg1"/>
          </a:soli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818214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227384569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aptop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555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inkCentre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3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7" name="Picture 6" descr="RS34056_Color-Sparkles-lores.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188825" cy="6858000"/>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bg1"/>
                </a:solidFill>
                <a:latin typeface="Arial" pitchFamily="34" charset="0"/>
                <a:ea typeface="+mn-ea"/>
                <a:cs typeface="Arial" pitchFamily="34" charset="0"/>
              </a:defRPr>
            </a:lvl1pPr>
          </a:lstStyle>
          <a:p>
            <a:r>
              <a:rPr lang="en-US"/>
              <a:t>Click to edit text, two lines maximum</a:t>
            </a:r>
          </a:p>
        </p:txBody>
      </p:sp>
      <p:sp>
        <p:nvSpPr>
          <p:cNvPr id="55" name="Subtitle 2"/>
          <p:cNvSpPr>
            <a:spLocks noGrp="1"/>
          </p:cNvSpPr>
          <p:nvPr>
            <p:ph type="subTitle" idx="1" hasCustomPrompt="1"/>
          </p:nvPr>
        </p:nvSpPr>
        <p:spPr bwMode="gray">
          <a:xfrm>
            <a:off x="548640" y="3927143"/>
            <a:ext cx="871423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subtitle placeholder</a:t>
            </a:r>
          </a:p>
        </p:txBody>
      </p:sp>
      <p:sp>
        <p:nvSpPr>
          <p:cNvPr id="5" name="Text Placeholder 4"/>
          <p:cNvSpPr>
            <a:spLocks noGrp="1"/>
          </p:cNvSpPr>
          <p:nvPr>
            <p:ph type="body" sz="quarter" idx="11"/>
          </p:nvPr>
        </p:nvSpPr>
        <p:spPr>
          <a:xfrm>
            <a:off x="548640" y="4453467"/>
            <a:ext cx="6409944" cy="512064"/>
          </a:xfrm>
          <a:prstGeom prst="rect">
            <a:avLst/>
          </a:prstGeom>
        </p:spPr>
        <p:txBody>
          <a:bodyPr lIns="0" tIns="0" rIns="0" bIns="0"/>
          <a:lstStyle>
            <a:lvl1pPr marL="0" indent="0">
              <a:buFontTx/>
              <a:buNone/>
              <a:defRPr sz="1600"/>
            </a:lvl1pPr>
          </a:lstStyle>
          <a:p>
            <a:pPr lvl="0"/>
            <a:r>
              <a:rPr lang="en-US"/>
              <a:t>Click to edit Master text styles</a:t>
            </a:r>
          </a:p>
          <a:p>
            <a:pPr lvl="0"/>
            <a:endParaRPr lang="en-US"/>
          </a:p>
        </p:txBody>
      </p:sp>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417972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Color">
    <p:bg>
      <p:bgPr>
        <a:gradFill>
          <a:gsLst>
            <a:gs pos="0">
              <a:srgbClr val="7C55A3"/>
            </a:gs>
            <a:gs pos="33000">
              <a:srgbClr val="4C8AC8"/>
            </a:gs>
            <a:gs pos="67000">
              <a:srgbClr val="47B98E"/>
            </a:gs>
            <a:gs pos="100000">
              <a:srgbClr val="64B951"/>
            </a:gs>
          </a:gsLst>
          <a:lin ang="18900000" scaled="1"/>
        </a:gradFill>
        <a:effectLst/>
      </p:bgPr>
    </p:bg>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51887216"/>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OC slide">
    <p:spTree>
      <p:nvGrpSpPr>
        <p:cNvPr id="1" name=""/>
        <p:cNvGrpSpPr/>
        <p:nvPr/>
      </p:nvGrpSpPr>
      <p:grpSpPr>
        <a:xfrm>
          <a:off x="0" y="0"/>
          <a:ext cx="0" cy="0"/>
          <a:chOff x="0" y="0"/>
          <a:chExt cx="0" cy="0"/>
        </a:xfrm>
      </p:grpSpPr>
      <p:sp>
        <p:nvSpPr>
          <p:cNvPr id="2" name="Title 16"/>
          <p:cNvSpPr txBox="1">
            <a:spLocks/>
          </p:cNvSpPr>
          <p:nvPr userDrawn="1"/>
        </p:nvSpPr>
        <p:spPr bwMode="gray">
          <a:xfrm>
            <a:off x="1027379" y="153154"/>
            <a:ext cx="9582912" cy="854653"/>
          </a:xfrm>
          <a:prstGeom prst="rect">
            <a:avLst/>
          </a:prstGeom>
        </p:spPr>
        <p:txBody>
          <a:bodyPr lIns="0" tIns="0" rIns="0" bIns="0" anchor="b"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dirty="0">
                <a:solidFill>
                  <a:srgbClr val="FFFFFF"/>
                </a:solidFill>
              </a:rPr>
              <a:t>CONTENTS</a:t>
            </a:r>
          </a:p>
        </p:txBody>
      </p:sp>
      <p:sp>
        <p:nvSpPr>
          <p:cNvPr id="3" name="Title 16"/>
          <p:cNvSpPr txBox="1">
            <a:spLocks/>
          </p:cNvSpPr>
          <p:nvPr userDrawn="1"/>
        </p:nvSpPr>
        <p:spPr bwMode="gray">
          <a:xfrm>
            <a:off x="1070920" y="947814"/>
            <a:ext cx="9582912" cy="467332"/>
          </a:xfrm>
          <a:prstGeom prst="rect">
            <a:avLst/>
          </a:prstGeom>
        </p:spPr>
        <p:txBody>
          <a:bodyPr lIns="0" tIns="0" rIns="0" bIns="0" anchor="ctr"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sz="2400" dirty="0">
                <a:solidFill>
                  <a:srgbClr val="FFFFFF"/>
                </a:solidFill>
              </a:rPr>
              <a:t>Click an icon to be taken to that section.</a:t>
            </a:r>
          </a:p>
        </p:txBody>
      </p:sp>
      <p:sp>
        <p:nvSpPr>
          <p:cNvPr id="19" name="Text Placeholder 2"/>
          <p:cNvSpPr txBox="1">
            <a:spLocks/>
          </p:cNvSpPr>
          <p:nvPr userDrawn="1"/>
        </p:nvSpPr>
        <p:spPr bwMode="white">
          <a:xfrm>
            <a:off x="4857960" y="2827152"/>
            <a:ext cx="2156321"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spcBef>
                <a:spcPts val="0"/>
              </a:spcBef>
              <a:buClr>
                <a:srgbClr val="6F7170"/>
              </a:buClr>
            </a:pPr>
            <a:r>
              <a:rPr lang="en-US" b="1" baseline="3000" dirty="0">
                <a:solidFill>
                  <a:srgbClr val="FFFFFF"/>
                </a:solidFill>
              </a:rPr>
              <a:t>2-IN-1/TABLETS</a:t>
            </a:r>
            <a:endParaRPr lang="en-US" b="1" dirty="0">
              <a:solidFill>
                <a:srgbClr val="FFFFFF"/>
              </a:solidFill>
            </a:endParaRPr>
          </a:p>
        </p:txBody>
      </p:sp>
      <p:sp>
        <p:nvSpPr>
          <p:cNvPr id="20" name="Text Placeholder 2"/>
          <p:cNvSpPr txBox="1">
            <a:spLocks/>
          </p:cNvSpPr>
          <p:nvPr userDrawn="1"/>
        </p:nvSpPr>
        <p:spPr bwMode="white">
          <a:xfrm>
            <a:off x="7412727" y="2827152"/>
            <a:ext cx="1401184"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DESKTOPS</a:t>
            </a:r>
            <a:endParaRPr lang="en-US" b="1" dirty="0">
              <a:solidFill>
                <a:srgbClr val="FFFFFF"/>
              </a:solidFill>
            </a:endParaRPr>
          </a:p>
        </p:txBody>
      </p:sp>
      <p:sp>
        <p:nvSpPr>
          <p:cNvPr id="21" name="Text Placeholder 2"/>
          <p:cNvSpPr txBox="1">
            <a:spLocks/>
          </p:cNvSpPr>
          <p:nvPr userDrawn="1"/>
        </p:nvSpPr>
        <p:spPr bwMode="white">
          <a:xfrm>
            <a:off x="497364" y="4682342"/>
            <a:ext cx="209753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WORKSTATIONS</a:t>
            </a:r>
            <a:endParaRPr lang="en-US" b="1" dirty="0">
              <a:solidFill>
                <a:srgbClr val="FFFFFF"/>
              </a:solidFill>
            </a:endParaRPr>
          </a:p>
        </p:txBody>
      </p:sp>
      <p:sp>
        <p:nvSpPr>
          <p:cNvPr id="22" name="Text Placeholder 2"/>
          <p:cNvSpPr txBox="1">
            <a:spLocks/>
          </p:cNvSpPr>
          <p:nvPr userDrawn="1"/>
        </p:nvSpPr>
        <p:spPr bwMode="white">
          <a:xfrm>
            <a:off x="3111353" y="2827152"/>
            <a:ext cx="1225827"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LAPTOPS</a:t>
            </a:r>
            <a:endParaRPr lang="en-US" b="1" dirty="0">
              <a:solidFill>
                <a:srgbClr val="FFFFFF"/>
              </a:solidFill>
            </a:endParaRPr>
          </a:p>
        </p:txBody>
      </p:sp>
      <p:pic>
        <p:nvPicPr>
          <p:cNvPr id="23" name="Picture 22">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4777" y="1958038"/>
            <a:ext cx="784310" cy="784310"/>
          </a:xfrm>
          <a:prstGeom prst="rect">
            <a:avLst/>
          </a:prstGeom>
        </p:spPr>
      </p:pic>
      <p:pic>
        <p:nvPicPr>
          <p:cNvPr id="24" name="Picture 23">
            <a:hlinkClick r:id="" action="ppaction://noaction"/>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6372" y="1966948"/>
            <a:ext cx="792581" cy="792581"/>
          </a:xfrm>
          <a:prstGeom prst="rect">
            <a:avLst/>
          </a:prstGeom>
        </p:spPr>
      </p:pic>
      <p:pic>
        <p:nvPicPr>
          <p:cNvPr id="25" name="Picture 24">
            <a:hlinkClick r:id="" action="ppaction://noaction"/>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3956" y="3829174"/>
            <a:ext cx="774700" cy="774700"/>
          </a:xfrm>
          <a:prstGeom prst="rect">
            <a:avLst/>
          </a:prstGeom>
        </p:spPr>
      </p:pic>
      <p:pic>
        <p:nvPicPr>
          <p:cNvPr id="26" name="Picture 25">
            <a:hlinkClick r:id="" action="ppaction://noaction"/>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882225" y="2051318"/>
            <a:ext cx="767229" cy="767229"/>
          </a:xfrm>
          <a:prstGeom prst="rect">
            <a:avLst/>
          </a:prstGeom>
        </p:spPr>
      </p:pic>
      <p:sp>
        <p:nvSpPr>
          <p:cNvPr id="27" name="Text Placeholder 2"/>
          <p:cNvSpPr txBox="1">
            <a:spLocks/>
          </p:cNvSpPr>
          <p:nvPr userDrawn="1"/>
        </p:nvSpPr>
        <p:spPr bwMode="white">
          <a:xfrm>
            <a:off x="5257046" y="4683776"/>
            <a:ext cx="1447269"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MONITORS</a:t>
            </a:r>
            <a:endParaRPr lang="en-US" b="1" dirty="0">
              <a:solidFill>
                <a:srgbClr val="FFFFFF"/>
              </a:solidFill>
            </a:endParaRPr>
          </a:p>
        </p:txBody>
      </p:sp>
      <p:pic>
        <p:nvPicPr>
          <p:cNvPr id="28" name="Picture 27">
            <a:hlinkClick r:id="" action="ppaction://noaction"/>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01524" y="3829174"/>
            <a:ext cx="765059" cy="765059"/>
          </a:xfrm>
          <a:prstGeom prst="rect">
            <a:avLst/>
          </a:prstGeom>
        </p:spPr>
      </p:pic>
      <p:sp>
        <p:nvSpPr>
          <p:cNvPr id="29" name="Text Placeholder 2"/>
          <p:cNvSpPr txBox="1">
            <a:spLocks/>
          </p:cNvSpPr>
          <p:nvPr userDrawn="1"/>
        </p:nvSpPr>
        <p:spPr bwMode="white">
          <a:xfrm>
            <a:off x="7190625" y="4683776"/>
            <a:ext cx="1834755"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ACCESSORIES</a:t>
            </a:r>
            <a:endParaRPr lang="en-US" b="1" dirty="0">
              <a:solidFill>
                <a:srgbClr val="FFFFFF"/>
              </a:solidFill>
            </a:endParaRPr>
          </a:p>
        </p:txBody>
      </p:sp>
      <p:pic>
        <p:nvPicPr>
          <p:cNvPr id="30" name="Picture 29">
            <a:hlinkClick r:id="" action="ppaction://noaction"/>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710444" y="3829175"/>
            <a:ext cx="774700" cy="774700"/>
          </a:xfrm>
          <a:prstGeom prst="rect">
            <a:avLst/>
          </a:prstGeom>
        </p:spPr>
      </p:pic>
      <p:sp>
        <p:nvSpPr>
          <p:cNvPr id="31" name="Text Placeholder 2"/>
          <p:cNvSpPr txBox="1">
            <a:spLocks/>
          </p:cNvSpPr>
          <p:nvPr userDrawn="1"/>
        </p:nvSpPr>
        <p:spPr bwMode="white">
          <a:xfrm>
            <a:off x="855287" y="2859810"/>
            <a:ext cx="1525963"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spcBef>
                <a:spcPts val="0"/>
              </a:spcBef>
              <a:buClr>
                <a:srgbClr val="6F7170"/>
              </a:buClr>
            </a:pPr>
            <a:r>
              <a:rPr lang="en-US" b="1" baseline="3000" dirty="0">
                <a:solidFill>
                  <a:srgbClr val="FFFFFF"/>
                </a:solidFill>
              </a:rPr>
              <a:t>EDUCATION</a:t>
            </a:r>
            <a:endParaRPr lang="en-US" b="1" dirty="0">
              <a:solidFill>
                <a:srgbClr val="FFFFFF"/>
              </a:solidFill>
            </a:endParaRPr>
          </a:p>
        </p:txBody>
      </p:sp>
      <p:pic>
        <p:nvPicPr>
          <p:cNvPr id="32" name="Picture 31">
            <a:hlinkClick r:id="rId8" action="ppaction://hlinksldjump"/>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2125" y="2023353"/>
            <a:ext cx="784310" cy="784310"/>
          </a:xfrm>
          <a:prstGeom prst="rect">
            <a:avLst/>
          </a:prstGeom>
        </p:spPr>
      </p:pic>
      <p:sp>
        <p:nvSpPr>
          <p:cNvPr id="33" name="Text Placeholder 2"/>
          <p:cNvSpPr txBox="1">
            <a:spLocks/>
          </p:cNvSpPr>
          <p:nvPr userDrawn="1"/>
        </p:nvSpPr>
        <p:spPr bwMode="white">
          <a:xfrm>
            <a:off x="895350" y="3121066"/>
            <a:ext cx="144780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spcBef>
                <a:spcPts val="0"/>
              </a:spcBef>
              <a:buClr>
                <a:srgbClr val="6F7170"/>
              </a:buClr>
            </a:pPr>
            <a:r>
              <a:rPr lang="en-US" b="1" baseline="3000" dirty="0">
                <a:solidFill>
                  <a:srgbClr val="FFFFFF"/>
                </a:solidFill>
              </a:rPr>
              <a:t>PORTFOLIO</a:t>
            </a:r>
            <a:endParaRPr lang="en-US" b="1" dirty="0">
              <a:solidFill>
                <a:srgbClr val="FFFFFF"/>
              </a:solidFill>
            </a:endParaRPr>
          </a:p>
        </p:txBody>
      </p:sp>
      <p:pic>
        <p:nvPicPr>
          <p:cNvPr id="34" name="Picture 33">
            <a:hlinkClick r:id="" action="ppaction://noaction"/>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84181" y="2019424"/>
            <a:ext cx="774700" cy="774700"/>
          </a:xfrm>
          <a:prstGeom prst="rect">
            <a:avLst/>
          </a:prstGeom>
        </p:spPr>
      </p:pic>
      <p:pic>
        <p:nvPicPr>
          <p:cNvPr id="35" name="Picture 34">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7550" y="3814053"/>
            <a:ext cx="784310" cy="784310"/>
          </a:xfrm>
          <a:prstGeom prst="rect">
            <a:avLst/>
          </a:prstGeom>
        </p:spPr>
      </p:pic>
      <p:sp>
        <p:nvSpPr>
          <p:cNvPr id="36" name="Text Placeholder 2"/>
          <p:cNvSpPr txBox="1">
            <a:spLocks/>
          </p:cNvSpPr>
          <p:nvPr userDrawn="1"/>
        </p:nvSpPr>
        <p:spPr bwMode="white">
          <a:xfrm>
            <a:off x="2688364" y="4891892"/>
            <a:ext cx="209753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WORKSTATIONS</a:t>
            </a:r>
            <a:endParaRPr lang="en-US" b="1" dirty="0">
              <a:solidFill>
                <a:srgbClr val="FFFFFF"/>
              </a:solidFill>
            </a:endParaRPr>
          </a:p>
        </p:txBody>
      </p:sp>
      <p:sp>
        <p:nvSpPr>
          <p:cNvPr id="37" name="Text Placeholder 2"/>
          <p:cNvSpPr txBox="1">
            <a:spLocks/>
          </p:cNvSpPr>
          <p:nvPr userDrawn="1"/>
        </p:nvSpPr>
        <p:spPr bwMode="white">
          <a:xfrm>
            <a:off x="3175075" y="4634717"/>
            <a:ext cx="1113168"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MOBILE</a:t>
            </a:r>
            <a:endParaRPr lang="en-US" b="1" dirty="0">
              <a:solidFill>
                <a:srgbClr val="FFFFFF"/>
              </a:solidFill>
            </a:endParaRPr>
          </a:p>
        </p:txBody>
      </p:sp>
      <p:sp>
        <p:nvSpPr>
          <p:cNvPr id="38" name="Text Placeholder 2"/>
          <p:cNvSpPr txBox="1">
            <a:spLocks/>
          </p:cNvSpPr>
          <p:nvPr userDrawn="1"/>
        </p:nvSpPr>
        <p:spPr bwMode="white">
          <a:xfrm>
            <a:off x="9432026" y="2827152"/>
            <a:ext cx="1693173"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ALL-IN-ONES</a:t>
            </a:r>
            <a:endParaRPr lang="en-US" b="1" dirty="0">
              <a:solidFill>
                <a:srgbClr val="FFFFFF"/>
              </a:solidFill>
            </a:endParaRPr>
          </a:p>
        </p:txBody>
      </p:sp>
      <p:sp>
        <p:nvSpPr>
          <p:cNvPr id="39" name="Text Placeholder 2"/>
          <p:cNvSpPr txBox="1">
            <a:spLocks/>
          </p:cNvSpPr>
          <p:nvPr userDrawn="1"/>
        </p:nvSpPr>
        <p:spPr bwMode="white">
          <a:xfrm>
            <a:off x="9611153" y="4694662"/>
            <a:ext cx="1405164"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SERVICES</a:t>
            </a:r>
            <a:endParaRPr lang="en-US" b="1" dirty="0">
              <a:solidFill>
                <a:srgbClr val="FFFFFF"/>
              </a:solidFill>
            </a:endParaRPr>
          </a:p>
        </p:txBody>
      </p:sp>
      <p:pic>
        <p:nvPicPr>
          <p:cNvPr id="40" name="Picture 39" descr="shield-services2.emf">
            <a:hlinkClick r:id="" action="ppaction://noaction"/>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931294" y="3837811"/>
            <a:ext cx="767307" cy="770524"/>
          </a:xfrm>
          <a:prstGeom prst="rect">
            <a:avLst/>
          </a:prstGeom>
        </p:spPr>
      </p:pic>
    </p:spTree>
    <p:extLst>
      <p:ext uri="{BB962C8B-B14F-4D97-AF65-F5344CB8AC3E}">
        <p14:creationId xmlns:p14="http://schemas.microsoft.com/office/powerpoint/2010/main" val="3349379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Monitore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61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9/7/2023</a:t>
            </a:fld>
            <a:endParaRPr lang="en-US" dirty="0"/>
          </a:p>
        </p:txBody>
      </p:sp>
      <p:sp>
        <p:nvSpPr>
          <p:cNvPr id="5" name="Footer Placeholder 4"/>
          <p:cNvSpPr>
            <a:spLocks noGrp="1"/>
          </p:cNvSpPr>
          <p:nvPr>
            <p:ph type="ftr" sz="quarter" idx="11"/>
          </p:nvPr>
        </p:nvSpPr>
        <p:spPr/>
        <p:txBody>
          <a:bodyPr/>
          <a:lstStyle/>
          <a:p>
            <a:r>
              <a:rPr lang="en-US" dirty="0"/>
              <a:t>U.S l Topseller Quick Reference Guide</a:t>
            </a:r>
          </a:p>
        </p:txBody>
      </p:sp>
      <p:sp>
        <p:nvSpPr>
          <p:cNvPr id="6" name="Slide Number Placeholder 5"/>
          <p:cNvSpPr>
            <a:spLocks noGrp="1"/>
          </p:cNvSpPr>
          <p:nvPr>
            <p:ph type="sldNum" sz="quarter" idx="12"/>
          </p:nvPr>
        </p:nvSpPr>
        <p:spPr/>
        <p:txBody>
          <a:bodyPr/>
          <a:lstStyle/>
          <a:p>
            <a:fld id="{E5EE2072-D4EA-4F17-8808-0EC30DF18962}" type="slidenum">
              <a:rPr lang="en-US" smtClean="0"/>
              <a:pPr/>
              <a:t>‹#›</a:t>
            </a:fld>
            <a:endParaRPr lang="en-US" dirty="0"/>
          </a:p>
        </p:txBody>
      </p:sp>
      <p:sp>
        <p:nvSpPr>
          <p:cNvPr id="7" name="Rectangle 6">
            <a:extLst>
              <a:ext uri="{FF2B5EF4-FFF2-40B4-BE49-F238E27FC236}">
                <a16:creationId xmlns:a16="http://schemas.microsoft.com/office/drawing/2014/main" id="{0AF69097-008B-4D14-9FA8-E72395AAB76C}"/>
              </a:ext>
            </a:extLst>
          </p:cNvPr>
          <p:cNvSpPr/>
          <p:nvPr userDrawn="1"/>
        </p:nvSpPr>
        <p:spPr>
          <a:xfrm>
            <a:off x="-1772" y="6396332"/>
            <a:ext cx="12190597" cy="4616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dirty="0"/>
          </a:p>
        </p:txBody>
      </p:sp>
    </p:spTree>
    <p:extLst>
      <p:ext uri="{BB962C8B-B14F-4D97-AF65-F5344CB8AC3E}">
        <p14:creationId xmlns:p14="http://schemas.microsoft.com/office/powerpoint/2010/main" val="1501607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339822564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377286938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415324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147890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66F013C-4673-4598-B729-A71D9DC33DF1}"/>
              </a:ext>
            </a:extLst>
          </p:cNvPr>
          <p:cNvPicPr>
            <a:picLocks noChangeAspect="1"/>
          </p:cNvPicPr>
          <p:nvPr userDrawn="1"/>
        </p:nvPicPr>
        <p:blipFill>
          <a:blip r:embed="rId2"/>
          <a:stretch>
            <a:fillRect/>
          </a:stretch>
        </p:blipFill>
        <p:spPr>
          <a:xfrm>
            <a:off x="0" y="35"/>
            <a:ext cx="12188825" cy="6857965"/>
          </a:xfrm>
          <a:prstGeom prst="rect">
            <a:avLst/>
          </a:prstGeom>
        </p:spPr>
      </p:pic>
      <p:sp>
        <p:nvSpPr>
          <p:cNvPr id="56" name="Title 16"/>
          <p:cNvSpPr>
            <a:spLocks noGrp="1"/>
          </p:cNvSpPr>
          <p:nvPr userDrawn="1">
            <p:ph type="title" hasCustomPrompt="1"/>
          </p:nvPr>
        </p:nvSpPr>
        <p:spPr bwMode="gray">
          <a:xfrm>
            <a:off x="750334" y="1527659"/>
            <a:ext cx="9912096"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accent4"/>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accent4"/>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4118338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_White_Al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490B93F-C25A-476B-A1B0-5F566C0157D6}"/>
              </a:ext>
            </a:extLst>
          </p:cNvPr>
          <p:cNvPicPr>
            <a:picLocks noChangeAspect="1"/>
          </p:cNvPicPr>
          <p:nvPr userDrawn="1"/>
        </p:nvPicPr>
        <p:blipFill>
          <a:blip r:embed="rId2"/>
          <a:stretch>
            <a:fillRect/>
          </a:stretch>
        </p:blipFill>
        <p:spPr>
          <a:xfrm>
            <a:off x="0" y="35"/>
            <a:ext cx="12188825" cy="6857929"/>
          </a:xfrm>
          <a:prstGeom prst="rect">
            <a:avLst/>
          </a:prstGeom>
        </p:spPr>
      </p:pic>
      <p:sp>
        <p:nvSpPr>
          <p:cNvPr id="56" name="Title 16"/>
          <p:cNvSpPr>
            <a:spLocks noGrp="1"/>
          </p:cNvSpPr>
          <p:nvPr userDrawn="1">
            <p:ph type="title" hasCustomPrompt="1"/>
          </p:nvPr>
        </p:nvSpPr>
        <p:spPr bwMode="gray">
          <a:xfrm>
            <a:off x="750334" y="1527659"/>
            <a:ext cx="9912096"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accent4"/>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accent4"/>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5061270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A3FDCC7-BA62-4365-BA68-B2059C6747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
            <a:ext cx="12188825" cy="6857929"/>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2860117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grpSp>
        <p:nvGrpSpPr>
          <p:cNvPr id="107" name="Group 4">
            <a:extLst>
              <a:ext uri="{FF2B5EF4-FFF2-40B4-BE49-F238E27FC236}">
                <a16:creationId xmlns:a16="http://schemas.microsoft.com/office/drawing/2014/main" id="{0BCFD740-D8AB-41E5-88E0-294FA6A288CA}"/>
              </a:ext>
            </a:extLst>
          </p:cNvPr>
          <p:cNvGrpSpPr>
            <a:grpSpLocks noChangeAspect="1"/>
          </p:cNvGrpSpPr>
          <p:nvPr userDrawn="1"/>
        </p:nvGrpSpPr>
        <p:grpSpPr bwMode="auto">
          <a:xfrm>
            <a:off x="7045325" y="0"/>
            <a:ext cx="5143500" cy="6858000"/>
            <a:chOff x="2219" y="0"/>
            <a:chExt cx="3240" cy="4320"/>
          </a:xfrm>
        </p:grpSpPr>
        <p:sp>
          <p:nvSpPr>
            <p:cNvPr id="108" name="Freeform 5">
              <a:extLst>
                <a:ext uri="{FF2B5EF4-FFF2-40B4-BE49-F238E27FC236}">
                  <a16:creationId xmlns:a16="http://schemas.microsoft.com/office/drawing/2014/main" id="{13C14520-44FB-42BD-A3D7-23C4674EB589}"/>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4B76A5A-7C2E-4240-A512-058BB9062854}"/>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0423120C-118C-47CA-9CAB-2BE77A20D78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78C5FB8F-3262-4488-A215-4B70EDDAD904}"/>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9">
              <a:extLst>
                <a:ext uri="{FF2B5EF4-FFF2-40B4-BE49-F238E27FC236}">
                  <a16:creationId xmlns:a16="http://schemas.microsoft.com/office/drawing/2014/main" id="{8A9B1676-580F-4AAA-B756-A2791113131D}"/>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0">
              <a:extLst>
                <a:ext uri="{FF2B5EF4-FFF2-40B4-BE49-F238E27FC236}">
                  <a16:creationId xmlns:a16="http://schemas.microsoft.com/office/drawing/2014/main" id="{5ADDDBE1-1A96-4A5C-BB2D-A1017FC762A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1">
              <a:extLst>
                <a:ext uri="{FF2B5EF4-FFF2-40B4-BE49-F238E27FC236}">
                  <a16:creationId xmlns:a16="http://schemas.microsoft.com/office/drawing/2014/main" id="{E48B1C1E-7C52-4F31-9124-A4391E2F45C3}"/>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2">
              <a:extLst>
                <a:ext uri="{FF2B5EF4-FFF2-40B4-BE49-F238E27FC236}">
                  <a16:creationId xmlns:a16="http://schemas.microsoft.com/office/drawing/2014/main" id="{83178C27-D440-41FC-BAED-DE66C9DA309A}"/>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3">
              <a:extLst>
                <a:ext uri="{FF2B5EF4-FFF2-40B4-BE49-F238E27FC236}">
                  <a16:creationId xmlns:a16="http://schemas.microsoft.com/office/drawing/2014/main" id="{362B75AA-0606-434F-972E-5A6C9F1822C4}"/>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4">
              <a:extLst>
                <a:ext uri="{FF2B5EF4-FFF2-40B4-BE49-F238E27FC236}">
                  <a16:creationId xmlns:a16="http://schemas.microsoft.com/office/drawing/2014/main" id="{07E0678B-D26C-4C3E-8D8A-6E83CF011EBB}"/>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5">
              <a:extLst>
                <a:ext uri="{FF2B5EF4-FFF2-40B4-BE49-F238E27FC236}">
                  <a16:creationId xmlns:a16="http://schemas.microsoft.com/office/drawing/2014/main" id="{DD4F9D6D-0A9B-4CF1-978A-5D1F3AE26C2A}"/>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6">
              <a:extLst>
                <a:ext uri="{FF2B5EF4-FFF2-40B4-BE49-F238E27FC236}">
                  <a16:creationId xmlns:a16="http://schemas.microsoft.com/office/drawing/2014/main" id="{B248EC6E-07B5-4F08-A3F4-5EF79474B0DC}"/>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7">
              <a:extLst>
                <a:ext uri="{FF2B5EF4-FFF2-40B4-BE49-F238E27FC236}">
                  <a16:creationId xmlns:a16="http://schemas.microsoft.com/office/drawing/2014/main" id="{B4ADD616-8198-40C4-9F16-4AB36BC265BF}"/>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Oval 18">
              <a:extLst>
                <a:ext uri="{FF2B5EF4-FFF2-40B4-BE49-F238E27FC236}">
                  <a16:creationId xmlns:a16="http://schemas.microsoft.com/office/drawing/2014/main" id="{7C870FC9-EFB2-4A43-8DF8-DF7CC1D7072E}"/>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9">
              <a:extLst>
                <a:ext uri="{FF2B5EF4-FFF2-40B4-BE49-F238E27FC236}">
                  <a16:creationId xmlns:a16="http://schemas.microsoft.com/office/drawing/2014/main" id="{09E76F68-318F-4C70-8910-D35C7B6E6EF6}"/>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0">
              <a:extLst>
                <a:ext uri="{FF2B5EF4-FFF2-40B4-BE49-F238E27FC236}">
                  <a16:creationId xmlns:a16="http://schemas.microsoft.com/office/drawing/2014/main" id="{1FBB9A07-1DC9-4F35-9C06-C39AADE91D3B}"/>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F92F7505-E8C8-4F9C-B44E-86FFA3FFA46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B21BC6DD-4AD8-46C8-874C-58E62EBD8D53}"/>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23">
              <a:extLst>
                <a:ext uri="{FF2B5EF4-FFF2-40B4-BE49-F238E27FC236}">
                  <a16:creationId xmlns:a16="http://schemas.microsoft.com/office/drawing/2014/main" id="{82EE83EC-AEA0-43CD-8495-1AA9D2543A77}"/>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24">
              <a:extLst>
                <a:ext uri="{FF2B5EF4-FFF2-40B4-BE49-F238E27FC236}">
                  <a16:creationId xmlns:a16="http://schemas.microsoft.com/office/drawing/2014/main" id="{693B18F5-79A6-4A0D-8B90-C59EA0F7355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25">
              <a:extLst>
                <a:ext uri="{FF2B5EF4-FFF2-40B4-BE49-F238E27FC236}">
                  <a16:creationId xmlns:a16="http://schemas.microsoft.com/office/drawing/2014/main" id="{591CF3A6-F361-4A5A-AD08-2CE744E777B6}"/>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26">
              <a:extLst>
                <a:ext uri="{FF2B5EF4-FFF2-40B4-BE49-F238E27FC236}">
                  <a16:creationId xmlns:a16="http://schemas.microsoft.com/office/drawing/2014/main" id="{AF8302C0-2A6B-43E2-A883-71E96106401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27">
              <a:extLst>
                <a:ext uri="{FF2B5EF4-FFF2-40B4-BE49-F238E27FC236}">
                  <a16:creationId xmlns:a16="http://schemas.microsoft.com/office/drawing/2014/main" id="{E508A94D-43BE-4C1C-B51C-F3455EA64CF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8">
              <a:extLst>
                <a:ext uri="{FF2B5EF4-FFF2-40B4-BE49-F238E27FC236}">
                  <a16:creationId xmlns:a16="http://schemas.microsoft.com/office/drawing/2014/main" id="{662AE14B-9ABD-4206-8129-BA090CACC6A4}"/>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29">
              <a:extLst>
                <a:ext uri="{FF2B5EF4-FFF2-40B4-BE49-F238E27FC236}">
                  <a16:creationId xmlns:a16="http://schemas.microsoft.com/office/drawing/2014/main" id="{E0C72610-89D0-47BB-943F-E9C98FAA5029}"/>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30">
              <a:extLst>
                <a:ext uri="{FF2B5EF4-FFF2-40B4-BE49-F238E27FC236}">
                  <a16:creationId xmlns:a16="http://schemas.microsoft.com/office/drawing/2014/main" id="{D39C7CCF-DFA5-46FB-9EE9-14E1621557C9}"/>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31">
              <a:extLst>
                <a:ext uri="{FF2B5EF4-FFF2-40B4-BE49-F238E27FC236}">
                  <a16:creationId xmlns:a16="http://schemas.microsoft.com/office/drawing/2014/main" id="{9C039A99-A2B1-4606-8E75-F0D5437A7329}"/>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32">
              <a:extLst>
                <a:ext uri="{FF2B5EF4-FFF2-40B4-BE49-F238E27FC236}">
                  <a16:creationId xmlns:a16="http://schemas.microsoft.com/office/drawing/2014/main" id="{4891D605-A6E2-430E-8B44-1FF1DC8C5E86}"/>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33">
              <a:extLst>
                <a:ext uri="{FF2B5EF4-FFF2-40B4-BE49-F238E27FC236}">
                  <a16:creationId xmlns:a16="http://schemas.microsoft.com/office/drawing/2014/main" id="{9CDE6FB1-9204-4576-9EDD-0206D1B3D895}"/>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34">
              <a:extLst>
                <a:ext uri="{FF2B5EF4-FFF2-40B4-BE49-F238E27FC236}">
                  <a16:creationId xmlns:a16="http://schemas.microsoft.com/office/drawing/2014/main" id="{FC92084D-9760-4C38-BE7F-B62F5A284131}"/>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35">
              <a:extLst>
                <a:ext uri="{FF2B5EF4-FFF2-40B4-BE49-F238E27FC236}">
                  <a16:creationId xmlns:a16="http://schemas.microsoft.com/office/drawing/2014/main" id="{20176B2F-5C48-4995-A960-30C000A7C782}"/>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36">
              <a:extLst>
                <a:ext uri="{FF2B5EF4-FFF2-40B4-BE49-F238E27FC236}">
                  <a16:creationId xmlns:a16="http://schemas.microsoft.com/office/drawing/2014/main" id="{970ABDC1-2A74-4B89-BBFB-0F70050A30C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7">
              <a:extLst>
                <a:ext uri="{FF2B5EF4-FFF2-40B4-BE49-F238E27FC236}">
                  <a16:creationId xmlns:a16="http://schemas.microsoft.com/office/drawing/2014/main" id="{153C6D43-AF73-49C1-8A76-62BBC37C856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38">
              <a:extLst>
                <a:ext uri="{FF2B5EF4-FFF2-40B4-BE49-F238E27FC236}">
                  <a16:creationId xmlns:a16="http://schemas.microsoft.com/office/drawing/2014/main" id="{4894FBAA-6477-4E3C-BE44-163D96264F9D}"/>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39">
              <a:extLst>
                <a:ext uri="{FF2B5EF4-FFF2-40B4-BE49-F238E27FC236}">
                  <a16:creationId xmlns:a16="http://schemas.microsoft.com/office/drawing/2014/main" id="{ED4971B7-D6C2-4184-B232-B969BE3915D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40">
              <a:extLst>
                <a:ext uri="{FF2B5EF4-FFF2-40B4-BE49-F238E27FC236}">
                  <a16:creationId xmlns:a16="http://schemas.microsoft.com/office/drawing/2014/main" id="{AACA700B-5CD4-49FF-86A8-EAF51997C6DD}"/>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41">
              <a:extLst>
                <a:ext uri="{FF2B5EF4-FFF2-40B4-BE49-F238E27FC236}">
                  <a16:creationId xmlns:a16="http://schemas.microsoft.com/office/drawing/2014/main" id="{DC572566-EE60-4254-B82C-DDF927AFF1A3}"/>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42">
              <a:extLst>
                <a:ext uri="{FF2B5EF4-FFF2-40B4-BE49-F238E27FC236}">
                  <a16:creationId xmlns:a16="http://schemas.microsoft.com/office/drawing/2014/main" id="{507C4D1A-7A9A-4149-8554-3B001E72E123}"/>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43">
              <a:extLst>
                <a:ext uri="{FF2B5EF4-FFF2-40B4-BE49-F238E27FC236}">
                  <a16:creationId xmlns:a16="http://schemas.microsoft.com/office/drawing/2014/main" id="{512543B8-A257-419C-960E-03C1D59B0803}"/>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Oval 44">
              <a:extLst>
                <a:ext uri="{FF2B5EF4-FFF2-40B4-BE49-F238E27FC236}">
                  <a16:creationId xmlns:a16="http://schemas.microsoft.com/office/drawing/2014/main" id="{2F4DC3F3-E8C7-4B87-9C26-3BAF1F4F891C}"/>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5">
              <a:extLst>
                <a:ext uri="{FF2B5EF4-FFF2-40B4-BE49-F238E27FC236}">
                  <a16:creationId xmlns:a16="http://schemas.microsoft.com/office/drawing/2014/main" id="{BCFBE710-AC77-40F8-99EC-D3FCE8E6BEC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6">
              <a:extLst>
                <a:ext uri="{FF2B5EF4-FFF2-40B4-BE49-F238E27FC236}">
                  <a16:creationId xmlns:a16="http://schemas.microsoft.com/office/drawing/2014/main" id="{0279C815-71BB-4E23-9B48-2CFB986D9492}"/>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7">
              <a:extLst>
                <a:ext uri="{FF2B5EF4-FFF2-40B4-BE49-F238E27FC236}">
                  <a16:creationId xmlns:a16="http://schemas.microsoft.com/office/drawing/2014/main" id="{3B059C4B-420B-4FD1-9F88-19D356C791F5}"/>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8">
              <a:extLst>
                <a:ext uri="{FF2B5EF4-FFF2-40B4-BE49-F238E27FC236}">
                  <a16:creationId xmlns:a16="http://schemas.microsoft.com/office/drawing/2014/main" id="{DBC902E5-68AC-414D-9DBE-35C40AB65286}"/>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49">
              <a:extLst>
                <a:ext uri="{FF2B5EF4-FFF2-40B4-BE49-F238E27FC236}">
                  <a16:creationId xmlns:a16="http://schemas.microsoft.com/office/drawing/2014/main" id="{54BF0C95-F3DE-4659-A6A6-44B54FF3217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50">
              <a:extLst>
                <a:ext uri="{FF2B5EF4-FFF2-40B4-BE49-F238E27FC236}">
                  <a16:creationId xmlns:a16="http://schemas.microsoft.com/office/drawing/2014/main" id="{DA16A3FC-C6E5-4AD9-8FDD-61802C2DF82E}"/>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51">
              <a:extLst>
                <a:ext uri="{FF2B5EF4-FFF2-40B4-BE49-F238E27FC236}">
                  <a16:creationId xmlns:a16="http://schemas.microsoft.com/office/drawing/2014/main" id="{402CBC49-7FF2-45E7-982D-7D9784126DA5}"/>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52">
              <a:extLst>
                <a:ext uri="{FF2B5EF4-FFF2-40B4-BE49-F238E27FC236}">
                  <a16:creationId xmlns:a16="http://schemas.microsoft.com/office/drawing/2014/main" id="{B02F4722-1658-47CF-9E28-B84B090D0D18}"/>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3">
              <a:extLst>
                <a:ext uri="{FF2B5EF4-FFF2-40B4-BE49-F238E27FC236}">
                  <a16:creationId xmlns:a16="http://schemas.microsoft.com/office/drawing/2014/main" id="{52453FD2-39FE-4E9D-B10C-4B46A8877FD5}"/>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4">
              <a:extLst>
                <a:ext uri="{FF2B5EF4-FFF2-40B4-BE49-F238E27FC236}">
                  <a16:creationId xmlns:a16="http://schemas.microsoft.com/office/drawing/2014/main" id="{C8517444-82CC-4A71-882B-3EF61EF474C8}"/>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5">
              <a:extLst>
                <a:ext uri="{FF2B5EF4-FFF2-40B4-BE49-F238E27FC236}">
                  <a16:creationId xmlns:a16="http://schemas.microsoft.com/office/drawing/2014/main" id="{D0867BE8-6EC3-4C14-A51E-DA550F8BB93F}"/>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56">
              <a:extLst>
                <a:ext uri="{FF2B5EF4-FFF2-40B4-BE49-F238E27FC236}">
                  <a16:creationId xmlns:a16="http://schemas.microsoft.com/office/drawing/2014/main" id="{5260C7C1-F109-4C8D-B027-C87D15C082C4}"/>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tx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5FAB1D-672B-4A43-A5CF-5CDBDA7F96E2}"/>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E522D06D-B30F-4351-9A68-DCA53CDA43F5}"/>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93728E4F-88E9-41DC-A05C-901400FF33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CF351D81-CA23-4E92-AE46-C7471F795DA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CB68BAB-8C6F-468F-92A1-3EC5A1D2C1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FF492F55-FB55-45E5-9680-5830985301C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901D4109-2F7E-478E-956A-7345B6D6741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A8052ECC-1780-44EF-9E52-F77A8EC2BC9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1866921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_Black_Alt">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A0DD018-EAF2-48F3-ABFD-828A5E37FE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
            <a:ext cx="12188825" cy="6857929"/>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4563947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C08B439B-E84A-4380-B725-5C2E2A357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
            <a:ext cx="12188825" cy="6857929"/>
          </a:xfrm>
          <a:prstGeom prst="rect">
            <a:avLst/>
          </a:prstGeom>
        </p:spPr>
      </p:pic>
      <p:pic>
        <p:nvPicPr>
          <p:cNvPr id="3" name="Picture 2">
            <a:extLst>
              <a:ext uri="{FF2B5EF4-FFF2-40B4-BE49-F238E27FC236}">
                <a16:creationId xmlns:a16="http://schemas.microsoft.com/office/drawing/2014/main" id="{DD813522-5B75-F893-0706-7E3AB7106A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0"/>
          <a:stretch/>
        </p:blipFill>
        <p:spPr>
          <a:xfrm flipH="1">
            <a:off x="7616825" y="34"/>
            <a:ext cx="4572000" cy="6857965"/>
          </a:xfrm>
          <a:prstGeom prst="rect">
            <a:avLst/>
          </a:prstGeom>
        </p:spPr>
      </p:pic>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750333" y="1549491"/>
            <a:ext cx="6263640"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accent4"/>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333" y="4328649"/>
            <a:ext cx="6263640"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2" name="Rectangle 1">
            <a:extLst>
              <a:ext uri="{FF2B5EF4-FFF2-40B4-BE49-F238E27FC236}">
                <a16:creationId xmlns:a16="http://schemas.microsoft.com/office/drawing/2014/main" id="{9873A6AD-A140-6000-C968-17B3F5215FC3}"/>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tx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21426913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_Alt">
    <p:bg>
      <p:bgPr>
        <a:solidFill>
          <a:schemeClr val="bg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5C4C27E-C20F-40CB-85CF-27223BC9C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
            <a:ext cx="12188825" cy="6857929"/>
          </a:xfrm>
          <a:prstGeom prst="rect">
            <a:avLst/>
          </a:prstGeom>
        </p:spPr>
      </p:pic>
      <p:pic>
        <p:nvPicPr>
          <p:cNvPr id="4" name="Picture 3" descr="A person in a white dress&#10;&#10;Description automatically generated with low confidence">
            <a:extLst>
              <a:ext uri="{FF2B5EF4-FFF2-40B4-BE49-F238E27FC236}">
                <a16:creationId xmlns:a16="http://schemas.microsoft.com/office/drawing/2014/main" id="{1852C0BD-7572-C8B3-D29B-44B7409BB2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825" y="0"/>
            <a:ext cx="4572000" cy="6858000"/>
          </a:xfrm>
          <a:prstGeom prst="rect">
            <a:avLst/>
          </a:prstGeom>
        </p:spPr>
      </p:pic>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750333" y="1549491"/>
            <a:ext cx="6263640"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accent4"/>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333" y="4328649"/>
            <a:ext cx="6263640"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2" name="Rectangle 1">
            <a:extLst>
              <a:ext uri="{FF2B5EF4-FFF2-40B4-BE49-F238E27FC236}">
                <a16:creationId xmlns:a16="http://schemas.microsoft.com/office/drawing/2014/main" id="{52A3FE1B-782F-279D-342E-C4CFE7C01D1D}"/>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tx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161996124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BCB70D7F-DA6D-4CCD-81E9-90248EF64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1"/>
            <a:ext cx="12188825" cy="6857929"/>
          </a:xfrm>
          <a:prstGeom prst="rect">
            <a:avLst/>
          </a:prstGeom>
        </p:spPr>
      </p:pic>
      <p:pic>
        <p:nvPicPr>
          <p:cNvPr id="27" name="Picture 26">
            <a:extLst>
              <a:ext uri="{FF2B5EF4-FFF2-40B4-BE49-F238E27FC236}">
                <a16:creationId xmlns:a16="http://schemas.microsoft.com/office/drawing/2014/main" id="{4E412EDD-C562-F92D-41A2-18849B2F30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16825" y="35"/>
            <a:ext cx="4572000" cy="6857929"/>
          </a:xfrm>
          <a:prstGeom prst="rect">
            <a:avLst/>
          </a:prstGeom>
        </p:spPr>
      </p:pic>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750334" y="1549491"/>
            <a:ext cx="6263640"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334" y="4328649"/>
            <a:ext cx="6263640" cy="327013"/>
          </a:xfrm>
          <a:prstGeom prst="rect">
            <a:avLst/>
          </a:prstGeom>
        </p:spPr>
        <p:txBody>
          <a:bodyPr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3" name="Rectangle 2">
            <a:extLst>
              <a:ext uri="{FF2B5EF4-FFF2-40B4-BE49-F238E27FC236}">
                <a16:creationId xmlns:a16="http://schemas.microsoft.com/office/drawing/2014/main" id="{637315A2-E30C-1C75-DAA1-1756878E1B9B}"/>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90086813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_Alt">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2ED0643-8C31-4A20-AE73-693EFF6654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5"/>
            <a:ext cx="12188825" cy="6857929"/>
          </a:xfrm>
          <a:prstGeom prst="rect">
            <a:avLst/>
          </a:prstGeom>
        </p:spPr>
      </p:pic>
      <p:pic>
        <p:nvPicPr>
          <p:cNvPr id="28" name="Picture 27" descr="A picture containing tree, plant&#10;&#10;Description automatically generated">
            <a:extLst>
              <a:ext uri="{FF2B5EF4-FFF2-40B4-BE49-F238E27FC236}">
                <a16:creationId xmlns:a16="http://schemas.microsoft.com/office/drawing/2014/main" id="{9C99B980-13C4-5E34-911C-94CDEEA60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825" y="0"/>
            <a:ext cx="4572000" cy="6858000"/>
          </a:xfrm>
          <a:prstGeom prst="rect">
            <a:avLst/>
          </a:prstGeom>
        </p:spPr>
      </p:pic>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750334" y="1549491"/>
            <a:ext cx="6263640"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334" y="4328649"/>
            <a:ext cx="6263640" cy="327013"/>
          </a:xfrm>
          <a:prstGeom prst="rect">
            <a:avLst/>
          </a:prstGeom>
        </p:spPr>
        <p:txBody>
          <a:bodyPr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3" name="Rectangle 2">
            <a:extLst>
              <a:ext uri="{FF2B5EF4-FFF2-40B4-BE49-F238E27FC236}">
                <a16:creationId xmlns:a16="http://schemas.microsoft.com/office/drawing/2014/main" id="{1C28442F-ED9E-B47B-D73B-B5D801CEE88D}"/>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149593589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862804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grpSp>
        <p:nvGrpSpPr>
          <p:cNvPr id="26" name="Group 25">
            <a:extLst>
              <a:ext uri="{FF2B5EF4-FFF2-40B4-BE49-F238E27FC236}">
                <a16:creationId xmlns:a16="http://schemas.microsoft.com/office/drawing/2014/main" id="{7D3A8838-C4DB-A234-AE13-77FD359114A0}"/>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7C46987-CA04-04BE-C5FA-56E293EEB90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extLst>
                <a:ext uri="{FF2B5EF4-FFF2-40B4-BE49-F238E27FC236}">
                  <a16:creationId xmlns:a16="http://schemas.microsoft.com/office/drawing/2014/main" id="{91EA1B80-EF2A-EAE6-2B00-FF82A14056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a:extLst>
                <a:ext uri="{FF2B5EF4-FFF2-40B4-BE49-F238E27FC236}">
                  <a16:creationId xmlns:a16="http://schemas.microsoft.com/office/drawing/2014/main" id="{679F583A-C57A-3239-E8A4-1C575A0EA7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a:extLst>
                <a:ext uri="{FF2B5EF4-FFF2-40B4-BE49-F238E27FC236}">
                  <a16:creationId xmlns:a16="http://schemas.microsoft.com/office/drawing/2014/main" id="{36324797-C488-8192-F77E-9F600E5490D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0">
              <a:extLst>
                <a:ext uri="{FF2B5EF4-FFF2-40B4-BE49-F238E27FC236}">
                  <a16:creationId xmlns:a16="http://schemas.microsoft.com/office/drawing/2014/main" id="{6A067FCF-35DE-4E09-CCD5-280D653D4A6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
              <a:extLst>
                <a:ext uri="{FF2B5EF4-FFF2-40B4-BE49-F238E27FC236}">
                  <a16:creationId xmlns:a16="http://schemas.microsoft.com/office/drawing/2014/main" id="{65171654-F4B2-F1B9-6AF4-18F3A499E48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1">
              <a:extLst>
                <a:ext uri="{FF2B5EF4-FFF2-40B4-BE49-F238E27FC236}">
                  <a16:creationId xmlns:a16="http://schemas.microsoft.com/office/drawing/2014/main" id="{7E3A5950-4507-5E83-F8E2-F78AD0930D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5306C8AF-6329-9D9A-E1E4-ECDF8FA0E276}"/>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86003319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C55B6443-4299-282C-565B-68E5F9702780}"/>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0480437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rgbClr val="1E0013"/>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20" name="Group 19">
            <a:extLst>
              <a:ext uri="{FF2B5EF4-FFF2-40B4-BE49-F238E27FC236}">
                <a16:creationId xmlns:a16="http://schemas.microsoft.com/office/drawing/2014/main" id="{11153D81-7548-F581-513D-B7CD48FD3635}"/>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C2984EA1-BF8F-D5A5-11B3-9FD6DD75D1A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7">
              <a:extLst>
                <a:ext uri="{FF2B5EF4-FFF2-40B4-BE49-F238E27FC236}">
                  <a16:creationId xmlns:a16="http://schemas.microsoft.com/office/drawing/2014/main" id="{303FC84A-8F52-5F1D-38A9-C64EE5C6B59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8">
              <a:extLst>
                <a:ext uri="{FF2B5EF4-FFF2-40B4-BE49-F238E27FC236}">
                  <a16:creationId xmlns:a16="http://schemas.microsoft.com/office/drawing/2014/main" id="{51547846-5B73-A894-F0B4-466A292FE8B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9">
              <a:extLst>
                <a:ext uri="{FF2B5EF4-FFF2-40B4-BE49-F238E27FC236}">
                  <a16:creationId xmlns:a16="http://schemas.microsoft.com/office/drawing/2014/main" id="{39F5F64D-B9AA-2AAA-21F6-2CAF46B091C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E093FA7E-6243-55E3-A1D8-E9A2E7479C21}"/>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882876AE-214A-F90F-FAE5-C3E50982F47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a:extLst>
                <a:ext uri="{FF2B5EF4-FFF2-40B4-BE49-F238E27FC236}">
                  <a16:creationId xmlns:a16="http://schemas.microsoft.com/office/drawing/2014/main" id="{75EC1C0B-EC3B-C973-9828-360528AEB96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Rectangle 3">
            <a:extLst>
              <a:ext uri="{FF2B5EF4-FFF2-40B4-BE49-F238E27FC236}">
                <a16:creationId xmlns:a16="http://schemas.microsoft.com/office/drawing/2014/main" id="{B9AB3ED8-0378-7BDE-B730-18033036D79F}"/>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302190559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413" y="1308880"/>
            <a:ext cx="1067104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9659555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grpSp>
        <p:nvGrpSpPr>
          <p:cNvPr id="22" name="Group 4">
            <a:extLst>
              <a:ext uri="{FF2B5EF4-FFF2-40B4-BE49-F238E27FC236}">
                <a16:creationId xmlns:a16="http://schemas.microsoft.com/office/drawing/2014/main" id="{DB2F42B2-FE44-46FE-8C0F-290166D2E496}"/>
              </a:ext>
            </a:extLst>
          </p:cNvPr>
          <p:cNvGrpSpPr>
            <a:grpSpLocks noChangeAspect="1"/>
          </p:cNvGrpSpPr>
          <p:nvPr userDrawn="1"/>
        </p:nvGrpSpPr>
        <p:grpSpPr bwMode="auto">
          <a:xfrm>
            <a:off x="7043738" y="0"/>
            <a:ext cx="5145087" cy="6858000"/>
            <a:chOff x="4437" y="0"/>
            <a:chExt cx="3241" cy="4320"/>
          </a:xfrm>
        </p:grpSpPr>
        <p:sp>
          <p:nvSpPr>
            <p:cNvPr id="23" name="Rectangle 22">
              <a:extLst>
                <a:ext uri="{FF2B5EF4-FFF2-40B4-BE49-F238E27FC236}">
                  <a16:creationId xmlns:a16="http://schemas.microsoft.com/office/drawing/2014/main" id="{135E251B-784F-4ABD-A01C-2787BB6060DA}"/>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3">
              <a:extLst>
                <a:ext uri="{FF2B5EF4-FFF2-40B4-BE49-F238E27FC236}">
                  <a16:creationId xmlns:a16="http://schemas.microsoft.com/office/drawing/2014/main" id="{D72110E1-7FA6-4DD1-B7F1-1134E54F0F64}"/>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23E45C10-1F0E-4B16-A3FC-931356E1A4A9}"/>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78BD0CBE-D381-46E9-94BB-00629DEDCCA5}"/>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a:extLst>
                <a:ext uri="{FF2B5EF4-FFF2-40B4-BE49-F238E27FC236}">
                  <a16:creationId xmlns:a16="http://schemas.microsoft.com/office/drawing/2014/main" id="{8D51AD01-2586-405D-B6AE-418868771833}"/>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76F2E3A5-7334-4E59-B453-BB223637C148}"/>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0A2D163E-5314-467E-B975-EC24950D83DB}"/>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71C4340D-F8B4-43D7-9A16-503383DC08C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
              <a:extLst>
                <a:ext uri="{FF2B5EF4-FFF2-40B4-BE49-F238E27FC236}">
                  <a16:creationId xmlns:a16="http://schemas.microsoft.com/office/drawing/2014/main" id="{9531C253-A35A-4BC5-8BFD-D16CF75E551F}"/>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14">
              <a:extLst>
                <a:ext uri="{FF2B5EF4-FFF2-40B4-BE49-F238E27FC236}">
                  <a16:creationId xmlns:a16="http://schemas.microsoft.com/office/drawing/2014/main" id="{94E9A881-B3A6-4C26-9CEA-75B0764C665C}"/>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5">
              <a:extLst>
                <a:ext uri="{FF2B5EF4-FFF2-40B4-BE49-F238E27FC236}">
                  <a16:creationId xmlns:a16="http://schemas.microsoft.com/office/drawing/2014/main" id="{6B594F41-2BEB-4233-9BBE-AA0CB3F4136A}"/>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6">
              <a:extLst>
                <a:ext uri="{FF2B5EF4-FFF2-40B4-BE49-F238E27FC236}">
                  <a16:creationId xmlns:a16="http://schemas.microsoft.com/office/drawing/2014/main" id="{7790C2AD-7B39-4811-BBBC-5185892F2AF7}"/>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7">
              <a:extLst>
                <a:ext uri="{FF2B5EF4-FFF2-40B4-BE49-F238E27FC236}">
                  <a16:creationId xmlns:a16="http://schemas.microsoft.com/office/drawing/2014/main" id="{BB08D554-04F4-4B4B-A330-32F5244CB830}"/>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8">
              <a:extLst>
                <a:ext uri="{FF2B5EF4-FFF2-40B4-BE49-F238E27FC236}">
                  <a16:creationId xmlns:a16="http://schemas.microsoft.com/office/drawing/2014/main" id="{E418CB7D-4BD3-4B93-AA98-4645F39501F9}"/>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a:extLst>
                <a:ext uri="{FF2B5EF4-FFF2-40B4-BE49-F238E27FC236}">
                  <a16:creationId xmlns:a16="http://schemas.microsoft.com/office/drawing/2014/main" id="{D91752FF-F120-4516-992D-1CBD9E896059}"/>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a:extLst>
                <a:ext uri="{FF2B5EF4-FFF2-40B4-BE49-F238E27FC236}">
                  <a16:creationId xmlns:a16="http://schemas.microsoft.com/office/drawing/2014/main" id="{BF9A3D2A-9067-4443-B564-5373F282A677}"/>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1">
              <a:extLst>
                <a:ext uri="{FF2B5EF4-FFF2-40B4-BE49-F238E27FC236}">
                  <a16:creationId xmlns:a16="http://schemas.microsoft.com/office/drawing/2014/main" id="{6EA1A756-F815-4D21-90F9-2F4EFB45A7DA}"/>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2">
              <a:extLst>
                <a:ext uri="{FF2B5EF4-FFF2-40B4-BE49-F238E27FC236}">
                  <a16:creationId xmlns:a16="http://schemas.microsoft.com/office/drawing/2014/main" id="{D9E33D7B-3668-4E78-8174-FD67328AFE3C}"/>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3">
              <a:extLst>
                <a:ext uri="{FF2B5EF4-FFF2-40B4-BE49-F238E27FC236}">
                  <a16:creationId xmlns:a16="http://schemas.microsoft.com/office/drawing/2014/main" id="{CA08C292-9A06-4998-B82C-76EB9073D47D}"/>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4">
              <a:extLst>
                <a:ext uri="{FF2B5EF4-FFF2-40B4-BE49-F238E27FC236}">
                  <a16:creationId xmlns:a16="http://schemas.microsoft.com/office/drawing/2014/main" id="{B3BC5E9E-90E7-444B-8237-8FF980E95075}"/>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25">
              <a:extLst>
                <a:ext uri="{FF2B5EF4-FFF2-40B4-BE49-F238E27FC236}">
                  <a16:creationId xmlns:a16="http://schemas.microsoft.com/office/drawing/2014/main" id="{7E7E0EC0-C275-411E-BEA1-E6510C1FED6B}"/>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6">
              <a:extLst>
                <a:ext uri="{FF2B5EF4-FFF2-40B4-BE49-F238E27FC236}">
                  <a16:creationId xmlns:a16="http://schemas.microsoft.com/office/drawing/2014/main" id="{DB7AC008-FABA-4156-A2FF-70AD8CEF177A}"/>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7">
              <a:extLst>
                <a:ext uri="{FF2B5EF4-FFF2-40B4-BE49-F238E27FC236}">
                  <a16:creationId xmlns:a16="http://schemas.microsoft.com/office/drawing/2014/main" id="{68A212EC-DDDE-4DA3-BA76-3B18C203ECEA}"/>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F9A3F80C-5EA4-4EA8-84EF-74C663C004D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C1F645EF-A4BE-4D45-97CD-08FAE055D6A1}"/>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0">
              <a:extLst>
                <a:ext uri="{FF2B5EF4-FFF2-40B4-BE49-F238E27FC236}">
                  <a16:creationId xmlns:a16="http://schemas.microsoft.com/office/drawing/2014/main" id="{4B1BBF2D-A08E-4E8F-BC16-0B1B48530F0B}"/>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1">
              <a:extLst>
                <a:ext uri="{FF2B5EF4-FFF2-40B4-BE49-F238E27FC236}">
                  <a16:creationId xmlns:a16="http://schemas.microsoft.com/office/drawing/2014/main" id="{99E3C977-179B-4098-BC28-41C17E3505DA}"/>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0B0B71F5-EED1-4317-8432-E661711D27A5}"/>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6A39ECB-7B3D-44A1-8F51-94B15B431C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8CD73FF5-229C-4D9E-974C-632593C7551D}"/>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35">
              <a:extLst>
                <a:ext uri="{FF2B5EF4-FFF2-40B4-BE49-F238E27FC236}">
                  <a16:creationId xmlns:a16="http://schemas.microsoft.com/office/drawing/2014/main" id="{D87EADA6-0851-4FBA-B2BD-5619A4A738EE}"/>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6">
              <a:extLst>
                <a:ext uri="{FF2B5EF4-FFF2-40B4-BE49-F238E27FC236}">
                  <a16:creationId xmlns:a16="http://schemas.microsoft.com/office/drawing/2014/main" id="{1015E92D-B2A6-4156-A64C-4FB755103082}"/>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7">
              <a:extLst>
                <a:ext uri="{FF2B5EF4-FFF2-40B4-BE49-F238E27FC236}">
                  <a16:creationId xmlns:a16="http://schemas.microsoft.com/office/drawing/2014/main" id="{1504C322-DFA5-4EA6-B595-A128B32373E3}"/>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8">
              <a:extLst>
                <a:ext uri="{FF2B5EF4-FFF2-40B4-BE49-F238E27FC236}">
                  <a16:creationId xmlns:a16="http://schemas.microsoft.com/office/drawing/2014/main" id="{E7FC1D8B-F992-4B01-91D7-5760CE8B42B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9">
              <a:extLst>
                <a:ext uri="{FF2B5EF4-FFF2-40B4-BE49-F238E27FC236}">
                  <a16:creationId xmlns:a16="http://schemas.microsoft.com/office/drawing/2014/main" id="{D6743AB1-5743-44D6-8323-93F6E8299171}"/>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0">
              <a:extLst>
                <a:ext uri="{FF2B5EF4-FFF2-40B4-BE49-F238E27FC236}">
                  <a16:creationId xmlns:a16="http://schemas.microsoft.com/office/drawing/2014/main" id="{DC6AC69B-AC60-4EB2-B46E-CB29C5DE5D9E}"/>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1">
              <a:extLst>
                <a:ext uri="{FF2B5EF4-FFF2-40B4-BE49-F238E27FC236}">
                  <a16:creationId xmlns:a16="http://schemas.microsoft.com/office/drawing/2014/main" id="{917C0D38-5CE9-49C8-8482-BDFCD4398E14}"/>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2">
              <a:extLst>
                <a:ext uri="{FF2B5EF4-FFF2-40B4-BE49-F238E27FC236}">
                  <a16:creationId xmlns:a16="http://schemas.microsoft.com/office/drawing/2014/main" id="{7FBEA5D6-1AE9-4738-BE4C-CF1FB9DFF431}"/>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3">
              <a:extLst>
                <a:ext uri="{FF2B5EF4-FFF2-40B4-BE49-F238E27FC236}">
                  <a16:creationId xmlns:a16="http://schemas.microsoft.com/office/drawing/2014/main" id="{5EF0256F-B121-4D1C-B3C6-0024E354C9D4}"/>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4">
              <a:extLst>
                <a:ext uri="{FF2B5EF4-FFF2-40B4-BE49-F238E27FC236}">
                  <a16:creationId xmlns:a16="http://schemas.microsoft.com/office/drawing/2014/main" id="{490CF93A-3641-4BD6-B414-9D8FF72D46E6}"/>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833283A5-2526-48B4-B760-C404E302A777}"/>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35DF7E17-36A7-4676-BC70-AC259BE69FA2}"/>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DA9C0F99-ABCE-472B-A95C-B2510D01F1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2D50CD3C-2520-4CDE-AB66-8D8E401E3E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73D41C42-F476-4869-B914-81B9D41C938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7C1B7F-3BA9-476F-B8E1-C0E047CA90C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1540D39F-E7E8-4E0F-97BE-B14AAE27352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7A044101-546E-45E4-B062-A39F26FF10F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138199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413" y="1308880"/>
            <a:ext cx="10667999"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2B190EFC-69A6-D92C-008E-75B891AE7709}"/>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19" name="Group 18">
            <a:extLst>
              <a:ext uri="{FF2B5EF4-FFF2-40B4-BE49-F238E27FC236}">
                <a16:creationId xmlns:a16="http://schemas.microsoft.com/office/drawing/2014/main" id="{8573FE22-DB46-2221-24B6-EA9CED934BF8}"/>
              </a:ext>
            </a:extLst>
          </p:cNvPr>
          <p:cNvGrpSpPr>
            <a:grpSpLocks noChangeAspect="1"/>
          </p:cNvGrpSpPr>
          <p:nvPr userDrawn="1"/>
        </p:nvGrpSpPr>
        <p:grpSpPr>
          <a:xfrm>
            <a:off x="760413" y="6348283"/>
            <a:ext cx="777240" cy="259316"/>
            <a:chOff x="547688" y="952500"/>
            <a:chExt cx="12190413" cy="4067175"/>
          </a:xfrm>
        </p:grpSpPr>
        <p:sp>
          <p:nvSpPr>
            <p:cNvPr id="20" name="Rectangle 19">
              <a:extLst>
                <a:ext uri="{FF2B5EF4-FFF2-40B4-BE49-F238E27FC236}">
                  <a16:creationId xmlns:a16="http://schemas.microsoft.com/office/drawing/2014/main" id="{44D8FA39-BBC5-4239-E23A-6A96E07DBCB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7">
              <a:extLst>
                <a:ext uri="{FF2B5EF4-FFF2-40B4-BE49-F238E27FC236}">
                  <a16:creationId xmlns:a16="http://schemas.microsoft.com/office/drawing/2014/main" id="{1E3E6E29-BEC4-288C-B32B-AF774446EFC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
              <a:extLst>
                <a:ext uri="{FF2B5EF4-FFF2-40B4-BE49-F238E27FC236}">
                  <a16:creationId xmlns:a16="http://schemas.microsoft.com/office/drawing/2014/main" id="{E12B6CAE-326B-E34A-31F1-77AFF35385C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9">
              <a:extLst>
                <a:ext uri="{FF2B5EF4-FFF2-40B4-BE49-F238E27FC236}">
                  <a16:creationId xmlns:a16="http://schemas.microsoft.com/office/drawing/2014/main" id="{AF684C43-A236-A698-D9CB-1D9BB8955A7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0">
              <a:extLst>
                <a:ext uri="{FF2B5EF4-FFF2-40B4-BE49-F238E27FC236}">
                  <a16:creationId xmlns:a16="http://schemas.microsoft.com/office/drawing/2014/main" id="{22E76D79-F84B-B7B3-36C7-DDFA1F84B46F}"/>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F8B250DB-C361-A6E3-4C85-D21F8209C13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1">
              <a:extLst>
                <a:ext uri="{FF2B5EF4-FFF2-40B4-BE49-F238E27FC236}">
                  <a16:creationId xmlns:a16="http://schemas.microsoft.com/office/drawing/2014/main" id="{147BE96E-3F4B-84BA-6775-D41FF7C532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Rectangle 3">
            <a:extLst>
              <a:ext uri="{FF2B5EF4-FFF2-40B4-BE49-F238E27FC236}">
                <a16:creationId xmlns:a16="http://schemas.microsoft.com/office/drawing/2014/main" id="{2437A394-F88A-328B-1990-A89B45BB60F7}"/>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09249526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2" y="1749388"/>
            <a:ext cx="1067104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524459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rgbClr val="1E0013"/>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2" y="1749389"/>
            <a:ext cx="1067104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C2F390D5-FAC3-3E07-D977-2FACDFA7E866}"/>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20" name="Group 19">
            <a:extLst>
              <a:ext uri="{FF2B5EF4-FFF2-40B4-BE49-F238E27FC236}">
                <a16:creationId xmlns:a16="http://schemas.microsoft.com/office/drawing/2014/main" id="{FE1D901D-347E-CD3C-E49E-6240407331F6}"/>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7D379CA7-ADA1-DB35-B963-28B950F90E8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a:extLst>
                <a:ext uri="{FF2B5EF4-FFF2-40B4-BE49-F238E27FC236}">
                  <a16:creationId xmlns:a16="http://schemas.microsoft.com/office/drawing/2014/main" id="{6CCA88FD-78DE-CEC8-8BFD-721D475ECD2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a:extLst>
                <a:ext uri="{FF2B5EF4-FFF2-40B4-BE49-F238E27FC236}">
                  <a16:creationId xmlns:a16="http://schemas.microsoft.com/office/drawing/2014/main" id="{FF7D2711-8021-39A5-678E-CDC6C4470DB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a:extLst>
                <a:ext uri="{FF2B5EF4-FFF2-40B4-BE49-F238E27FC236}">
                  <a16:creationId xmlns:a16="http://schemas.microsoft.com/office/drawing/2014/main" id="{C3BC8212-B451-4273-2728-F59952E7BCE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FE52C8F5-D1FE-4AC8-4162-7CF0174C7F6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1B573B61-8792-4F95-2044-72CB5D60180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FEFCA5AB-AA3A-875C-1ECF-F75A93964C0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Rectangle 3">
            <a:extLst>
              <a:ext uri="{FF2B5EF4-FFF2-40B4-BE49-F238E27FC236}">
                <a16:creationId xmlns:a16="http://schemas.microsoft.com/office/drawing/2014/main" id="{604B0912-F780-1BBC-A355-9565A10F7CEB}"/>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137999510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412" y="1307593"/>
            <a:ext cx="5069004"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39311" y="1307593"/>
            <a:ext cx="506577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FE5186-E704-46DB-A234-0339427F829C}"/>
              </a:ext>
            </a:extLst>
          </p:cNvPr>
          <p:cNvSpPr>
            <a:spLocks noGrp="1"/>
          </p:cNvSpPr>
          <p:nvPr>
            <p:ph type="sldNum" sz="quarter" idx="15"/>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2548793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412" y="1307593"/>
            <a:ext cx="5069004"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39311" y="1307593"/>
            <a:ext cx="506577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a:extLst>
              <a:ext uri="{FF2B5EF4-FFF2-40B4-BE49-F238E27FC236}">
                <a16:creationId xmlns:a16="http://schemas.microsoft.com/office/drawing/2014/main" id="{8432C778-5728-8296-7A9A-58D2F0D46543}"/>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915A9787-DD7C-7130-A8DF-4C258B1FA48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7">
              <a:extLst>
                <a:ext uri="{FF2B5EF4-FFF2-40B4-BE49-F238E27FC236}">
                  <a16:creationId xmlns:a16="http://schemas.microsoft.com/office/drawing/2014/main" id="{C14D81DD-1F3B-B50D-F43D-3E209D4540B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8">
              <a:extLst>
                <a:ext uri="{FF2B5EF4-FFF2-40B4-BE49-F238E27FC236}">
                  <a16:creationId xmlns:a16="http://schemas.microsoft.com/office/drawing/2014/main" id="{F58D34C8-C6F8-F06E-7715-9288F76C9A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9">
              <a:extLst>
                <a:ext uri="{FF2B5EF4-FFF2-40B4-BE49-F238E27FC236}">
                  <a16:creationId xmlns:a16="http://schemas.microsoft.com/office/drawing/2014/main" id="{6107FD63-81FF-191D-0B53-F42767D14F2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54F87762-C44E-A3F8-3E3D-46E9684774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C9782FAE-D7D9-18FB-6538-0F3C12A16CB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a:extLst>
                <a:ext uri="{FF2B5EF4-FFF2-40B4-BE49-F238E27FC236}">
                  <a16:creationId xmlns:a16="http://schemas.microsoft.com/office/drawing/2014/main" id="{0396B2B4-C495-974A-4A3B-44C71DDB916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990CE04A-C8CB-5183-8879-29EBED6832A0}"/>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390835700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413"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7258" y="1307593"/>
            <a:ext cx="3343188"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5815" y="1307593"/>
            <a:ext cx="341564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C61C74C-45BE-3DE8-0DFD-4B97D814FB0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8584862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413"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7258" y="1307593"/>
            <a:ext cx="3342271"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5815" y="1307593"/>
            <a:ext cx="341564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BB227283-6F61-7A48-A890-A6560B0C46EE}"/>
              </a:ext>
            </a:extLst>
          </p:cNvPr>
          <p:cNvGrpSpPr>
            <a:grpSpLocks noChangeAspect="1"/>
          </p:cNvGrpSpPr>
          <p:nvPr userDrawn="1"/>
        </p:nvGrpSpPr>
        <p:grpSpPr>
          <a:xfrm>
            <a:off x="760413" y="6348283"/>
            <a:ext cx="777240" cy="259316"/>
            <a:chOff x="547688" y="952500"/>
            <a:chExt cx="12190413" cy="4067175"/>
          </a:xfrm>
        </p:grpSpPr>
        <p:sp>
          <p:nvSpPr>
            <p:cNvPr id="24" name="Rectangle 23">
              <a:extLst>
                <a:ext uri="{FF2B5EF4-FFF2-40B4-BE49-F238E27FC236}">
                  <a16:creationId xmlns:a16="http://schemas.microsoft.com/office/drawing/2014/main" id="{65B243C2-75F5-6AC0-1833-76F42C53A2A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7">
              <a:extLst>
                <a:ext uri="{FF2B5EF4-FFF2-40B4-BE49-F238E27FC236}">
                  <a16:creationId xmlns:a16="http://schemas.microsoft.com/office/drawing/2014/main" id="{3D61DFCD-9B7B-9CEE-09F1-B3FFBCEC4B6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2E7D430F-6BD5-C242-3242-1C4393E85FE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a:extLst>
                <a:ext uri="{FF2B5EF4-FFF2-40B4-BE49-F238E27FC236}">
                  <a16:creationId xmlns:a16="http://schemas.microsoft.com/office/drawing/2014/main" id="{15AA8EC8-6FD0-6F7C-5280-A51D231177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E7CAAC3B-4107-FAE2-2BB7-B0E46A4F5E4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F163CF3C-7F65-26FA-53B9-F3B8000834C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1">
              <a:extLst>
                <a:ext uri="{FF2B5EF4-FFF2-40B4-BE49-F238E27FC236}">
                  <a16:creationId xmlns:a16="http://schemas.microsoft.com/office/drawing/2014/main" id="{FA837C5D-6026-3DC8-E17F-DE9A1A33373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3A92B045-EC23-B30D-E716-8FEBB279E86E}"/>
              </a:ext>
            </a:extLst>
          </p:cNvPr>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6BF5175D-B134-3DE1-C66D-926428BCFD21}"/>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398057597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5723515"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412" y="1307593"/>
            <a:ext cx="5723515"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400">
                <a:solidFill>
                  <a:schemeClr val="accent1"/>
                </a:solidFill>
              </a:defRPr>
            </a:lvl1pPr>
          </a:lstStyle>
          <a:p>
            <a:r>
              <a:rPr lang="en-US" dirty="0"/>
              <a:t>Click icon to add picture</a:t>
            </a:r>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8995655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5723515"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412" y="1307592"/>
            <a:ext cx="5723515" cy="4919589"/>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400">
                <a:solidFill>
                  <a:schemeClr val="accent1"/>
                </a:solidFill>
              </a:defRPr>
            </a:lvl1pPr>
          </a:lstStyle>
          <a:p>
            <a:r>
              <a:rPr lang="en-US" dirty="0"/>
              <a:t>Click icon to add picture</a:t>
            </a:r>
          </a:p>
        </p:txBody>
      </p:sp>
      <p:grpSp>
        <p:nvGrpSpPr>
          <p:cNvPr id="17" name="Group 16">
            <a:extLst>
              <a:ext uri="{FF2B5EF4-FFF2-40B4-BE49-F238E27FC236}">
                <a16:creationId xmlns:a16="http://schemas.microsoft.com/office/drawing/2014/main" id="{54EA4AC3-3E83-652D-5977-C213932004B2}"/>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86C692C7-AF24-D9BB-14D5-5012A216981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extLst>
                <a:ext uri="{FF2B5EF4-FFF2-40B4-BE49-F238E27FC236}">
                  <a16:creationId xmlns:a16="http://schemas.microsoft.com/office/drawing/2014/main" id="{5C4F613F-1DD6-3F3D-9BAE-708257885F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a:extLst>
                <a:ext uri="{FF2B5EF4-FFF2-40B4-BE49-F238E27FC236}">
                  <a16:creationId xmlns:a16="http://schemas.microsoft.com/office/drawing/2014/main" id="{78F30CC7-8DA5-9459-5823-3D7027574B6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a:extLst>
                <a:ext uri="{FF2B5EF4-FFF2-40B4-BE49-F238E27FC236}">
                  <a16:creationId xmlns:a16="http://schemas.microsoft.com/office/drawing/2014/main" id="{9549D5A1-8221-2608-197C-70D3E119DD3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0">
              <a:extLst>
                <a:ext uri="{FF2B5EF4-FFF2-40B4-BE49-F238E27FC236}">
                  <a16:creationId xmlns:a16="http://schemas.microsoft.com/office/drawing/2014/main" id="{D6C29BFA-EBE0-3409-DA75-D6D86C95C50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
              <a:extLst>
                <a:ext uri="{FF2B5EF4-FFF2-40B4-BE49-F238E27FC236}">
                  <a16:creationId xmlns:a16="http://schemas.microsoft.com/office/drawing/2014/main" id="{DE56CA28-603E-6C83-560F-82347F4C92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1">
              <a:extLst>
                <a:ext uri="{FF2B5EF4-FFF2-40B4-BE49-F238E27FC236}">
                  <a16:creationId xmlns:a16="http://schemas.microsoft.com/office/drawing/2014/main" id="{AE3DA774-A3A9-8F32-B9A2-708F35FC0EE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EF7E7426-E0FB-DA60-E1E0-A41FD9009F5D}"/>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6B5EBDE0-7F14-CEBE-DD51-A3FBC5B02AC4}"/>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365522617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r>
              <a:rPr lang="en-US" dirty="0"/>
              <a:t>Click icon to add picture</a:t>
            </a:r>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Photo plus</a:t>
            </a:r>
            <a:br>
              <a:rPr lang="en-US"/>
            </a:br>
            <a:r>
              <a:rPr lang="en-US"/>
              <a:t>statement</a:t>
            </a:r>
            <a:br>
              <a:rPr lang="en-US"/>
            </a:br>
            <a:r>
              <a:rPr lang="en-US"/>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a:t>Subtitle goes here</a:t>
            </a:r>
          </a:p>
        </p:txBody>
      </p:sp>
      <p:sp>
        <p:nvSpPr>
          <p:cNvPr id="7" name="Slide Number Placeholder 1">
            <a:extLst>
              <a:ext uri="{FF2B5EF4-FFF2-40B4-BE49-F238E27FC236}">
                <a16:creationId xmlns:a16="http://schemas.microsoft.com/office/drawing/2014/main" id="{C9E4313D-4BB5-4FBE-BED7-2E337B7C6B9C}"/>
              </a:ext>
            </a:extLst>
          </p:cNvPr>
          <p:cNvSpPr>
            <a:spLocks noGrp="1"/>
          </p:cNvSpPr>
          <p:nvPr>
            <p:ph type="sldNum" sz="quarter" idx="20"/>
          </p:nvPr>
        </p:nvSpPr>
        <p:spPr>
          <a:xfrm>
            <a:off x="11669529" y="6400800"/>
            <a:ext cx="438912" cy="155448"/>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581836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_Color">
    <p:bg>
      <p:bgPr>
        <a:gradFill flip="none" rotWithShape="1">
          <a:gsLst>
            <a:gs pos="0">
              <a:srgbClr val="E14B92"/>
            </a:gs>
            <a:gs pos="60000">
              <a:srgbClr val="89529C"/>
            </a:gs>
            <a:gs pos="100000">
              <a:srgbClr val="822562"/>
            </a:gs>
          </a:gsLst>
          <a:lin ang="8100000" scaled="1"/>
          <a:tileRect/>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4141825374"/>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rgbClr val="1E001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Picture Placeholder 8">
            <a:extLst>
              <a:ext uri="{FF2B5EF4-FFF2-40B4-BE49-F238E27FC236}">
                <a16:creationId xmlns:a16="http://schemas.microsoft.com/office/drawing/2014/main" id="{FF9FB968-F2A9-4C72-AC3C-DC44BBB699A7}"/>
              </a:ext>
            </a:extLst>
          </p:cNvPr>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r>
              <a:rPr lang="en-US" dirty="0"/>
              <a:t>Click icon to add picture</a:t>
            </a:r>
          </a:p>
        </p:txBody>
      </p:sp>
      <p:sp>
        <p:nvSpPr>
          <p:cNvPr id="18" name="Text Placeholder 3">
            <a:extLst>
              <a:ext uri="{FF2B5EF4-FFF2-40B4-BE49-F238E27FC236}">
                <a16:creationId xmlns:a16="http://schemas.microsoft.com/office/drawing/2014/main" id="{BB9C095A-1012-467F-9C44-B19F964C0089}"/>
              </a:ext>
            </a:extLst>
          </p:cNvPr>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Photo plus</a:t>
            </a:r>
            <a:br>
              <a:rPr lang="en-US"/>
            </a:br>
            <a:r>
              <a:rPr lang="en-US"/>
              <a:t>statement</a:t>
            </a:r>
            <a:br>
              <a:rPr lang="en-US"/>
            </a:br>
            <a:r>
              <a:rPr lang="en-US"/>
              <a:t>layout</a:t>
            </a:r>
          </a:p>
        </p:txBody>
      </p:sp>
      <p:sp>
        <p:nvSpPr>
          <p:cNvPr id="19" name="Text Placeholder 7">
            <a:extLst>
              <a:ext uri="{FF2B5EF4-FFF2-40B4-BE49-F238E27FC236}">
                <a16:creationId xmlns:a16="http://schemas.microsoft.com/office/drawing/2014/main" id="{20B0D42B-CBC4-443F-B475-39C1A11F88E2}"/>
              </a:ext>
            </a:extLst>
          </p:cNvPr>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a:t>Subtitle goes here</a:t>
            </a:r>
          </a:p>
        </p:txBody>
      </p:sp>
      <p:sp>
        <p:nvSpPr>
          <p:cNvPr id="4" name="Rectangle 3">
            <a:extLst>
              <a:ext uri="{FF2B5EF4-FFF2-40B4-BE49-F238E27FC236}">
                <a16:creationId xmlns:a16="http://schemas.microsoft.com/office/drawing/2014/main" id="{76DA33BB-2F7E-2BB6-E107-93A89EE2BA5E}"/>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312825141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ig Idea">
    <p:bg>
      <p:bgPr>
        <a:solidFill>
          <a:schemeClr val="accent3">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7" name="Text Placeholder 6">
            <a:extLst>
              <a:ext uri="{FF2B5EF4-FFF2-40B4-BE49-F238E27FC236}">
                <a16:creationId xmlns:a16="http://schemas.microsoft.com/office/drawing/2014/main" id="{EFEF7F64-EAB6-F941-857A-EB6862B07383}"/>
              </a:ext>
            </a:extLst>
          </p:cNvPr>
          <p:cNvSpPr>
            <a:spLocks noGrp="1"/>
          </p:cNvSpPr>
          <p:nvPr>
            <p:ph type="body" sz="quarter" idx="11" hasCustomPrompt="1"/>
          </p:nvPr>
        </p:nvSpPr>
        <p:spPr>
          <a:xfrm>
            <a:off x="760413" y="1757774"/>
            <a:ext cx="10668000" cy="3342453"/>
          </a:xfrm>
          <a:prstGeom prst="rect">
            <a:avLst/>
          </a:prstGeom>
        </p:spPr>
        <p:txBody>
          <a:bodyPr wrap="square" lIns="0" rIns="0" anchor="ctr" anchorCtr="0">
            <a:spAutoFit/>
          </a:bodyPr>
          <a:lstStyle>
            <a:lvl1pPr marL="0" indent="0">
              <a:lnSpc>
                <a:spcPct val="80000"/>
              </a:lnSpc>
              <a:spcBef>
                <a:spcPts val="0"/>
              </a:spcBef>
              <a:buNone/>
              <a:defRPr sz="8800" b="1">
                <a:solidFill>
                  <a:schemeClr val="bg1"/>
                </a:solidFill>
              </a:defRPr>
            </a:lvl1pPr>
            <a:lvl2pPr marL="609494" indent="0">
              <a:buNone/>
              <a:defRPr/>
            </a:lvl2pPr>
          </a:lstStyle>
          <a:p>
            <a:pPr lvl="0"/>
            <a:r>
              <a:rPr lang="en-US"/>
              <a:t>Click to edit big idea, statement or subject</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Rectangle 3">
            <a:extLst>
              <a:ext uri="{FF2B5EF4-FFF2-40B4-BE49-F238E27FC236}">
                <a16:creationId xmlns:a16="http://schemas.microsoft.com/office/drawing/2014/main" id="{8E95FB6B-8488-E9D1-8DF6-A25383CF20E3}"/>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81589534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5"/>
            <a:ext cx="9907588" cy="2759445"/>
          </a:xfrm>
          <a:prstGeom prst="rect">
            <a:avLst/>
          </a:prstGeom>
        </p:spPr>
        <p:txBody>
          <a:bodyPr lIns="0" anchor="t">
            <a:normAutofit/>
          </a:bodyPr>
          <a:lstStyle>
            <a:lvl1pPr marL="0" indent="0" algn="l">
              <a:lnSpc>
                <a:spcPct val="85000"/>
              </a:lnSpc>
              <a:spcBef>
                <a:spcPts val="0"/>
              </a:spcBef>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8826" y="5045445"/>
            <a:ext cx="9907588" cy="406265"/>
          </a:xfrm>
          <a:prstGeom prst="rect">
            <a:avLst/>
          </a:prstGeom>
        </p:spPr>
        <p:txBody>
          <a:bodyPr lIns="0">
            <a:spAutoFit/>
          </a:bodyPr>
          <a:lstStyle>
            <a:lvl1pPr marL="0" indent="0" algn="l">
              <a:lnSpc>
                <a:spcPct val="85000"/>
              </a:lnSpc>
              <a:spcBef>
                <a:spcPts val="0"/>
              </a:spcBef>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sp>
        <p:nvSpPr>
          <p:cNvPr id="2" name="Slide Number Placeholder 1">
            <a:extLst>
              <a:ext uri="{FF2B5EF4-FFF2-40B4-BE49-F238E27FC236}">
                <a16:creationId xmlns:a16="http://schemas.microsoft.com/office/drawing/2014/main" id="{3E815315-0D5A-DC09-BF8B-373910164840}"/>
              </a:ext>
            </a:extLst>
          </p:cNvPr>
          <p:cNvSpPr>
            <a:spLocks noGrp="1"/>
          </p:cNvSpPr>
          <p:nvPr>
            <p:ph type="sldNum" sz="quarter" idx="20"/>
          </p:nvPr>
        </p:nvSpPr>
        <p:spPr/>
        <p:txBody>
          <a:bodyPr/>
          <a:lstStyle/>
          <a:p>
            <a:fld id="{6D22F896-40B5-4ADD-8801-0D06FADFA095}" type="slidenum">
              <a:rPr lang="en-US" smtClean="0"/>
              <a:pPr/>
              <a:t>‹#›</a:t>
            </a:fld>
            <a:endParaRPr lang="en-US" dirty="0"/>
          </a:p>
        </p:txBody>
      </p:sp>
      <p:grpSp>
        <p:nvGrpSpPr>
          <p:cNvPr id="11" name="Group 10">
            <a:extLst>
              <a:ext uri="{FF2B5EF4-FFF2-40B4-BE49-F238E27FC236}">
                <a16:creationId xmlns:a16="http://schemas.microsoft.com/office/drawing/2014/main" id="{A037CD95-D004-2B21-4A36-C02C76A5C015}"/>
              </a:ext>
            </a:extLst>
          </p:cNvPr>
          <p:cNvGrpSpPr/>
          <p:nvPr userDrawn="1"/>
        </p:nvGrpSpPr>
        <p:grpSpPr>
          <a:xfrm>
            <a:off x="758826" y="788987"/>
            <a:ext cx="990600" cy="735013"/>
            <a:chOff x="657226" y="398463"/>
            <a:chExt cx="990600" cy="735013"/>
          </a:xfrm>
          <a:gradFill>
            <a:gsLst>
              <a:gs pos="100000">
                <a:srgbClr val="F5A598"/>
              </a:gs>
              <a:gs pos="47000">
                <a:srgbClr val="D2ADC9"/>
              </a:gs>
              <a:gs pos="77000">
                <a:srgbClr val="E6BDC1"/>
              </a:gs>
              <a:gs pos="9000">
                <a:srgbClr val="A7B6D3"/>
              </a:gs>
            </a:gsLst>
            <a:lin ang="13500000" scaled="1"/>
          </a:gradFill>
        </p:grpSpPr>
        <p:sp>
          <p:nvSpPr>
            <p:cNvPr id="12" name="Freeform 5">
              <a:extLst>
                <a:ext uri="{FF2B5EF4-FFF2-40B4-BE49-F238E27FC236}">
                  <a16:creationId xmlns:a16="http://schemas.microsoft.com/office/drawing/2014/main" id="{7478010D-01FF-497C-41EB-76A4E063D3B3}"/>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C7C4737E-BF88-7B2F-7399-008A3E052A17}"/>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66042485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rgbClr val="1E0113"/>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5"/>
            <a:ext cx="9912096" cy="2763845"/>
          </a:xfrm>
          <a:prstGeom prst="rect">
            <a:avLst/>
          </a:prstGeom>
        </p:spPr>
        <p:txBody>
          <a:bodyPr lIns="0" anchor="t">
            <a:normAutofit/>
          </a:bodyPr>
          <a:lstStyle>
            <a:lvl1pPr marL="0" indent="0" algn="l">
              <a:lnSpc>
                <a:spcPct val="85000"/>
              </a:lnSpc>
              <a:spcBef>
                <a:spcPts val="0"/>
              </a:spcBef>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8826" y="5045445"/>
            <a:ext cx="9912097" cy="406265"/>
          </a:xfrm>
          <a:prstGeom prst="rect">
            <a:avLst/>
          </a:prstGeom>
        </p:spPr>
        <p:txBody>
          <a:bodyPr lIns="0">
            <a:noAutofit/>
          </a:bodyPr>
          <a:lstStyle>
            <a:lvl1pPr marL="0" indent="0" algn="l">
              <a:lnSpc>
                <a:spcPct val="85000"/>
              </a:lnSpc>
              <a:spcBef>
                <a:spcPts val="0"/>
              </a:spcBef>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grpSp>
        <p:nvGrpSpPr>
          <p:cNvPr id="26" name="Group 25">
            <a:extLst>
              <a:ext uri="{FF2B5EF4-FFF2-40B4-BE49-F238E27FC236}">
                <a16:creationId xmlns:a16="http://schemas.microsoft.com/office/drawing/2014/main" id="{4CB189A2-A5C7-0BFE-DC45-2B6C62F67C0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F584051D-228D-60EF-D68E-4B4E925E178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extLst>
                <a:ext uri="{FF2B5EF4-FFF2-40B4-BE49-F238E27FC236}">
                  <a16:creationId xmlns:a16="http://schemas.microsoft.com/office/drawing/2014/main" id="{425E7774-98DD-0FEF-9145-91D6B46D26C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a:extLst>
                <a:ext uri="{FF2B5EF4-FFF2-40B4-BE49-F238E27FC236}">
                  <a16:creationId xmlns:a16="http://schemas.microsoft.com/office/drawing/2014/main" id="{7F3BA1AE-9A9D-B9A4-5403-6AA4C35F1E6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a:extLst>
                <a:ext uri="{FF2B5EF4-FFF2-40B4-BE49-F238E27FC236}">
                  <a16:creationId xmlns:a16="http://schemas.microsoft.com/office/drawing/2014/main" id="{437AAFBE-8A17-35F2-274B-EB0FA065C2D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0">
              <a:extLst>
                <a:ext uri="{FF2B5EF4-FFF2-40B4-BE49-F238E27FC236}">
                  <a16:creationId xmlns:a16="http://schemas.microsoft.com/office/drawing/2014/main" id="{A3380145-9EE8-3EC6-9B1C-FB9540A9C7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
              <a:extLst>
                <a:ext uri="{FF2B5EF4-FFF2-40B4-BE49-F238E27FC236}">
                  <a16:creationId xmlns:a16="http://schemas.microsoft.com/office/drawing/2014/main" id="{0BF31EAF-B3E0-97CF-2E5E-B91BC8A708C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1">
              <a:extLst>
                <a:ext uri="{FF2B5EF4-FFF2-40B4-BE49-F238E27FC236}">
                  <a16:creationId xmlns:a16="http://schemas.microsoft.com/office/drawing/2014/main" id="{0F3C66CC-04BD-A3C8-72CC-31B30C4C59F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765C380F-7235-3AB0-03FD-9418F9E88CA5}"/>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18" name="Group 17">
            <a:extLst>
              <a:ext uri="{FF2B5EF4-FFF2-40B4-BE49-F238E27FC236}">
                <a16:creationId xmlns:a16="http://schemas.microsoft.com/office/drawing/2014/main" id="{3302BD98-6DAE-1743-EC0B-3BD86F2E6E9E}"/>
              </a:ext>
            </a:extLst>
          </p:cNvPr>
          <p:cNvGrpSpPr/>
          <p:nvPr userDrawn="1"/>
        </p:nvGrpSpPr>
        <p:grpSpPr>
          <a:xfrm>
            <a:off x="758826" y="788987"/>
            <a:ext cx="990600" cy="735013"/>
            <a:chOff x="657226" y="398463"/>
            <a:chExt cx="990600" cy="735013"/>
          </a:xfrm>
          <a:gradFill>
            <a:gsLst>
              <a:gs pos="100000">
                <a:srgbClr val="391262"/>
              </a:gs>
              <a:gs pos="26000">
                <a:srgbClr val="64131E"/>
              </a:gs>
              <a:gs pos="0">
                <a:srgbClr val="831B22"/>
              </a:gs>
              <a:gs pos="66000">
                <a:srgbClr val="4D144A"/>
              </a:gs>
            </a:gsLst>
            <a:lin ang="13500000" scaled="1"/>
          </a:gradFill>
        </p:grpSpPr>
        <p:sp>
          <p:nvSpPr>
            <p:cNvPr id="19" name="Freeform 5">
              <a:extLst>
                <a:ext uri="{FF2B5EF4-FFF2-40B4-BE49-F238E27FC236}">
                  <a16:creationId xmlns:a16="http://schemas.microsoft.com/office/drawing/2014/main" id="{7427A43A-50DD-D6E1-5FBF-AC4CB787054F}"/>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
              <a:extLst>
                <a:ext uri="{FF2B5EF4-FFF2-40B4-BE49-F238E27FC236}">
                  <a16:creationId xmlns:a16="http://schemas.microsoft.com/office/drawing/2014/main" id="{10BB8F0C-C9B6-64D7-DD2C-3BDDA0FDE7B3}"/>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Rectangle 3">
            <a:extLst>
              <a:ext uri="{FF2B5EF4-FFF2-40B4-BE49-F238E27FC236}">
                <a16:creationId xmlns:a16="http://schemas.microsoft.com/office/drawing/2014/main" id="{401CA926-8612-AF43-D2F6-1DAC97445401}"/>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20214980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5"/>
            <a:ext cx="9907586" cy="2759445"/>
          </a:xfrm>
          <a:prstGeom prst="rect">
            <a:avLst/>
          </a:prstGeom>
        </p:spPr>
        <p:txBody>
          <a:bodyPr lIns="0" anchor="t">
            <a:normAutofit/>
          </a:bodyPr>
          <a:lstStyle>
            <a:lvl1pPr marL="0" indent="0" algn="l">
              <a:lnSpc>
                <a:spcPct val="85000"/>
              </a:lnSpc>
              <a:spcBef>
                <a:spcPts val="0"/>
              </a:spcBef>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8826" y="5045445"/>
            <a:ext cx="9907587" cy="406265"/>
          </a:xfrm>
          <a:prstGeom prst="rect">
            <a:avLst/>
          </a:prstGeom>
        </p:spPr>
        <p:txBody>
          <a:bodyPr lIns="0">
            <a:noAutofit/>
          </a:bodyPr>
          <a:lstStyle>
            <a:lvl1pPr marL="0" indent="0" algn="l">
              <a:lnSpc>
                <a:spcPct val="85000"/>
              </a:lnSpc>
              <a:spcBef>
                <a:spcPts val="0"/>
              </a:spcBef>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grpSp>
        <p:nvGrpSpPr>
          <p:cNvPr id="26" name="Group 25">
            <a:extLst>
              <a:ext uri="{FF2B5EF4-FFF2-40B4-BE49-F238E27FC236}">
                <a16:creationId xmlns:a16="http://schemas.microsoft.com/office/drawing/2014/main" id="{218A1024-2417-9AB8-1B11-FFC8E666406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EF2F641-C50E-7EF9-174F-C814CE79B1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extLst>
                <a:ext uri="{FF2B5EF4-FFF2-40B4-BE49-F238E27FC236}">
                  <a16:creationId xmlns:a16="http://schemas.microsoft.com/office/drawing/2014/main" id="{EB7F9CF2-27FB-5CFF-3AF9-F3D782AF8F49}"/>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a:extLst>
                <a:ext uri="{FF2B5EF4-FFF2-40B4-BE49-F238E27FC236}">
                  <a16:creationId xmlns:a16="http://schemas.microsoft.com/office/drawing/2014/main" id="{A4FE0BE7-E21B-0A34-6A99-A25D9D183EA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a:extLst>
                <a:ext uri="{FF2B5EF4-FFF2-40B4-BE49-F238E27FC236}">
                  <a16:creationId xmlns:a16="http://schemas.microsoft.com/office/drawing/2014/main" id="{D9344221-152E-2762-91B6-95EFB33B4E1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0">
              <a:extLst>
                <a:ext uri="{FF2B5EF4-FFF2-40B4-BE49-F238E27FC236}">
                  <a16:creationId xmlns:a16="http://schemas.microsoft.com/office/drawing/2014/main" id="{2B8FF3A7-A802-4EFD-1B3E-BE4FD559309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
              <a:extLst>
                <a:ext uri="{FF2B5EF4-FFF2-40B4-BE49-F238E27FC236}">
                  <a16:creationId xmlns:a16="http://schemas.microsoft.com/office/drawing/2014/main" id="{8E61D3F6-A1B4-B1CF-57E5-6C0A92BC8AC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1">
              <a:extLst>
                <a:ext uri="{FF2B5EF4-FFF2-40B4-BE49-F238E27FC236}">
                  <a16:creationId xmlns:a16="http://schemas.microsoft.com/office/drawing/2014/main" id="{CECCA6D3-F3B6-26C6-0F5D-83832B6120E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EBA179E8-3325-1689-7216-8DD26DF9516C}"/>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34" name="Group 33">
            <a:extLst>
              <a:ext uri="{FF2B5EF4-FFF2-40B4-BE49-F238E27FC236}">
                <a16:creationId xmlns:a16="http://schemas.microsoft.com/office/drawing/2014/main" id="{E897E0CA-E9A9-E0E3-3CBF-4638AF7AEA37}"/>
              </a:ext>
            </a:extLst>
          </p:cNvPr>
          <p:cNvGrpSpPr/>
          <p:nvPr userDrawn="1"/>
        </p:nvGrpSpPr>
        <p:grpSpPr>
          <a:xfrm>
            <a:off x="758826" y="788987"/>
            <a:ext cx="990600" cy="735013"/>
            <a:chOff x="657226" y="398463"/>
            <a:chExt cx="990600" cy="735013"/>
          </a:xfrm>
          <a:solidFill>
            <a:schemeClr val="bg1"/>
          </a:solidFill>
        </p:grpSpPr>
        <p:sp>
          <p:nvSpPr>
            <p:cNvPr id="35" name="Freeform 5">
              <a:extLst>
                <a:ext uri="{FF2B5EF4-FFF2-40B4-BE49-F238E27FC236}">
                  <a16:creationId xmlns:a16="http://schemas.microsoft.com/office/drawing/2014/main" id="{7EEF4626-4306-CF44-30F2-238CF5A9D249}"/>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6">
              <a:extLst>
                <a:ext uri="{FF2B5EF4-FFF2-40B4-BE49-F238E27FC236}">
                  <a16:creationId xmlns:a16="http://schemas.microsoft.com/office/drawing/2014/main" id="{6E76F828-F318-AE96-8117-C054CA893D32}"/>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Rectangle 3">
            <a:extLst>
              <a:ext uri="{FF2B5EF4-FFF2-40B4-BE49-F238E27FC236}">
                <a16:creationId xmlns:a16="http://schemas.microsoft.com/office/drawing/2014/main" id="{6835DBBE-EDCD-C4D5-90FE-343051041A45}"/>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09753065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4412" cy="6858000"/>
          </a:xfrm>
          <a:prstGeom prst="rect">
            <a:avLst/>
          </a:prstGeom>
        </p:spPr>
        <p:txBody>
          <a:bodyPr anchor="ctr"/>
          <a:lstStyle>
            <a:lvl1pPr marL="0" indent="0" algn="ctr">
              <a:buNone/>
              <a:defRPr sz="2400">
                <a:solidFill>
                  <a:schemeClr val="accent1"/>
                </a:solidFill>
              </a:defRPr>
            </a:lvl1pPr>
          </a:lstStyle>
          <a:p>
            <a:r>
              <a:rPr lang="en-US" dirty="0"/>
              <a:t>Click icon to add picture</a:t>
            </a:r>
          </a:p>
        </p:txBody>
      </p:sp>
      <p:sp>
        <p:nvSpPr>
          <p:cNvPr id="9" name="Content Placeholder 2"/>
          <p:cNvSpPr>
            <a:spLocks noGrp="1"/>
          </p:cNvSpPr>
          <p:nvPr>
            <p:ph sz="half" idx="18"/>
          </p:nvPr>
        </p:nvSpPr>
        <p:spPr bwMode="gray">
          <a:xfrm>
            <a:off x="6856412" y="1307593"/>
            <a:ext cx="4572001"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6412" y="442528"/>
            <a:ext cx="4572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title</a:t>
            </a:r>
          </a:p>
        </p:txBody>
      </p:sp>
      <p:sp>
        <p:nvSpPr>
          <p:cNvPr id="2" name="Slide Number Placeholder 1">
            <a:extLst>
              <a:ext uri="{FF2B5EF4-FFF2-40B4-BE49-F238E27FC236}">
                <a16:creationId xmlns:a16="http://schemas.microsoft.com/office/drawing/2014/main" id="{0AFBC96C-E04F-90E6-1BBE-C65ECD6E5C14}"/>
              </a:ext>
            </a:extLst>
          </p:cNvPr>
          <p:cNvSpPr>
            <a:spLocks noGrp="1"/>
          </p:cNvSpPr>
          <p:nvPr>
            <p:ph type="sldNum" sz="quarter" idx="19"/>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1786294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rgbClr val="1E0013"/>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4412" cy="6858000"/>
          </a:xfrm>
          <a:prstGeom prst="rect">
            <a:avLst/>
          </a:prstGeom>
        </p:spPr>
        <p:txBody>
          <a:bodyPr anchor="ctr"/>
          <a:lstStyle>
            <a:lvl1pPr marL="0" indent="0" algn="ctr">
              <a:buNone/>
              <a:defRPr sz="2400">
                <a:solidFill>
                  <a:schemeClr val="accent1"/>
                </a:solidFill>
              </a:defRPr>
            </a:lvl1pPr>
          </a:lstStyle>
          <a:p>
            <a:r>
              <a:rPr lang="en-US" dirty="0"/>
              <a:t>Click icon to add picture</a:t>
            </a:r>
          </a:p>
        </p:txBody>
      </p:sp>
      <p:sp>
        <p:nvSpPr>
          <p:cNvPr id="9" name="Content Placeholder 2"/>
          <p:cNvSpPr>
            <a:spLocks noGrp="1"/>
          </p:cNvSpPr>
          <p:nvPr>
            <p:ph sz="half" idx="18"/>
          </p:nvPr>
        </p:nvSpPr>
        <p:spPr bwMode="gray">
          <a:xfrm>
            <a:off x="6856414" y="1307592"/>
            <a:ext cx="4572000" cy="478840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6413" y="442528"/>
            <a:ext cx="4572001"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title</a:t>
            </a:r>
          </a:p>
        </p:txBody>
      </p:sp>
      <p:grpSp>
        <p:nvGrpSpPr>
          <p:cNvPr id="21" name="Group 20">
            <a:extLst>
              <a:ext uri="{FF2B5EF4-FFF2-40B4-BE49-F238E27FC236}">
                <a16:creationId xmlns:a16="http://schemas.microsoft.com/office/drawing/2014/main" id="{67B1794D-FA0C-402F-EB44-A50D8C3D4FEE}"/>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337DE7D4-E216-9606-EAAF-1A8B5AF40F9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7">
              <a:extLst>
                <a:ext uri="{FF2B5EF4-FFF2-40B4-BE49-F238E27FC236}">
                  <a16:creationId xmlns:a16="http://schemas.microsoft.com/office/drawing/2014/main" id="{6A780702-9C9B-96F4-8B07-21C9D8C8A00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8">
              <a:extLst>
                <a:ext uri="{FF2B5EF4-FFF2-40B4-BE49-F238E27FC236}">
                  <a16:creationId xmlns:a16="http://schemas.microsoft.com/office/drawing/2014/main" id="{37E1B9D4-3009-CCED-240A-6514B89A344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9">
              <a:extLst>
                <a:ext uri="{FF2B5EF4-FFF2-40B4-BE49-F238E27FC236}">
                  <a16:creationId xmlns:a16="http://schemas.microsoft.com/office/drawing/2014/main" id="{F8592D55-D1DD-021F-F58A-C23393CDA10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46ECC017-F717-4757-9B44-6475FFD17C1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278498B7-D9E9-F174-4F80-972AA25563B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a:extLst>
                <a:ext uri="{FF2B5EF4-FFF2-40B4-BE49-F238E27FC236}">
                  <a16:creationId xmlns:a16="http://schemas.microsoft.com/office/drawing/2014/main" id="{B8B70A7C-1FE3-4C27-A360-FF4D04AB325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E5A84DA8-2577-7EF4-6122-06E4DEEB80AF}"/>
              </a:ext>
            </a:extLst>
          </p:cNvPr>
          <p:cNvSpPr>
            <a:spLocks noGrp="1"/>
          </p:cNvSpPr>
          <p:nvPr>
            <p:ph type="sldNum" sz="quarter" idx="19"/>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4E99BF46-5B18-C4B8-F038-3C017A3AEE73}"/>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73685485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414" y="1524000"/>
            <a:ext cx="10668000" cy="4572000"/>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4530264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hart Slid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414" y="1523999"/>
            <a:ext cx="10668000" cy="4572001"/>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grpSp>
        <p:nvGrpSpPr>
          <p:cNvPr id="20" name="Group 19">
            <a:extLst>
              <a:ext uri="{FF2B5EF4-FFF2-40B4-BE49-F238E27FC236}">
                <a16:creationId xmlns:a16="http://schemas.microsoft.com/office/drawing/2014/main" id="{C630DE35-2B9A-CC16-D878-AF4BA659CB03}"/>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D298FF46-F393-7505-AC93-A34D0D7FD13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7">
              <a:extLst>
                <a:ext uri="{FF2B5EF4-FFF2-40B4-BE49-F238E27FC236}">
                  <a16:creationId xmlns:a16="http://schemas.microsoft.com/office/drawing/2014/main" id="{B10DDEA8-C62F-FFEF-8E88-937A40610AD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8">
              <a:extLst>
                <a:ext uri="{FF2B5EF4-FFF2-40B4-BE49-F238E27FC236}">
                  <a16:creationId xmlns:a16="http://schemas.microsoft.com/office/drawing/2014/main" id="{A5215B45-7283-2B79-53B8-8EC24F78CF4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9">
              <a:extLst>
                <a:ext uri="{FF2B5EF4-FFF2-40B4-BE49-F238E27FC236}">
                  <a16:creationId xmlns:a16="http://schemas.microsoft.com/office/drawing/2014/main" id="{9C313BF5-1342-2D50-4CD8-F0843C8D59D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0">
              <a:extLst>
                <a:ext uri="{FF2B5EF4-FFF2-40B4-BE49-F238E27FC236}">
                  <a16:creationId xmlns:a16="http://schemas.microsoft.com/office/drawing/2014/main" id="{499A91AC-5617-3A97-3CA7-56FF0F2C260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C7400D53-2A85-B307-D1F5-7E6EB77D050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1">
              <a:extLst>
                <a:ext uri="{FF2B5EF4-FFF2-40B4-BE49-F238E27FC236}">
                  <a16:creationId xmlns:a16="http://schemas.microsoft.com/office/drawing/2014/main" id="{8CB004BB-6761-8374-A9BD-CD2644D6614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7D2A8414-3496-40FF-896A-4A80FD8D8E33}"/>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40555254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709965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399593054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rgbClr val="1E0013"/>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2DC449E-FDC8-E32E-E4B6-BCA292AA3705}"/>
              </a:ext>
            </a:extLst>
          </p:cNvPr>
          <p:cNvGrpSpPr>
            <a:grpSpLocks noChangeAspect="1"/>
          </p:cNvGrpSpPr>
          <p:nvPr userDrawn="1"/>
        </p:nvGrpSpPr>
        <p:grpSpPr>
          <a:xfrm>
            <a:off x="760413" y="6348283"/>
            <a:ext cx="777240" cy="259316"/>
            <a:chOff x="547688" y="952500"/>
            <a:chExt cx="12190413" cy="4067175"/>
          </a:xfrm>
        </p:grpSpPr>
        <p:sp>
          <p:nvSpPr>
            <p:cNvPr id="23" name="Rectangle 22">
              <a:extLst>
                <a:ext uri="{FF2B5EF4-FFF2-40B4-BE49-F238E27FC236}">
                  <a16:creationId xmlns:a16="http://schemas.microsoft.com/office/drawing/2014/main" id="{AB6D2A24-CAB4-F08D-2B8E-FD0BBEA396C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7">
              <a:extLst>
                <a:ext uri="{FF2B5EF4-FFF2-40B4-BE49-F238E27FC236}">
                  <a16:creationId xmlns:a16="http://schemas.microsoft.com/office/drawing/2014/main" id="{B5AB7E31-14A7-9501-5A1B-CA9C8DF7F97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8">
              <a:extLst>
                <a:ext uri="{FF2B5EF4-FFF2-40B4-BE49-F238E27FC236}">
                  <a16:creationId xmlns:a16="http://schemas.microsoft.com/office/drawing/2014/main" id="{62254130-3E7F-93A9-7119-F750B966F2A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
              <a:extLst>
                <a:ext uri="{FF2B5EF4-FFF2-40B4-BE49-F238E27FC236}">
                  <a16:creationId xmlns:a16="http://schemas.microsoft.com/office/drawing/2014/main" id="{F09E9735-A341-685A-2E0E-8E623D18233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0">
              <a:extLst>
                <a:ext uri="{FF2B5EF4-FFF2-40B4-BE49-F238E27FC236}">
                  <a16:creationId xmlns:a16="http://schemas.microsoft.com/office/drawing/2014/main" id="{7576E6CE-DA5C-AF50-7933-59F501DBD1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69BCEF5B-3A08-5E7B-9ED1-3F71D12FBA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B6FEDC4B-7FBE-AE64-86BE-07088AD5B60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0094B782-D6B1-E164-080E-40821B7DAFAF}"/>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4" name="Rectangle 3">
            <a:extLst>
              <a:ext uri="{FF2B5EF4-FFF2-40B4-BE49-F238E27FC236}">
                <a16:creationId xmlns:a16="http://schemas.microsoft.com/office/drawing/2014/main" id="{D12BA163-C2DF-4323-F69A-0D4307658935}"/>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bg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281743571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7F1298-487A-B4E6-4008-0A5D51F1C143}"/>
              </a:ext>
            </a:extLst>
          </p:cNvPr>
          <p:cNvGrpSpPr/>
          <p:nvPr userDrawn="1"/>
        </p:nvGrpSpPr>
        <p:grpSpPr>
          <a:xfrm>
            <a:off x="9390324" y="767096"/>
            <a:ext cx="2800087" cy="1898696"/>
            <a:chOff x="9390324" y="767096"/>
            <a:chExt cx="2800087" cy="1898696"/>
          </a:xfrm>
        </p:grpSpPr>
        <p:grpSp>
          <p:nvGrpSpPr>
            <p:cNvPr id="63" name="Group 62">
              <a:extLst>
                <a:ext uri="{FF2B5EF4-FFF2-40B4-BE49-F238E27FC236}">
                  <a16:creationId xmlns:a16="http://schemas.microsoft.com/office/drawing/2014/main" id="{DBC4C027-8FC0-71EF-963F-3B8A0447C1E8}"/>
                </a:ext>
              </a:extLst>
            </p:cNvPr>
            <p:cNvGrpSpPr/>
            <p:nvPr userDrawn="1"/>
          </p:nvGrpSpPr>
          <p:grpSpPr>
            <a:xfrm>
              <a:off x="9390324" y="936748"/>
              <a:ext cx="1965963" cy="1042086"/>
              <a:chOff x="4988072" y="501936"/>
              <a:chExt cx="1978802" cy="1051017"/>
            </a:xfrm>
            <a:solidFill>
              <a:schemeClr val="accent1"/>
            </a:solidFill>
          </p:grpSpPr>
          <p:sp>
            <p:nvSpPr>
              <p:cNvPr id="72" name="Freeform 5">
                <a:extLst>
                  <a:ext uri="{FF2B5EF4-FFF2-40B4-BE49-F238E27FC236}">
                    <a16:creationId xmlns:a16="http://schemas.microsoft.com/office/drawing/2014/main" id="{AC114BA7-B808-0C61-F4C4-498846EB2C1F}"/>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
                <a:extLst>
                  <a:ext uri="{FF2B5EF4-FFF2-40B4-BE49-F238E27FC236}">
                    <a16:creationId xmlns:a16="http://schemas.microsoft.com/office/drawing/2014/main" id="{03055FF5-EB33-F09D-784D-C7AD01880326}"/>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7">
                <a:extLst>
                  <a:ext uri="{FF2B5EF4-FFF2-40B4-BE49-F238E27FC236}">
                    <a16:creationId xmlns:a16="http://schemas.microsoft.com/office/drawing/2014/main" id="{EF0C28DE-3EA0-613C-F6F5-A668E5A933D2}"/>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8">
                <a:extLst>
                  <a:ext uri="{FF2B5EF4-FFF2-40B4-BE49-F238E27FC236}">
                    <a16:creationId xmlns:a16="http://schemas.microsoft.com/office/drawing/2014/main" id="{AA3A9144-5E21-1340-D82E-781E8E03088B}"/>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9">
                <a:extLst>
                  <a:ext uri="{FF2B5EF4-FFF2-40B4-BE49-F238E27FC236}">
                    <a16:creationId xmlns:a16="http://schemas.microsoft.com/office/drawing/2014/main" id="{16E502AF-0487-43AF-00DB-14F962B92CFF}"/>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0">
                <a:extLst>
                  <a:ext uri="{FF2B5EF4-FFF2-40B4-BE49-F238E27FC236}">
                    <a16:creationId xmlns:a16="http://schemas.microsoft.com/office/drawing/2014/main" id="{0DE8FD0D-C28A-B61F-DFEE-6F90FAD7BFAA}"/>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1">
                <a:extLst>
                  <a:ext uri="{FF2B5EF4-FFF2-40B4-BE49-F238E27FC236}">
                    <a16:creationId xmlns:a16="http://schemas.microsoft.com/office/drawing/2014/main" id="{F351CFF9-9DD1-E9B5-EE76-334AE5F03491}"/>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2">
                <a:extLst>
                  <a:ext uri="{FF2B5EF4-FFF2-40B4-BE49-F238E27FC236}">
                    <a16:creationId xmlns:a16="http://schemas.microsoft.com/office/drawing/2014/main" id="{5CBDFCA1-F27C-774F-EB38-070587A34AB2}"/>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3">
                <a:extLst>
                  <a:ext uri="{FF2B5EF4-FFF2-40B4-BE49-F238E27FC236}">
                    <a16:creationId xmlns:a16="http://schemas.microsoft.com/office/drawing/2014/main" id="{32C7C41D-9C2F-F9CB-F801-1289ECF5E586}"/>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4">
                <a:extLst>
                  <a:ext uri="{FF2B5EF4-FFF2-40B4-BE49-F238E27FC236}">
                    <a16:creationId xmlns:a16="http://schemas.microsoft.com/office/drawing/2014/main" id="{D3D8F53A-7C54-73FF-7202-68AF9530CEF8}"/>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5">
                <a:extLst>
                  <a:ext uri="{FF2B5EF4-FFF2-40B4-BE49-F238E27FC236}">
                    <a16:creationId xmlns:a16="http://schemas.microsoft.com/office/drawing/2014/main" id="{BD2B90D5-630B-CFC6-CE5B-4A3E77847404}"/>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6">
                <a:extLst>
                  <a:ext uri="{FF2B5EF4-FFF2-40B4-BE49-F238E27FC236}">
                    <a16:creationId xmlns:a16="http://schemas.microsoft.com/office/drawing/2014/main" id="{44BDC175-2104-E7E3-2519-DA2F92A4A931}"/>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17">
                <a:extLst>
                  <a:ext uri="{FF2B5EF4-FFF2-40B4-BE49-F238E27FC236}">
                    <a16:creationId xmlns:a16="http://schemas.microsoft.com/office/drawing/2014/main" id="{E76CB955-2FC2-83C2-AC09-AD01BCCF18B2}"/>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18">
                <a:extLst>
                  <a:ext uri="{FF2B5EF4-FFF2-40B4-BE49-F238E27FC236}">
                    <a16:creationId xmlns:a16="http://schemas.microsoft.com/office/drawing/2014/main" id="{BB15E459-A560-CBA7-38D2-49EC0DF1798C}"/>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9">
                <a:extLst>
                  <a:ext uri="{FF2B5EF4-FFF2-40B4-BE49-F238E27FC236}">
                    <a16:creationId xmlns:a16="http://schemas.microsoft.com/office/drawing/2014/main" id="{A894E637-6612-023A-5D26-292EB224BB2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0">
                <a:extLst>
                  <a:ext uri="{FF2B5EF4-FFF2-40B4-BE49-F238E27FC236}">
                    <a16:creationId xmlns:a16="http://schemas.microsoft.com/office/drawing/2014/main" id="{C612BEEF-FFCF-00C7-83E8-3D6CD89DD8B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21">
                <a:extLst>
                  <a:ext uri="{FF2B5EF4-FFF2-40B4-BE49-F238E27FC236}">
                    <a16:creationId xmlns:a16="http://schemas.microsoft.com/office/drawing/2014/main" id="{535443A8-F420-58B0-6940-C7217CB7D304}"/>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22">
                <a:extLst>
                  <a:ext uri="{FF2B5EF4-FFF2-40B4-BE49-F238E27FC236}">
                    <a16:creationId xmlns:a16="http://schemas.microsoft.com/office/drawing/2014/main" id="{D577C4C5-162A-509E-0F90-2D9CF5560B46}"/>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23">
                <a:extLst>
                  <a:ext uri="{FF2B5EF4-FFF2-40B4-BE49-F238E27FC236}">
                    <a16:creationId xmlns:a16="http://schemas.microsoft.com/office/drawing/2014/main" id="{9CB671CE-477D-F1B3-6894-F85448189A9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4">
                <a:extLst>
                  <a:ext uri="{FF2B5EF4-FFF2-40B4-BE49-F238E27FC236}">
                    <a16:creationId xmlns:a16="http://schemas.microsoft.com/office/drawing/2014/main" id="{2D545142-881D-002A-830D-2B1960B7F79A}"/>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25">
                <a:extLst>
                  <a:ext uri="{FF2B5EF4-FFF2-40B4-BE49-F238E27FC236}">
                    <a16:creationId xmlns:a16="http://schemas.microsoft.com/office/drawing/2014/main" id="{5C959273-267C-8CBA-996C-EC8514CCD7D2}"/>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26">
                <a:extLst>
                  <a:ext uri="{FF2B5EF4-FFF2-40B4-BE49-F238E27FC236}">
                    <a16:creationId xmlns:a16="http://schemas.microsoft.com/office/drawing/2014/main" id="{2F1B0169-414B-8F53-D204-E4FC9132C39A}"/>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27">
                <a:extLst>
                  <a:ext uri="{FF2B5EF4-FFF2-40B4-BE49-F238E27FC236}">
                    <a16:creationId xmlns:a16="http://schemas.microsoft.com/office/drawing/2014/main" id="{FD3CEF0B-9316-CAAF-B811-7977EA0FDC71}"/>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4" name="Rectangle 28">
              <a:extLst>
                <a:ext uri="{FF2B5EF4-FFF2-40B4-BE49-F238E27FC236}">
                  <a16:creationId xmlns:a16="http://schemas.microsoft.com/office/drawing/2014/main" id="{C44969F7-1BF0-A4FA-F4EB-8003272D98C6}"/>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5" name="Group 64">
              <a:extLst>
                <a:ext uri="{FF2B5EF4-FFF2-40B4-BE49-F238E27FC236}">
                  <a16:creationId xmlns:a16="http://schemas.microsoft.com/office/drawing/2014/main" id="{5AB97A83-AA92-5D2A-D89F-2B85130F597F}"/>
                </a:ext>
              </a:extLst>
            </p:cNvPr>
            <p:cNvGrpSpPr/>
            <p:nvPr userDrawn="1"/>
          </p:nvGrpSpPr>
          <p:grpSpPr>
            <a:xfrm>
              <a:off x="11701122" y="936748"/>
              <a:ext cx="321494" cy="1552800"/>
              <a:chOff x="7313961" y="501936"/>
              <a:chExt cx="323594" cy="1566108"/>
            </a:xfrm>
          </p:grpSpPr>
          <p:sp>
            <p:nvSpPr>
              <p:cNvPr id="66" name="Freeform 29">
                <a:extLst>
                  <a:ext uri="{FF2B5EF4-FFF2-40B4-BE49-F238E27FC236}">
                    <a16:creationId xmlns:a16="http://schemas.microsoft.com/office/drawing/2014/main" id="{93913DCE-D7C5-993F-1CBD-D671F4E01A37}"/>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30">
                <a:extLst>
                  <a:ext uri="{FF2B5EF4-FFF2-40B4-BE49-F238E27FC236}">
                    <a16:creationId xmlns:a16="http://schemas.microsoft.com/office/drawing/2014/main" id="{6D0A5711-84F8-6852-FC23-C9222B8AB056}"/>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31">
                <a:extLst>
                  <a:ext uri="{FF2B5EF4-FFF2-40B4-BE49-F238E27FC236}">
                    <a16:creationId xmlns:a16="http://schemas.microsoft.com/office/drawing/2014/main" id="{185085EF-D1B3-20ED-1267-AC7FAB1644FE}"/>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32">
                <a:extLst>
                  <a:ext uri="{FF2B5EF4-FFF2-40B4-BE49-F238E27FC236}">
                    <a16:creationId xmlns:a16="http://schemas.microsoft.com/office/drawing/2014/main" id="{8434C32D-C325-1F32-5E19-6C9FC933AC3B}"/>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33">
                <a:extLst>
                  <a:ext uri="{FF2B5EF4-FFF2-40B4-BE49-F238E27FC236}">
                    <a16:creationId xmlns:a16="http://schemas.microsoft.com/office/drawing/2014/main" id="{A281B950-B57F-4814-65C4-87F843CA0E1C}"/>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34">
                <a:extLst>
                  <a:ext uri="{FF2B5EF4-FFF2-40B4-BE49-F238E27FC236}">
                    <a16:creationId xmlns:a16="http://schemas.microsoft.com/office/drawing/2014/main" id="{EE465ED6-53DE-A385-42CB-0B5A75477346}"/>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2" name="Group 41">
            <a:extLst>
              <a:ext uri="{FF2B5EF4-FFF2-40B4-BE49-F238E27FC236}">
                <a16:creationId xmlns:a16="http://schemas.microsoft.com/office/drawing/2014/main" id="{320E6808-E70B-FA4B-99F6-1C02BBC16598}"/>
              </a:ext>
            </a:extLst>
          </p:cNvPr>
          <p:cNvGrpSpPr/>
          <p:nvPr userDrawn="1"/>
        </p:nvGrpSpPr>
        <p:grpSpPr>
          <a:xfrm>
            <a:off x="1538947" y="3561907"/>
            <a:ext cx="7851377" cy="1769127"/>
            <a:chOff x="541049" y="2649538"/>
            <a:chExt cx="9285724" cy="2092325"/>
          </a:xfrm>
          <a:gradFill>
            <a:gsLst>
              <a:gs pos="0">
                <a:schemeClr val="accent1"/>
              </a:gs>
              <a:gs pos="100000">
                <a:srgbClr val="391262"/>
              </a:gs>
              <a:gs pos="64000">
                <a:srgbClr val="64131E"/>
              </a:gs>
              <a:gs pos="29000">
                <a:srgbClr val="831B22"/>
              </a:gs>
            </a:gsLst>
            <a:path path="circle">
              <a:fillToRect l="100000" t="100000"/>
            </a:path>
          </a:gradFill>
        </p:grpSpPr>
        <p:sp>
          <p:nvSpPr>
            <p:cNvPr id="43" name="Freeform 5">
              <a:extLst>
                <a:ext uri="{FF2B5EF4-FFF2-40B4-BE49-F238E27FC236}">
                  <a16:creationId xmlns:a16="http://schemas.microsoft.com/office/drawing/2014/main" id="{4C297CEF-136F-B1B7-09B1-55E4D7563FDB}"/>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6">
              <a:extLst>
                <a:ext uri="{FF2B5EF4-FFF2-40B4-BE49-F238E27FC236}">
                  <a16:creationId xmlns:a16="http://schemas.microsoft.com/office/drawing/2014/main" id="{622BAF6B-1742-15FD-B0EB-40B8C3DC1168}"/>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7">
              <a:extLst>
                <a:ext uri="{FF2B5EF4-FFF2-40B4-BE49-F238E27FC236}">
                  <a16:creationId xmlns:a16="http://schemas.microsoft.com/office/drawing/2014/main" id="{788B3367-A4C9-CCD9-A688-1D2826A4B010}"/>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8">
              <a:extLst>
                <a:ext uri="{FF2B5EF4-FFF2-40B4-BE49-F238E27FC236}">
                  <a16:creationId xmlns:a16="http://schemas.microsoft.com/office/drawing/2014/main" id="{E75C15B3-8177-7E6B-C4A7-1B9D3FB9D027}"/>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9">
              <a:extLst>
                <a:ext uri="{FF2B5EF4-FFF2-40B4-BE49-F238E27FC236}">
                  <a16:creationId xmlns:a16="http://schemas.microsoft.com/office/drawing/2014/main" id="{AA27F0F6-EBAD-77B3-0964-617F5FC5A0BD}"/>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0">
              <a:extLst>
                <a:ext uri="{FF2B5EF4-FFF2-40B4-BE49-F238E27FC236}">
                  <a16:creationId xmlns:a16="http://schemas.microsoft.com/office/drawing/2014/main" id="{0D449E32-BCCB-5FA7-37E4-30FF7569B63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Oval 11">
              <a:extLst>
                <a:ext uri="{FF2B5EF4-FFF2-40B4-BE49-F238E27FC236}">
                  <a16:creationId xmlns:a16="http://schemas.microsoft.com/office/drawing/2014/main" id="{DF4FD3AA-2A1C-04CA-7759-A7926327B4AA}"/>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811636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8947" y="3561907"/>
            <a:ext cx="7851377"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a:extLst>
              <a:ext uri="{FF2B5EF4-FFF2-40B4-BE49-F238E27FC236}">
                <a16:creationId xmlns:a16="http://schemas.microsoft.com/office/drawing/2014/main" id="{59C8C1D9-B375-1D63-409C-0E8AA8DEE2D1}"/>
              </a:ext>
            </a:extLst>
          </p:cNvPr>
          <p:cNvGrpSpPr/>
          <p:nvPr userDrawn="1"/>
        </p:nvGrpSpPr>
        <p:grpSpPr>
          <a:xfrm>
            <a:off x="9390324" y="767096"/>
            <a:ext cx="2800087"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userDrawn="1"/>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69860454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hinkCentre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013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47499DC1-F0E6-41BB-AF6A-F0876F660A7D}"/>
              </a:ext>
            </a:extLst>
          </p:cNvPr>
          <p:cNvGrpSpPr>
            <a:grpSpLocks noChangeAspect="1"/>
          </p:cNvGrpSpPr>
          <p:nvPr userDrawn="1"/>
        </p:nvGrpSpPr>
        <p:grpSpPr bwMode="auto">
          <a:xfrm>
            <a:off x="7045325" y="0"/>
            <a:ext cx="5143500" cy="6858000"/>
            <a:chOff x="2219" y="0"/>
            <a:chExt cx="3240" cy="4320"/>
          </a:xfrm>
        </p:grpSpPr>
        <p:sp>
          <p:nvSpPr>
            <p:cNvPr id="6" name="Freeform 5">
              <a:extLst>
                <a:ext uri="{FF2B5EF4-FFF2-40B4-BE49-F238E27FC236}">
                  <a16:creationId xmlns:a16="http://schemas.microsoft.com/office/drawing/2014/main" id="{95EDBA1C-B6D4-4EA5-AFEC-F503C17F70BD}"/>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6845F5D6-BE0B-480B-88EE-496759FEA3B1}"/>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a:extLst>
                <a:ext uri="{FF2B5EF4-FFF2-40B4-BE49-F238E27FC236}">
                  <a16:creationId xmlns:a16="http://schemas.microsoft.com/office/drawing/2014/main" id="{05AAA8CE-D8BE-4BE8-A1DD-7DE68415FB3E}"/>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D8A0BE61-2BE5-4A93-BB69-2C6570DD2D5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a:extLst>
                <a:ext uri="{FF2B5EF4-FFF2-40B4-BE49-F238E27FC236}">
                  <a16:creationId xmlns:a16="http://schemas.microsoft.com/office/drawing/2014/main" id="{3F043FFA-0E38-46EC-944A-E3FA4DF51B0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a:extLst>
                <a:ext uri="{FF2B5EF4-FFF2-40B4-BE49-F238E27FC236}">
                  <a16:creationId xmlns:a16="http://schemas.microsoft.com/office/drawing/2014/main" id="{1C2E6DDC-267B-42DC-899F-526E64208435}"/>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a:extLst>
                <a:ext uri="{FF2B5EF4-FFF2-40B4-BE49-F238E27FC236}">
                  <a16:creationId xmlns:a16="http://schemas.microsoft.com/office/drawing/2014/main" id="{B9A786F8-41B3-4647-A9E4-1302BE18FB1D}"/>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a:extLst>
                <a:ext uri="{FF2B5EF4-FFF2-40B4-BE49-F238E27FC236}">
                  <a16:creationId xmlns:a16="http://schemas.microsoft.com/office/drawing/2014/main" id="{A57B3E3C-DDCA-4B13-A617-D1F813E6DECE}"/>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a:extLst>
                <a:ext uri="{FF2B5EF4-FFF2-40B4-BE49-F238E27FC236}">
                  <a16:creationId xmlns:a16="http://schemas.microsoft.com/office/drawing/2014/main" id="{A951F465-0D6C-4177-89F2-C25896B206FD}"/>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a:extLst>
                <a:ext uri="{FF2B5EF4-FFF2-40B4-BE49-F238E27FC236}">
                  <a16:creationId xmlns:a16="http://schemas.microsoft.com/office/drawing/2014/main" id="{D417FEC1-7BF9-4F68-B694-07D9C6568847}"/>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a:extLst>
                <a:ext uri="{FF2B5EF4-FFF2-40B4-BE49-F238E27FC236}">
                  <a16:creationId xmlns:a16="http://schemas.microsoft.com/office/drawing/2014/main" id="{8DDAB7D6-6D46-49CF-9F6C-FFEFAE57B3AD}"/>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a:extLst>
                <a:ext uri="{FF2B5EF4-FFF2-40B4-BE49-F238E27FC236}">
                  <a16:creationId xmlns:a16="http://schemas.microsoft.com/office/drawing/2014/main" id="{3B52973E-7311-4C0C-B8BC-69B071412B35}"/>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7">
              <a:extLst>
                <a:ext uri="{FF2B5EF4-FFF2-40B4-BE49-F238E27FC236}">
                  <a16:creationId xmlns:a16="http://schemas.microsoft.com/office/drawing/2014/main" id="{D4DF32E3-06B5-412E-A2DA-CC05513664EE}"/>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Oval 18">
              <a:extLst>
                <a:ext uri="{FF2B5EF4-FFF2-40B4-BE49-F238E27FC236}">
                  <a16:creationId xmlns:a16="http://schemas.microsoft.com/office/drawing/2014/main" id="{D46C7794-35CE-4C1C-B771-220325E8B03F}"/>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a:extLst>
                <a:ext uri="{FF2B5EF4-FFF2-40B4-BE49-F238E27FC236}">
                  <a16:creationId xmlns:a16="http://schemas.microsoft.com/office/drawing/2014/main" id="{29290C6B-21AC-4CFC-B860-87B2D9B29E5E}"/>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a:extLst>
                <a:ext uri="{FF2B5EF4-FFF2-40B4-BE49-F238E27FC236}">
                  <a16:creationId xmlns:a16="http://schemas.microsoft.com/office/drawing/2014/main" id="{432C48B8-6F92-44EA-BBFC-D16A9377969C}"/>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a:extLst>
                <a:ext uri="{FF2B5EF4-FFF2-40B4-BE49-F238E27FC236}">
                  <a16:creationId xmlns:a16="http://schemas.microsoft.com/office/drawing/2014/main" id="{E0624747-62B6-40AD-854C-2FB490068AE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a:extLst>
                <a:ext uri="{FF2B5EF4-FFF2-40B4-BE49-F238E27FC236}">
                  <a16:creationId xmlns:a16="http://schemas.microsoft.com/office/drawing/2014/main" id="{E6025DA0-325E-45E3-A420-77F8BED6FE72}"/>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3">
              <a:extLst>
                <a:ext uri="{FF2B5EF4-FFF2-40B4-BE49-F238E27FC236}">
                  <a16:creationId xmlns:a16="http://schemas.microsoft.com/office/drawing/2014/main" id="{1CE01064-9D88-4958-85CC-A337065E8FD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a:extLst>
                <a:ext uri="{FF2B5EF4-FFF2-40B4-BE49-F238E27FC236}">
                  <a16:creationId xmlns:a16="http://schemas.microsoft.com/office/drawing/2014/main" id="{2D3BA778-9DD6-4037-8E1A-64C4A7C2322D}"/>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a:extLst>
                <a:ext uri="{FF2B5EF4-FFF2-40B4-BE49-F238E27FC236}">
                  <a16:creationId xmlns:a16="http://schemas.microsoft.com/office/drawing/2014/main" id="{840BB10F-232A-4837-8D0A-9E1B14A04063}"/>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a:extLst>
                <a:ext uri="{FF2B5EF4-FFF2-40B4-BE49-F238E27FC236}">
                  <a16:creationId xmlns:a16="http://schemas.microsoft.com/office/drawing/2014/main" id="{A8D03E7C-C19B-46EC-9DCB-28F60BFC5104}"/>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a:extLst>
                <a:ext uri="{FF2B5EF4-FFF2-40B4-BE49-F238E27FC236}">
                  <a16:creationId xmlns:a16="http://schemas.microsoft.com/office/drawing/2014/main" id="{24857C82-A0F7-4401-B521-4B6DA91FD18A}"/>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a:extLst>
                <a:ext uri="{FF2B5EF4-FFF2-40B4-BE49-F238E27FC236}">
                  <a16:creationId xmlns:a16="http://schemas.microsoft.com/office/drawing/2014/main" id="{A79CE76C-7EDA-4A9E-A665-AE5E189DE2AC}"/>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a:extLst>
                <a:ext uri="{FF2B5EF4-FFF2-40B4-BE49-F238E27FC236}">
                  <a16:creationId xmlns:a16="http://schemas.microsoft.com/office/drawing/2014/main" id="{1FA164FB-4D77-4777-844B-0F16E6350760}"/>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a:extLst>
                <a:ext uri="{FF2B5EF4-FFF2-40B4-BE49-F238E27FC236}">
                  <a16:creationId xmlns:a16="http://schemas.microsoft.com/office/drawing/2014/main" id="{DBF6ED60-81F5-48D2-9CE9-21D19C9C0B40}"/>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1">
              <a:extLst>
                <a:ext uri="{FF2B5EF4-FFF2-40B4-BE49-F238E27FC236}">
                  <a16:creationId xmlns:a16="http://schemas.microsoft.com/office/drawing/2014/main" id="{3EACA839-E640-4BA9-9442-4D05CB5C3310}"/>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a:extLst>
                <a:ext uri="{FF2B5EF4-FFF2-40B4-BE49-F238E27FC236}">
                  <a16:creationId xmlns:a16="http://schemas.microsoft.com/office/drawing/2014/main" id="{1E54C6AF-997A-4539-9319-B5F8E2BF0ECA}"/>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a:extLst>
                <a:ext uri="{FF2B5EF4-FFF2-40B4-BE49-F238E27FC236}">
                  <a16:creationId xmlns:a16="http://schemas.microsoft.com/office/drawing/2014/main" id="{A979CFBC-EF15-4B69-AD43-8CB5DBCE21CB}"/>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a:extLst>
                <a:ext uri="{FF2B5EF4-FFF2-40B4-BE49-F238E27FC236}">
                  <a16:creationId xmlns:a16="http://schemas.microsoft.com/office/drawing/2014/main" id="{4ABCC918-CA6A-4BF0-A94C-D577B28D493E}"/>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a:extLst>
                <a:ext uri="{FF2B5EF4-FFF2-40B4-BE49-F238E27FC236}">
                  <a16:creationId xmlns:a16="http://schemas.microsoft.com/office/drawing/2014/main" id="{06579707-DC3D-4FE3-B45C-56D18C00CE9B}"/>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a:extLst>
                <a:ext uri="{FF2B5EF4-FFF2-40B4-BE49-F238E27FC236}">
                  <a16:creationId xmlns:a16="http://schemas.microsoft.com/office/drawing/2014/main" id="{0FCB285C-7E10-40D2-9985-8848085AFB8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37">
              <a:extLst>
                <a:ext uri="{FF2B5EF4-FFF2-40B4-BE49-F238E27FC236}">
                  <a16:creationId xmlns:a16="http://schemas.microsoft.com/office/drawing/2014/main" id="{9FC36887-1705-44AD-BCBD-DEAC26C7EFF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8">
              <a:extLst>
                <a:ext uri="{FF2B5EF4-FFF2-40B4-BE49-F238E27FC236}">
                  <a16:creationId xmlns:a16="http://schemas.microsoft.com/office/drawing/2014/main" id="{7BB507BB-A44D-4C94-ACE7-6EAAB1EBC5BA}"/>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9">
              <a:extLst>
                <a:ext uri="{FF2B5EF4-FFF2-40B4-BE49-F238E27FC236}">
                  <a16:creationId xmlns:a16="http://schemas.microsoft.com/office/drawing/2014/main" id="{AE6E3CE7-2E08-41DE-8D6A-235E7B0C47E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40">
              <a:extLst>
                <a:ext uri="{FF2B5EF4-FFF2-40B4-BE49-F238E27FC236}">
                  <a16:creationId xmlns:a16="http://schemas.microsoft.com/office/drawing/2014/main" id="{DD404BEE-FF0E-4556-BA94-9357A616A44E}"/>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41">
              <a:extLst>
                <a:ext uri="{FF2B5EF4-FFF2-40B4-BE49-F238E27FC236}">
                  <a16:creationId xmlns:a16="http://schemas.microsoft.com/office/drawing/2014/main" id="{FFCE7FAA-A72A-4B25-82F8-2422D9C35CB8}"/>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42">
              <a:extLst>
                <a:ext uri="{FF2B5EF4-FFF2-40B4-BE49-F238E27FC236}">
                  <a16:creationId xmlns:a16="http://schemas.microsoft.com/office/drawing/2014/main" id="{4C70AFF6-9825-41D4-A4E8-52DD8472006F}"/>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43">
              <a:extLst>
                <a:ext uri="{FF2B5EF4-FFF2-40B4-BE49-F238E27FC236}">
                  <a16:creationId xmlns:a16="http://schemas.microsoft.com/office/drawing/2014/main" id="{396D1495-31D0-499E-9B44-5E1310E9B629}"/>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Oval 44">
              <a:extLst>
                <a:ext uri="{FF2B5EF4-FFF2-40B4-BE49-F238E27FC236}">
                  <a16:creationId xmlns:a16="http://schemas.microsoft.com/office/drawing/2014/main" id="{70164EA9-3730-41E9-8CBF-80C70F7B70C6}"/>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45">
              <a:extLst>
                <a:ext uri="{FF2B5EF4-FFF2-40B4-BE49-F238E27FC236}">
                  <a16:creationId xmlns:a16="http://schemas.microsoft.com/office/drawing/2014/main" id="{DB4ED9BE-6B08-4956-9E79-A3D670C41AA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6">
              <a:extLst>
                <a:ext uri="{FF2B5EF4-FFF2-40B4-BE49-F238E27FC236}">
                  <a16:creationId xmlns:a16="http://schemas.microsoft.com/office/drawing/2014/main" id="{B2A1519C-8C0D-4CEB-8F23-80DEDCC282E9}"/>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7">
              <a:extLst>
                <a:ext uri="{FF2B5EF4-FFF2-40B4-BE49-F238E27FC236}">
                  <a16:creationId xmlns:a16="http://schemas.microsoft.com/office/drawing/2014/main" id="{1D162702-7814-4EDF-AF7A-E4C9305E56B0}"/>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48">
              <a:extLst>
                <a:ext uri="{FF2B5EF4-FFF2-40B4-BE49-F238E27FC236}">
                  <a16:creationId xmlns:a16="http://schemas.microsoft.com/office/drawing/2014/main" id="{6ECDC371-EFBF-4B83-8735-5D771DDB64DB}"/>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49">
              <a:extLst>
                <a:ext uri="{FF2B5EF4-FFF2-40B4-BE49-F238E27FC236}">
                  <a16:creationId xmlns:a16="http://schemas.microsoft.com/office/drawing/2014/main" id="{47C35342-85B7-4031-8CE4-0518C77129D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50">
              <a:extLst>
                <a:ext uri="{FF2B5EF4-FFF2-40B4-BE49-F238E27FC236}">
                  <a16:creationId xmlns:a16="http://schemas.microsoft.com/office/drawing/2014/main" id="{AC4F8B1E-711A-4D3D-9ACC-5F4BBD6A58C8}"/>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51">
              <a:extLst>
                <a:ext uri="{FF2B5EF4-FFF2-40B4-BE49-F238E27FC236}">
                  <a16:creationId xmlns:a16="http://schemas.microsoft.com/office/drawing/2014/main" id="{771B0520-42FA-4CCC-8766-0AB04AE8CC10}"/>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52">
              <a:extLst>
                <a:ext uri="{FF2B5EF4-FFF2-40B4-BE49-F238E27FC236}">
                  <a16:creationId xmlns:a16="http://schemas.microsoft.com/office/drawing/2014/main" id="{1FC7BF01-A3CE-498F-BF51-7828BEF3BF81}"/>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53">
              <a:extLst>
                <a:ext uri="{FF2B5EF4-FFF2-40B4-BE49-F238E27FC236}">
                  <a16:creationId xmlns:a16="http://schemas.microsoft.com/office/drawing/2014/main" id="{CEEEF70E-BAB6-4E3F-A5BA-5253ED93BC6F}"/>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54">
              <a:extLst>
                <a:ext uri="{FF2B5EF4-FFF2-40B4-BE49-F238E27FC236}">
                  <a16:creationId xmlns:a16="http://schemas.microsoft.com/office/drawing/2014/main" id="{F826D2CB-9E6E-45EB-9708-EA4A98A0BC20}"/>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55">
              <a:extLst>
                <a:ext uri="{FF2B5EF4-FFF2-40B4-BE49-F238E27FC236}">
                  <a16:creationId xmlns:a16="http://schemas.microsoft.com/office/drawing/2014/main" id="{4ECE29B7-F98E-484C-A64D-8D3012CD254C}"/>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56">
              <a:extLst>
                <a:ext uri="{FF2B5EF4-FFF2-40B4-BE49-F238E27FC236}">
                  <a16:creationId xmlns:a16="http://schemas.microsoft.com/office/drawing/2014/main" id="{21A62F91-5AB5-4449-BC3B-9955EC828F03}"/>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5684"/>
            <a:ext cx="9960236" cy="2894768"/>
          </a:xfrm>
          <a:prstGeom prst="rect">
            <a:avLst/>
          </a:prstGeom>
        </p:spPr>
        <p:txBody>
          <a:bodyPr wrap="square"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tx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5116"/>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1121825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D32A0016-1732-41C2-ABCA-54C20AE8EF44}"/>
              </a:ext>
            </a:extLst>
          </p:cNvPr>
          <p:cNvGrpSpPr>
            <a:grpSpLocks noChangeAspect="1"/>
          </p:cNvGrpSpPr>
          <p:nvPr userDrawn="1"/>
        </p:nvGrpSpPr>
        <p:grpSpPr bwMode="auto">
          <a:xfrm>
            <a:off x="7043738" y="0"/>
            <a:ext cx="5145087" cy="6858000"/>
            <a:chOff x="4437" y="0"/>
            <a:chExt cx="3241" cy="4320"/>
          </a:xfrm>
        </p:grpSpPr>
        <p:sp>
          <p:nvSpPr>
            <p:cNvPr id="24" name="Rectangle 23">
              <a:extLst>
                <a:ext uri="{FF2B5EF4-FFF2-40B4-BE49-F238E27FC236}">
                  <a16:creationId xmlns:a16="http://schemas.microsoft.com/office/drawing/2014/main" id="{25B8218A-F491-405B-B41C-36AB3F122111}"/>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6EA24081-B1C2-4527-8EC4-1C6088218DF6}"/>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5">
              <a:extLst>
                <a:ext uri="{FF2B5EF4-FFF2-40B4-BE49-F238E27FC236}">
                  <a16:creationId xmlns:a16="http://schemas.microsoft.com/office/drawing/2014/main" id="{DD9BAE85-DA50-4DEE-B970-AD27BC2B17C1}"/>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a:extLst>
                <a:ext uri="{FF2B5EF4-FFF2-40B4-BE49-F238E27FC236}">
                  <a16:creationId xmlns:a16="http://schemas.microsoft.com/office/drawing/2014/main" id="{ECDCABE7-7167-4A5E-8AC5-C56BD942CF6C}"/>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
              <a:extLst>
                <a:ext uri="{FF2B5EF4-FFF2-40B4-BE49-F238E27FC236}">
                  <a16:creationId xmlns:a16="http://schemas.microsoft.com/office/drawing/2014/main" id="{65ED4C6D-93C4-4244-89FF-C75BAAEE9AA8}"/>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26938712-1BF3-485A-9E70-378CF1A3570E}"/>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1">
              <a:extLst>
                <a:ext uri="{FF2B5EF4-FFF2-40B4-BE49-F238E27FC236}">
                  <a16:creationId xmlns:a16="http://schemas.microsoft.com/office/drawing/2014/main" id="{21D92C31-ADB5-457B-8736-70A182D85D29}"/>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a:extLst>
                <a:ext uri="{FF2B5EF4-FFF2-40B4-BE49-F238E27FC236}">
                  <a16:creationId xmlns:a16="http://schemas.microsoft.com/office/drawing/2014/main" id="{24CC940C-FACB-41D6-A453-196ABCD90C3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3">
              <a:extLst>
                <a:ext uri="{FF2B5EF4-FFF2-40B4-BE49-F238E27FC236}">
                  <a16:creationId xmlns:a16="http://schemas.microsoft.com/office/drawing/2014/main" id="{1CF1DF87-6D0C-4ABD-9667-B7A8CB01E4F0}"/>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4">
              <a:extLst>
                <a:ext uri="{FF2B5EF4-FFF2-40B4-BE49-F238E27FC236}">
                  <a16:creationId xmlns:a16="http://schemas.microsoft.com/office/drawing/2014/main" id="{121982CC-6A80-42FD-8D7D-218F072754FD}"/>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15">
              <a:extLst>
                <a:ext uri="{FF2B5EF4-FFF2-40B4-BE49-F238E27FC236}">
                  <a16:creationId xmlns:a16="http://schemas.microsoft.com/office/drawing/2014/main" id="{28C87A8E-A8E3-444B-A6EE-AC45A4005E6B}"/>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F9CA18BC-A7CA-47FA-9B57-C7ECB05E9B4A}"/>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7">
              <a:extLst>
                <a:ext uri="{FF2B5EF4-FFF2-40B4-BE49-F238E27FC236}">
                  <a16:creationId xmlns:a16="http://schemas.microsoft.com/office/drawing/2014/main" id="{72BEAD13-1F2F-494D-A1F6-F54173ED22FE}"/>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8">
              <a:extLst>
                <a:ext uri="{FF2B5EF4-FFF2-40B4-BE49-F238E27FC236}">
                  <a16:creationId xmlns:a16="http://schemas.microsoft.com/office/drawing/2014/main" id="{87C5F757-D721-423A-9CB9-59C87EA04A16}"/>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9">
              <a:extLst>
                <a:ext uri="{FF2B5EF4-FFF2-40B4-BE49-F238E27FC236}">
                  <a16:creationId xmlns:a16="http://schemas.microsoft.com/office/drawing/2014/main" id="{5AEC129C-5030-4375-95F1-097B6D7CD761}"/>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0">
              <a:extLst>
                <a:ext uri="{FF2B5EF4-FFF2-40B4-BE49-F238E27FC236}">
                  <a16:creationId xmlns:a16="http://schemas.microsoft.com/office/drawing/2014/main" id="{BBC49A08-50D6-47E1-9ED3-2285EEFDDB7E}"/>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1">
              <a:extLst>
                <a:ext uri="{FF2B5EF4-FFF2-40B4-BE49-F238E27FC236}">
                  <a16:creationId xmlns:a16="http://schemas.microsoft.com/office/drawing/2014/main" id="{DB3123F6-0A02-4912-8D56-396818B62411}"/>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
              <a:extLst>
                <a:ext uri="{FF2B5EF4-FFF2-40B4-BE49-F238E27FC236}">
                  <a16:creationId xmlns:a16="http://schemas.microsoft.com/office/drawing/2014/main" id="{A9B09F65-0BF4-4CFC-B6DB-4DCB51E50E1B}"/>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3">
              <a:extLst>
                <a:ext uri="{FF2B5EF4-FFF2-40B4-BE49-F238E27FC236}">
                  <a16:creationId xmlns:a16="http://schemas.microsoft.com/office/drawing/2014/main" id="{7EBF4BFC-5DCB-4889-A797-CFE96FAAF667}"/>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4E78905A-9EE9-4F6D-BB35-ED1741BF83F9}"/>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5">
              <a:extLst>
                <a:ext uri="{FF2B5EF4-FFF2-40B4-BE49-F238E27FC236}">
                  <a16:creationId xmlns:a16="http://schemas.microsoft.com/office/drawing/2014/main" id="{FA193E6C-B293-439B-8B7F-E6FEC922EADE}"/>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6">
              <a:extLst>
                <a:ext uri="{FF2B5EF4-FFF2-40B4-BE49-F238E27FC236}">
                  <a16:creationId xmlns:a16="http://schemas.microsoft.com/office/drawing/2014/main" id="{3390F226-E928-4197-AB05-F3B6A53B4556}"/>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27">
              <a:extLst>
                <a:ext uri="{FF2B5EF4-FFF2-40B4-BE49-F238E27FC236}">
                  <a16:creationId xmlns:a16="http://schemas.microsoft.com/office/drawing/2014/main" id="{0E96D302-6780-46A5-81BA-BFDAB80CCD41}"/>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520A8F78-B8E2-457B-96A2-413F59C629F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61C26647-4143-4D74-BEF8-6D99762644C5}"/>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0">
              <a:extLst>
                <a:ext uri="{FF2B5EF4-FFF2-40B4-BE49-F238E27FC236}">
                  <a16:creationId xmlns:a16="http://schemas.microsoft.com/office/drawing/2014/main" id="{FA88F2FC-BBDC-4821-9355-356B6B6DFF0A}"/>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1">
              <a:extLst>
                <a:ext uri="{FF2B5EF4-FFF2-40B4-BE49-F238E27FC236}">
                  <a16:creationId xmlns:a16="http://schemas.microsoft.com/office/drawing/2014/main" id="{400AB4EC-B7D9-4393-986F-500807831AC5}"/>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A20D092F-41F8-4944-8511-B5E77957E9E2}"/>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4FE2DCA-426D-4AFF-B975-A2DC9F2A23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1A3BBE8F-53FD-4393-BE6E-DA399BE743FE}"/>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35">
              <a:extLst>
                <a:ext uri="{FF2B5EF4-FFF2-40B4-BE49-F238E27FC236}">
                  <a16:creationId xmlns:a16="http://schemas.microsoft.com/office/drawing/2014/main" id="{2A57E5CB-E66D-4A43-8697-4F3860A35CFA}"/>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6">
              <a:extLst>
                <a:ext uri="{FF2B5EF4-FFF2-40B4-BE49-F238E27FC236}">
                  <a16:creationId xmlns:a16="http://schemas.microsoft.com/office/drawing/2014/main" id="{CD972F09-CCC4-49F3-B3FA-159BB9168494}"/>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7">
              <a:extLst>
                <a:ext uri="{FF2B5EF4-FFF2-40B4-BE49-F238E27FC236}">
                  <a16:creationId xmlns:a16="http://schemas.microsoft.com/office/drawing/2014/main" id="{324A0802-8652-4965-BE86-1DD9437AB54D}"/>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8">
              <a:extLst>
                <a:ext uri="{FF2B5EF4-FFF2-40B4-BE49-F238E27FC236}">
                  <a16:creationId xmlns:a16="http://schemas.microsoft.com/office/drawing/2014/main" id="{76F0F549-C6AF-44C2-B848-0B2AE11F2BA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9">
              <a:extLst>
                <a:ext uri="{FF2B5EF4-FFF2-40B4-BE49-F238E27FC236}">
                  <a16:creationId xmlns:a16="http://schemas.microsoft.com/office/drawing/2014/main" id="{7F4FDCA5-33F0-4DF0-8014-879F2900F39D}"/>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0">
              <a:extLst>
                <a:ext uri="{FF2B5EF4-FFF2-40B4-BE49-F238E27FC236}">
                  <a16:creationId xmlns:a16="http://schemas.microsoft.com/office/drawing/2014/main" id="{7DAE396F-42FB-4CC8-B340-81F839CCD24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1">
              <a:extLst>
                <a:ext uri="{FF2B5EF4-FFF2-40B4-BE49-F238E27FC236}">
                  <a16:creationId xmlns:a16="http://schemas.microsoft.com/office/drawing/2014/main" id="{41944384-049E-46E1-991F-EB398F90A09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2">
              <a:extLst>
                <a:ext uri="{FF2B5EF4-FFF2-40B4-BE49-F238E27FC236}">
                  <a16:creationId xmlns:a16="http://schemas.microsoft.com/office/drawing/2014/main" id="{E1826F1E-77EF-4562-BE22-1ABC3B4C679C}"/>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43">
              <a:extLst>
                <a:ext uri="{FF2B5EF4-FFF2-40B4-BE49-F238E27FC236}">
                  <a16:creationId xmlns:a16="http://schemas.microsoft.com/office/drawing/2014/main" id="{0AE30319-D167-4F33-8C55-1A21844BAB07}"/>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44">
              <a:extLst>
                <a:ext uri="{FF2B5EF4-FFF2-40B4-BE49-F238E27FC236}">
                  <a16:creationId xmlns:a16="http://schemas.microsoft.com/office/drawing/2014/main" id="{92AB1EA0-254A-44FF-A68A-9D87FBC74E8B}"/>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5263B15D-8538-4F4D-95D4-10B6EF40D59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038EF8AF-A11C-49F7-816C-5F1E23CFA92C}"/>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5D4AE5D8-9A33-44FD-B63F-58D118D3D7C4}"/>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E9ABE3C8-359D-4404-9E55-A32DBD9F8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E932F07-2CB8-465A-9F25-89FBFE6555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B9E29597-4C22-45CD-97A0-F093CB88BCF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577633EC-54C7-4002-89BF-79EDD942117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BC268FF1-57B5-40D2-973F-EA1524295D1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C60414CF-B3A8-4BBC-BA9C-1CD8881AE8E5}"/>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7852733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_Imag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1B9989-794F-4FB6-94F3-E6F772CC36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3"/>
          </a:xfrm>
          <a:prstGeom prst="rect">
            <a:avLst/>
          </a:prstGeom>
          <a:noFill/>
        </p:spPr>
      </p:pic>
      <p:sp>
        <p:nvSpPr>
          <p:cNvPr id="15" name="Rectangle 14">
            <a:extLst>
              <a:ext uri="{FF2B5EF4-FFF2-40B4-BE49-F238E27FC236}">
                <a16:creationId xmlns:a16="http://schemas.microsoft.com/office/drawing/2014/main" id="{56A1FB27-450F-4532-92A8-CA4FDA086C05}"/>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2117407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_Color">
    <p:bg>
      <p:bgPr>
        <a:gradFill>
          <a:gsLst>
            <a:gs pos="0">
              <a:srgbClr val="7C55A3"/>
            </a:gs>
            <a:gs pos="33000">
              <a:srgbClr val="4C8AC8"/>
            </a:gs>
            <a:gs pos="67000">
              <a:srgbClr val="47B98E"/>
            </a:gs>
            <a:gs pos="100000">
              <a:srgbClr val="64B951"/>
            </a:gs>
          </a:gsLst>
          <a:lin ang="18900000" scaled="1"/>
        </a:gradFill>
        <a:effectLst/>
      </p:bgPr>
    </p:bg>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6633111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grpSp>
        <p:nvGrpSpPr>
          <p:cNvPr id="107" name="Group 4">
            <a:extLst>
              <a:ext uri="{FF2B5EF4-FFF2-40B4-BE49-F238E27FC236}">
                <a16:creationId xmlns:a16="http://schemas.microsoft.com/office/drawing/2014/main" id="{0BCFD740-D8AB-41E5-88E0-294FA6A288CA}"/>
              </a:ext>
            </a:extLst>
          </p:cNvPr>
          <p:cNvGrpSpPr>
            <a:grpSpLocks noChangeAspect="1"/>
          </p:cNvGrpSpPr>
          <p:nvPr userDrawn="1"/>
        </p:nvGrpSpPr>
        <p:grpSpPr bwMode="auto">
          <a:xfrm>
            <a:off x="7045325" y="0"/>
            <a:ext cx="5143500" cy="6858000"/>
            <a:chOff x="2219" y="0"/>
            <a:chExt cx="3240" cy="4320"/>
          </a:xfrm>
        </p:grpSpPr>
        <p:sp>
          <p:nvSpPr>
            <p:cNvPr id="108" name="Freeform 5">
              <a:extLst>
                <a:ext uri="{FF2B5EF4-FFF2-40B4-BE49-F238E27FC236}">
                  <a16:creationId xmlns:a16="http://schemas.microsoft.com/office/drawing/2014/main" id="{13C14520-44FB-42BD-A3D7-23C4674EB589}"/>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4B76A5A-7C2E-4240-A512-058BB9062854}"/>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0423120C-118C-47CA-9CAB-2BE77A20D78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78C5FB8F-3262-4488-A215-4B70EDDAD904}"/>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9">
              <a:extLst>
                <a:ext uri="{FF2B5EF4-FFF2-40B4-BE49-F238E27FC236}">
                  <a16:creationId xmlns:a16="http://schemas.microsoft.com/office/drawing/2014/main" id="{8A9B1676-580F-4AAA-B756-A2791113131D}"/>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0">
              <a:extLst>
                <a:ext uri="{FF2B5EF4-FFF2-40B4-BE49-F238E27FC236}">
                  <a16:creationId xmlns:a16="http://schemas.microsoft.com/office/drawing/2014/main" id="{5ADDDBE1-1A96-4A5C-BB2D-A1017FC762A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1">
              <a:extLst>
                <a:ext uri="{FF2B5EF4-FFF2-40B4-BE49-F238E27FC236}">
                  <a16:creationId xmlns:a16="http://schemas.microsoft.com/office/drawing/2014/main" id="{E48B1C1E-7C52-4F31-9124-A4391E2F45C3}"/>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2">
              <a:extLst>
                <a:ext uri="{FF2B5EF4-FFF2-40B4-BE49-F238E27FC236}">
                  <a16:creationId xmlns:a16="http://schemas.microsoft.com/office/drawing/2014/main" id="{83178C27-D440-41FC-BAED-DE66C9DA309A}"/>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3">
              <a:extLst>
                <a:ext uri="{FF2B5EF4-FFF2-40B4-BE49-F238E27FC236}">
                  <a16:creationId xmlns:a16="http://schemas.microsoft.com/office/drawing/2014/main" id="{362B75AA-0606-434F-972E-5A6C9F1822C4}"/>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4">
              <a:extLst>
                <a:ext uri="{FF2B5EF4-FFF2-40B4-BE49-F238E27FC236}">
                  <a16:creationId xmlns:a16="http://schemas.microsoft.com/office/drawing/2014/main" id="{07E0678B-D26C-4C3E-8D8A-6E83CF011EBB}"/>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5">
              <a:extLst>
                <a:ext uri="{FF2B5EF4-FFF2-40B4-BE49-F238E27FC236}">
                  <a16:creationId xmlns:a16="http://schemas.microsoft.com/office/drawing/2014/main" id="{DD4F9D6D-0A9B-4CF1-978A-5D1F3AE26C2A}"/>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6">
              <a:extLst>
                <a:ext uri="{FF2B5EF4-FFF2-40B4-BE49-F238E27FC236}">
                  <a16:creationId xmlns:a16="http://schemas.microsoft.com/office/drawing/2014/main" id="{B248EC6E-07B5-4F08-A3F4-5EF79474B0DC}"/>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7">
              <a:extLst>
                <a:ext uri="{FF2B5EF4-FFF2-40B4-BE49-F238E27FC236}">
                  <a16:creationId xmlns:a16="http://schemas.microsoft.com/office/drawing/2014/main" id="{B4ADD616-8198-40C4-9F16-4AB36BC265BF}"/>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Oval 18">
              <a:extLst>
                <a:ext uri="{FF2B5EF4-FFF2-40B4-BE49-F238E27FC236}">
                  <a16:creationId xmlns:a16="http://schemas.microsoft.com/office/drawing/2014/main" id="{7C870FC9-EFB2-4A43-8DF8-DF7CC1D7072E}"/>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9">
              <a:extLst>
                <a:ext uri="{FF2B5EF4-FFF2-40B4-BE49-F238E27FC236}">
                  <a16:creationId xmlns:a16="http://schemas.microsoft.com/office/drawing/2014/main" id="{09E76F68-318F-4C70-8910-D35C7B6E6EF6}"/>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0">
              <a:extLst>
                <a:ext uri="{FF2B5EF4-FFF2-40B4-BE49-F238E27FC236}">
                  <a16:creationId xmlns:a16="http://schemas.microsoft.com/office/drawing/2014/main" id="{1FBB9A07-1DC9-4F35-9C06-C39AADE91D3B}"/>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F92F7505-E8C8-4F9C-B44E-86FFA3FFA46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B21BC6DD-4AD8-46C8-874C-58E62EBD8D53}"/>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23">
              <a:extLst>
                <a:ext uri="{FF2B5EF4-FFF2-40B4-BE49-F238E27FC236}">
                  <a16:creationId xmlns:a16="http://schemas.microsoft.com/office/drawing/2014/main" id="{82EE83EC-AEA0-43CD-8495-1AA9D2543A77}"/>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24">
              <a:extLst>
                <a:ext uri="{FF2B5EF4-FFF2-40B4-BE49-F238E27FC236}">
                  <a16:creationId xmlns:a16="http://schemas.microsoft.com/office/drawing/2014/main" id="{693B18F5-79A6-4A0D-8B90-C59EA0F7355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25">
              <a:extLst>
                <a:ext uri="{FF2B5EF4-FFF2-40B4-BE49-F238E27FC236}">
                  <a16:creationId xmlns:a16="http://schemas.microsoft.com/office/drawing/2014/main" id="{591CF3A6-F361-4A5A-AD08-2CE744E777B6}"/>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26">
              <a:extLst>
                <a:ext uri="{FF2B5EF4-FFF2-40B4-BE49-F238E27FC236}">
                  <a16:creationId xmlns:a16="http://schemas.microsoft.com/office/drawing/2014/main" id="{AF8302C0-2A6B-43E2-A883-71E96106401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27">
              <a:extLst>
                <a:ext uri="{FF2B5EF4-FFF2-40B4-BE49-F238E27FC236}">
                  <a16:creationId xmlns:a16="http://schemas.microsoft.com/office/drawing/2014/main" id="{E508A94D-43BE-4C1C-B51C-F3455EA64CF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8">
              <a:extLst>
                <a:ext uri="{FF2B5EF4-FFF2-40B4-BE49-F238E27FC236}">
                  <a16:creationId xmlns:a16="http://schemas.microsoft.com/office/drawing/2014/main" id="{662AE14B-9ABD-4206-8129-BA090CACC6A4}"/>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29">
              <a:extLst>
                <a:ext uri="{FF2B5EF4-FFF2-40B4-BE49-F238E27FC236}">
                  <a16:creationId xmlns:a16="http://schemas.microsoft.com/office/drawing/2014/main" id="{E0C72610-89D0-47BB-943F-E9C98FAA5029}"/>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30">
              <a:extLst>
                <a:ext uri="{FF2B5EF4-FFF2-40B4-BE49-F238E27FC236}">
                  <a16:creationId xmlns:a16="http://schemas.microsoft.com/office/drawing/2014/main" id="{D39C7CCF-DFA5-46FB-9EE9-14E1621557C9}"/>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31">
              <a:extLst>
                <a:ext uri="{FF2B5EF4-FFF2-40B4-BE49-F238E27FC236}">
                  <a16:creationId xmlns:a16="http://schemas.microsoft.com/office/drawing/2014/main" id="{9C039A99-A2B1-4606-8E75-F0D5437A7329}"/>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32">
              <a:extLst>
                <a:ext uri="{FF2B5EF4-FFF2-40B4-BE49-F238E27FC236}">
                  <a16:creationId xmlns:a16="http://schemas.microsoft.com/office/drawing/2014/main" id="{4891D605-A6E2-430E-8B44-1FF1DC8C5E86}"/>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33">
              <a:extLst>
                <a:ext uri="{FF2B5EF4-FFF2-40B4-BE49-F238E27FC236}">
                  <a16:creationId xmlns:a16="http://schemas.microsoft.com/office/drawing/2014/main" id="{9CDE6FB1-9204-4576-9EDD-0206D1B3D895}"/>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34">
              <a:extLst>
                <a:ext uri="{FF2B5EF4-FFF2-40B4-BE49-F238E27FC236}">
                  <a16:creationId xmlns:a16="http://schemas.microsoft.com/office/drawing/2014/main" id="{FC92084D-9760-4C38-BE7F-B62F5A284131}"/>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35">
              <a:extLst>
                <a:ext uri="{FF2B5EF4-FFF2-40B4-BE49-F238E27FC236}">
                  <a16:creationId xmlns:a16="http://schemas.microsoft.com/office/drawing/2014/main" id="{20176B2F-5C48-4995-A960-30C000A7C782}"/>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36">
              <a:extLst>
                <a:ext uri="{FF2B5EF4-FFF2-40B4-BE49-F238E27FC236}">
                  <a16:creationId xmlns:a16="http://schemas.microsoft.com/office/drawing/2014/main" id="{970ABDC1-2A74-4B89-BBFB-0F70050A30C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7">
              <a:extLst>
                <a:ext uri="{FF2B5EF4-FFF2-40B4-BE49-F238E27FC236}">
                  <a16:creationId xmlns:a16="http://schemas.microsoft.com/office/drawing/2014/main" id="{153C6D43-AF73-49C1-8A76-62BBC37C856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38">
              <a:extLst>
                <a:ext uri="{FF2B5EF4-FFF2-40B4-BE49-F238E27FC236}">
                  <a16:creationId xmlns:a16="http://schemas.microsoft.com/office/drawing/2014/main" id="{4894FBAA-6477-4E3C-BE44-163D96264F9D}"/>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39">
              <a:extLst>
                <a:ext uri="{FF2B5EF4-FFF2-40B4-BE49-F238E27FC236}">
                  <a16:creationId xmlns:a16="http://schemas.microsoft.com/office/drawing/2014/main" id="{ED4971B7-D6C2-4184-B232-B969BE3915D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40">
              <a:extLst>
                <a:ext uri="{FF2B5EF4-FFF2-40B4-BE49-F238E27FC236}">
                  <a16:creationId xmlns:a16="http://schemas.microsoft.com/office/drawing/2014/main" id="{AACA700B-5CD4-49FF-86A8-EAF51997C6DD}"/>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41">
              <a:extLst>
                <a:ext uri="{FF2B5EF4-FFF2-40B4-BE49-F238E27FC236}">
                  <a16:creationId xmlns:a16="http://schemas.microsoft.com/office/drawing/2014/main" id="{DC572566-EE60-4254-B82C-DDF927AFF1A3}"/>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42">
              <a:extLst>
                <a:ext uri="{FF2B5EF4-FFF2-40B4-BE49-F238E27FC236}">
                  <a16:creationId xmlns:a16="http://schemas.microsoft.com/office/drawing/2014/main" id="{507C4D1A-7A9A-4149-8554-3B001E72E123}"/>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43">
              <a:extLst>
                <a:ext uri="{FF2B5EF4-FFF2-40B4-BE49-F238E27FC236}">
                  <a16:creationId xmlns:a16="http://schemas.microsoft.com/office/drawing/2014/main" id="{512543B8-A257-419C-960E-03C1D59B0803}"/>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Oval 44">
              <a:extLst>
                <a:ext uri="{FF2B5EF4-FFF2-40B4-BE49-F238E27FC236}">
                  <a16:creationId xmlns:a16="http://schemas.microsoft.com/office/drawing/2014/main" id="{2F4DC3F3-E8C7-4B87-9C26-3BAF1F4F891C}"/>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5">
              <a:extLst>
                <a:ext uri="{FF2B5EF4-FFF2-40B4-BE49-F238E27FC236}">
                  <a16:creationId xmlns:a16="http://schemas.microsoft.com/office/drawing/2014/main" id="{BCFBE710-AC77-40F8-99EC-D3FCE8E6BEC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6">
              <a:extLst>
                <a:ext uri="{FF2B5EF4-FFF2-40B4-BE49-F238E27FC236}">
                  <a16:creationId xmlns:a16="http://schemas.microsoft.com/office/drawing/2014/main" id="{0279C815-71BB-4E23-9B48-2CFB986D9492}"/>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7">
              <a:extLst>
                <a:ext uri="{FF2B5EF4-FFF2-40B4-BE49-F238E27FC236}">
                  <a16:creationId xmlns:a16="http://schemas.microsoft.com/office/drawing/2014/main" id="{3B059C4B-420B-4FD1-9F88-19D356C791F5}"/>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8">
              <a:extLst>
                <a:ext uri="{FF2B5EF4-FFF2-40B4-BE49-F238E27FC236}">
                  <a16:creationId xmlns:a16="http://schemas.microsoft.com/office/drawing/2014/main" id="{DBC902E5-68AC-414D-9DBE-35C40AB65286}"/>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49">
              <a:extLst>
                <a:ext uri="{FF2B5EF4-FFF2-40B4-BE49-F238E27FC236}">
                  <a16:creationId xmlns:a16="http://schemas.microsoft.com/office/drawing/2014/main" id="{54BF0C95-F3DE-4659-A6A6-44B54FF3217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50">
              <a:extLst>
                <a:ext uri="{FF2B5EF4-FFF2-40B4-BE49-F238E27FC236}">
                  <a16:creationId xmlns:a16="http://schemas.microsoft.com/office/drawing/2014/main" id="{DA16A3FC-C6E5-4AD9-8FDD-61802C2DF82E}"/>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51">
              <a:extLst>
                <a:ext uri="{FF2B5EF4-FFF2-40B4-BE49-F238E27FC236}">
                  <a16:creationId xmlns:a16="http://schemas.microsoft.com/office/drawing/2014/main" id="{402CBC49-7FF2-45E7-982D-7D9784126DA5}"/>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52">
              <a:extLst>
                <a:ext uri="{FF2B5EF4-FFF2-40B4-BE49-F238E27FC236}">
                  <a16:creationId xmlns:a16="http://schemas.microsoft.com/office/drawing/2014/main" id="{B02F4722-1658-47CF-9E28-B84B090D0D18}"/>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3">
              <a:extLst>
                <a:ext uri="{FF2B5EF4-FFF2-40B4-BE49-F238E27FC236}">
                  <a16:creationId xmlns:a16="http://schemas.microsoft.com/office/drawing/2014/main" id="{52453FD2-39FE-4E9D-B10C-4B46A8877FD5}"/>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4">
              <a:extLst>
                <a:ext uri="{FF2B5EF4-FFF2-40B4-BE49-F238E27FC236}">
                  <a16:creationId xmlns:a16="http://schemas.microsoft.com/office/drawing/2014/main" id="{C8517444-82CC-4A71-882B-3EF61EF474C8}"/>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5">
              <a:extLst>
                <a:ext uri="{FF2B5EF4-FFF2-40B4-BE49-F238E27FC236}">
                  <a16:creationId xmlns:a16="http://schemas.microsoft.com/office/drawing/2014/main" id="{D0867BE8-6EC3-4C14-A51E-DA550F8BB93F}"/>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56">
              <a:extLst>
                <a:ext uri="{FF2B5EF4-FFF2-40B4-BE49-F238E27FC236}">
                  <a16:creationId xmlns:a16="http://schemas.microsoft.com/office/drawing/2014/main" id="{5260C7C1-F109-4C8D-B027-C87D15C082C4}"/>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tx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5FAB1D-672B-4A43-A5CF-5CDBDA7F96E2}"/>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E522D06D-B30F-4351-9A68-DCA53CDA43F5}"/>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93728E4F-88E9-41DC-A05C-901400FF33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CF351D81-CA23-4E92-AE46-C7471F795DA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CB68BAB-8C6F-468F-92A1-3EC5A1D2C1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FF492F55-FB55-45E5-9680-5830985301C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901D4109-2F7E-478E-956A-7345B6D6741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A8052ECC-1780-44EF-9E52-F77A8EC2BC9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7771863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grpSp>
        <p:nvGrpSpPr>
          <p:cNvPr id="22" name="Group 4">
            <a:extLst>
              <a:ext uri="{FF2B5EF4-FFF2-40B4-BE49-F238E27FC236}">
                <a16:creationId xmlns:a16="http://schemas.microsoft.com/office/drawing/2014/main" id="{DB2F42B2-FE44-46FE-8C0F-290166D2E496}"/>
              </a:ext>
            </a:extLst>
          </p:cNvPr>
          <p:cNvGrpSpPr>
            <a:grpSpLocks noChangeAspect="1"/>
          </p:cNvGrpSpPr>
          <p:nvPr userDrawn="1"/>
        </p:nvGrpSpPr>
        <p:grpSpPr bwMode="auto">
          <a:xfrm>
            <a:off x="7043738" y="0"/>
            <a:ext cx="5145087" cy="6858000"/>
            <a:chOff x="4437" y="0"/>
            <a:chExt cx="3241" cy="4320"/>
          </a:xfrm>
        </p:grpSpPr>
        <p:sp>
          <p:nvSpPr>
            <p:cNvPr id="23" name="Rectangle 22">
              <a:extLst>
                <a:ext uri="{FF2B5EF4-FFF2-40B4-BE49-F238E27FC236}">
                  <a16:creationId xmlns:a16="http://schemas.microsoft.com/office/drawing/2014/main" id="{135E251B-784F-4ABD-A01C-2787BB6060DA}"/>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3">
              <a:extLst>
                <a:ext uri="{FF2B5EF4-FFF2-40B4-BE49-F238E27FC236}">
                  <a16:creationId xmlns:a16="http://schemas.microsoft.com/office/drawing/2014/main" id="{D72110E1-7FA6-4DD1-B7F1-1134E54F0F64}"/>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23E45C10-1F0E-4B16-A3FC-931356E1A4A9}"/>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78BD0CBE-D381-46E9-94BB-00629DEDCCA5}"/>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a:extLst>
                <a:ext uri="{FF2B5EF4-FFF2-40B4-BE49-F238E27FC236}">
                  <a16:creationId xmlns:a16="http://schemas.microsoft.com/office/drawing/2014/main" id="{8D51AD01-2586-405D-B6AE-418868771833}"/>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76F2E3A5-7334-4E59-B453-BB223637C148}"/>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0A2D163E-5314-467E-B975-EC24950D83DB}"/>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71C4340D-F8B4-43D7-9A16-503383DC08C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
              <a:extLst>
                <a:ext uri="{FF2B5EF4-FFF2-40B4-BE49-F238E27FC236}">
                  <a16:creationId xmlns:a16="http://schemas.microsoft.com/office/drawing/2014/main" id="{9531C253-A35A-4BC5-8BFD-D16CF75E551F}"/>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14">
              <a:extLst>
                <a:ext uri="{FF2B5EF4-FFF2-40B4-BE49-F238E27FC236}">
                  <a16:creationId xmlns:a16="http://schemas.microsoft.com/office/drawing/2014/main" id="{94E9A881-B3A6-4C26-9CEA-75B0764C665C}"/>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5">
              <a:extLst>
                <a:ext uri="{FF2B5EF4-FFF2-40B4-BE49-F238E27FC236}">
                  <a16:creationId xmlns:a16="http://schemas.microsoft.com/office/drawing/2014/main" id="{6B594F41-2BEB-4233-9BBE-AA0CB3F4136A}"/>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6">
              <a:extLst>
                <a:ext uri="{FF2B5EF4-FFF2-40B4-BE49-F238E27FC236}">
                  <a16:creationId xmlns:a16="http://schemas.microsoft.com/office/drawing/2014/main" id="{7790C2AD-7B39-4811-BBBC-5185892F2AF7}"/>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7">
              <a:extLst>
                <a:ext uri="{FF2B5EF4-FFF2-40B4-BE49-F238E27FC236}">
                  <a16:creationId xmlns:a16="http://schemas.microsoft.com/office/drawing/2014/main" id="{BB08D554-04F4-4B4B-A330-32F5244CB830}"/>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8">
              <a:extLst>
                <a:ext uri="{FF2B5EF4-FFF2-40B4-BE49-F238E27FC236}">
                  <a16:creationId xmlns:a16="http://schemas.microsoft.com/office/drawing/2014/main" id="{E418CB7D-4BD3-4B93-AA98-4645F39501F9}"/>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a:extLst>
                <a:ext uri="{FF2B5EF4-FFF2-40B4-BE49-F238E27FC236}">
                  <a16:creationId xmlns:a16="http://schemas.microsoft.com/office/drawing/2014/main" id="{D91752FF-F120-4516-992D-1CBD9E896059}"/>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a:extLst>
                <a:ext uri="{FF2B5EF4-FFF2-40B4-BE49-F238E27FC236}">
                  <a16:creationId xmlns:a16="http://schemas.microsoft.com/office/drawing/2014/main" id="{BF9A3D2A-9067-4443-B564-5373F282A677}"/>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1">
              <a:extLst>
                <a:ext uri="{FF2B5EF4-FFF2-40B4-BE49-F238E27FC236}">
                  <a16:creationId xmlns:a16="http://schemas.microsoft.com/office/drawing/2014/main" id="{6EA1A756-F815-4D21-90F9-2F4EFB45A7DA}"/>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2">
              <a:extLst>
                <a:ext uri="{FF2B5EF4-FFF2-40B4-BE49-F238E27FC236}">
                  <a16:creationId xmlns:a16="http://schemas.microsoft.com/office/drawing/2014/main" id="{D9E33D7B-3668-4E78-8174-FD67328AFE3C}"/>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3">
              <a:extLst>
                <a:ext uri="{FF2B5EF4-FFF2-40B4-BE49-F238E27FC236}">
                  <a16:creationId xmlns:a16="http://schemas.microsoft.com/office/drawing/2014/main" id="{CA08C292-9A06-4998-B82C-76EB9073D47D}"/>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4">
              <a:extLst>
                <a:ext uri="{FF2B5EF4-FFF2-40B4-BE49-F238E27FC236}">
                  <a16:creationId xmlns:a16="http://schemas.microsoft.com/office/drawing/2014/main" id="{B3BC5E9E-90E7-444B-8237-8FF980E95075}"/>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25">
              <a:extLst>
                <a:ext uri="{FF2B5EF4-FFF2-40B4-BE49-F238E27FC236}">
                  <a16:creationId xmlns:a16="http://schemas.microsoft.com/office/drawing/2014/main" id="{7E7E0EC0-C275-411E-BEA1-E6510C1FED6B}"/>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6">
              <a:extLst>
                <a:ext uri="{FF2B5EF4-FFF2-40B4-BE49-F238E27FC236}">
                  <a16:creationId xmlns:a16="http://schemas.microsoft.com/office/drawing/2014/main" id="{DB7AC008-FABA-4156-A2FF-70AD8CEF177A}"/>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7">
              <a:extLst>
                <a:ext uri="{FF2B5EF4-FFF2-40B4-BE49-F238E27FC236}">
                  <a16:creationId xmlns:a16="http://schemas.microsoft.com/office/drawing/2014/main" id="{68A212EC-DDDE-4DA3-BA76-3B18C203ECEA}"/>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F9A3F80C-5EA4-4EA8-84EF-74C663C004D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C1F645EF-A4BE-4D45-97CD-08FAE055D6A1}"/>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0">
              <a:extLst>
                <a:ext uri="{FF2B5EF4-FFF2-40B4-BE49-F238E27FC236}">
                  <a16:creationId xmlns:a16="http://schemas.microsoft.com/office/drawing/2014/main" id="{4B1BBF2D-A08E-4E8F-BC16-0B1B48530F0B}"/>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1">
              <a:extLst>
                <a:ext uri="{FF2B5EF4-FFF2-40B4-BE49-F238E27FC236}">
                  <a16:creationId xmlns:a16="http://schemas.microsoft.com/office/drawing/2014/main" id="{99E3C977-179B-4098-BC28-41C17E3505DA}"/>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0B0B71F5-EED1-4317-8432-E661711D27A5}"/>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6A39ECB-7B3D-44A1-8F51-94B15B431C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8CD73FF5-229C-4D9E-974C-632593C7551D}"/>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35">
              <a:extLst>
                <a:ext uri="{FF2B5EF4-FFF2-40B4-BE49-F238E27FC236}">
                  <a16:creationId xmlns:a16="http://schemas.microsoft.com/office/drawing/2014/main" id="{D87EADA6-0851-4FBA-B2BD-5619A4A738EE}"/>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6">
              <a:extLst>
                <a:ext uri="{FF2B5EF4-FFF2-40B4-BE49-F238E27FC236}">
                  <a16:creationId xmlns:a16="http://schemas.microsoft.com/office/drawing/2014/main" id="{1015E92D-B2A6-4156-A64C-4FB755103082}"/>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7">
              <a:extLst>
                <a:ext uri="{FF2B5EF4-FFF2-40B4-BE49-F238E27FC236}">
                  <a16:creationId xmlns:a16="http://schemas.microsoft.com/office/drawing/2014/main" id="{1504C322-DFA5-4EA6-B595-A128B32373E3}"/>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8">
              <a:extLst>
                <a:ext uri="{FF2B5EF4-FFF2-40B4-BE49-F238E27FC236}">
                  <a16:creationId xmlns:a16="http://schemas.microsoft.com/office/drawing/2014/main" id="{E7FC1D8B-F992-4B01-91D7-5760CE8B42B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9">
              <a:extLst>
                <a:ext uri="{FF2B5EF4-FFF2-40B4-BE49-F238E27FC236}">
                  <a16:creationId xmlns:a16="http://schemas.microsoft.com/office/drawing/2014/main" id="{D6743AB1-5743-44D6-8323-93F6E8299171}"/>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0">
              <a:extLst>
                <a:ext uri="{FF2B5EF4-FFF2-40B4-BE49-F238E27FC236}">
                  <a16:creationId xmlns:a16="http://schemas.microsoft.com/office/drawing/2014/main" id="{DC6AC69B-AC60-4EB2-B46E-CB29C5DE5D9E}"/>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1">
              <a:extLst>
                <a:ext uri="{FF2B5EF4-FFF2-40B4-BE49-F238E27FC236}">
                  <a16:creationId xmlns:a16="http://schemas.microsoft.com/office/drawing/2014/main" id="{917C0D38-5CE9-49C8-8482-BDFCD4398E14}"/>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2">
              <a:extLst>
                <a:ext uri="{FF2B5EF4-FFF2-40B4-BE49-F238E27FC236}">
                  <a16:creationId xmlns:a16="http://schemas.microsoft.com/office/drawing/2014/main" id="{7FBEA5D6-1AE9-4738-BE4C-CF1FB9DFF431}"/>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3">
              <a:extLst>
                <a:ext uri="{FF2B5EF4-FFF2-40B4-BE49-F238E27FC236}">
                  <a16:creationId xmlns:a16="http://schemas.microsoft.com/office/drawing/2014/main" id="{5EF0256F-B121-4D1C-B3C6-0024E354C9D4}"/>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4">
              <a:extLst>
                <a:ext uri="{FF2B5EF4-FFF2-40B4-BE49-F238E27FC236}">
                  <a16:creationId xmlns:a16="http://schemas.microsoft.com/office/drawing/2014/main" id="{490CF93A-3641-4BD6-B414-9D8FF72D46E6}"/>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833283A5-2526-48B4-B760-C404E302A777}"/>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35DF7E17-36A7-4676-BC70-AC259BE69FA2}"/>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DA9C0F99-ABCE-472B-A95C-B2510D01F1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2D50CD3C-2520-4CDE-AB66-8D8E401E3E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73D41C42-F476-4869-B914-81B9D41C938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7C1B7F-3BA9-476F-B8E1-C0E047CA90C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1540D39F-E7E8-4E0F-97BE-B14AAE27352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7A044101-546E-45E4-B062-A39F26FF10F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72017196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09395853"/>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_Color">
    <p:bg>
      <p:bgPr>
        <a:gradFill flip="none" rotWithShape="1">
          <a:gsLst>
            <a:gs pos="0">
              <a:srgbClr val="E14B92"/>
            </a:gs>
            <a:gs pos="60000">
              <a:srgbClr val="89529C"/>
            </a:gs>
            <a:gs pos="100000">
              <a:srgbClr val="822562"/>
            </a:gs>
          </a:gsLst>
          <a:lin ang="8100000" scaled="1"/>
          <a:tileRect/>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192932804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401758586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744696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chemeClr val="tx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0"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5" name="TextBox 4"/>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6" name="Group 5"/>
          <p:cNvGrpSpPr/>
          <p:nvPr userDrawn="1"/>
        </p:nvGrpSpPr>
        <p:grpSpPr>
          <a:xfrm>
            <a:off x="554338" y="6421482"/>
            <a:ext cx="734356" cy="245008"/>
            <a:chOff x="547688" y="952500"/>
            <a:chExt cx="12190413" cy="4067175"/>
          </a:xfrm>
        </p:grpSpPr>
        <p:sp>
          <p:nvSpPr>
            <p:cNvPr id="7" name="Rectangle 6"/>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 name="Freeform 10"/>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77547852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56789"/>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9838274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chemeClr val="tx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992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60522640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3624"/>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8880"/>
            <a:ext cx="11073384" cy="4906726"/>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3063902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7593"/>
            <a:ext cx="11073384"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01260940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5767"/>
            <a:ext cx="11073384" cy="4651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p:nvPr>
        </p:nvSpPr>
        <p:spPr bwMode="gray">
          <a:xfrm>
            <a:off x="557784" y="899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6945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9620444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chemeClr val="tx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2767"/>
            <a:ext cx="11073384" cy="4654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2616"/>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642778995"/>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3.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 Target="../slides/slide31.xml"/><Relationship Id="rId5" Type="http://schemas.openxmlformats.org/officeDocument/2006/relationships/slideLayout" Target="../slideLayouts/slideLayout42.xml"/><Relationship Id="rId10"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theme" Target="../theme/theme4.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8" Type="http://schemas.openxmlformats.org/officeDocument/2006/relationships/slideLayout" Target="../slideLayouts/slideLayout91.xml"/><Relationship Id="rId3"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8"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33027268"/>
      </p:ext>
    </p:extLst>
  </p:cSld>
  <p:clrMap bg1="lt1" tx1="dk1" bg2="lt2" tx2="dk2" accent1="accent1" accent2="accent2" accent3="accent3" accent4="accent4" accent5="accent5" accent6="accent6" hlink="hlink" folHlink="folHlink"/>
  <p:sldLayoutIdLst>
    <p:sldLayoutId id="2147483669" r:id="rId1"/>
    <p:sldLayoutId id="2147483723" r:id="rId2"/>
    <p:sldLayoutId id="2147483742" r:id="rId3"/>
    <p:sldLayoutId id="2147483741" r:id="rId4"/>
    <p:sldLayoutId id="2147483670" r:id="rId5"/>
    <p:sldLayoutId id="2147483740" r:id="rId6"/>
    <p:sldLayoutId id="2147483744" r:id="rId7"/>
    <p:sldLayoutId id="2147483743" r:id="rId8"/>
    <p:sldLayoutId id="2147483654" r:id="rId9"/>
    <p:sldLayoutId id="2147483725" r:id="rId10"/>
    <p:sldLayoutId id="2147483738" r:id="rId11"/>
    <p:sldLayoutId id="2147483739" r:id="rId12"/>
    <p:sldLayoutId id="2147483661" r:id="rId13"/>
    <p:sldLayoutId id="2147483726" r:id="rId14"/>
    <p:sldLayoutId id="2147483673" r:id="rId15"/>
    <p:sldLayoutId id="2147483727" r:id="rId16"/>
    <p:sldLayoutId id="2147483662" r:id="rId17"/>
    <p:sldLayoutId id="2147483728" r:id="rId18"/>
    <p:sldLayoutId id="2147483736" r:id="rId19"/>
    <p:sldLayoutId id="2147483737" r:id="rId20"/>
    <p:sldLayoutId id="2147483691" r:id="rId21"/>
    <p:sldLayoutId id="2147483729" r:id="rId22"/>
    <p:sldLayoutId id="2147483692" r:id="rId23"/>
    <p:sldLayoutId id="2147483730" r:id="rId24"/>
    <p:sldLayoutId id="2147483711" r:id="rId25"/>
    <p:sldLayoutId id="2147483731" r:id="rId26"/>
    <p:sldLayoutId id="2147483746" r:id="rId27"/>
    <p:sldLayoutId id="2147483722" r:id="rId28"/>
    <p:sldLayoutId id="2147483732" r:id="rId29"/>
    <p:sldLayoutId id="2147483657" r:id="rId30"/>
    <p:sldLayoutId id="2147483733" r:id="rId31"/>
    <p:sldLayoutId id="2147483659" r:id="rId32"/>
    <p:sldLayoutId id="2147483734" r:id="rId33"/>
    <p:sldLayoutId id="2147483747" r:id="rId34"/>
    <p:sldLayoutId id="2147483748" r:id="rId35"/>
    <p:sldLayoutId id="2147483752" r:id="rId36"/>
    <p:sldLayoutId id="2147483808" r:id="rId37"/>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userDrawn="1"/>
        </p:nvSpPr>
        <p:spPr bwMode="black">
          <a:xfrm flipV="1">
            <a:off x="3175" y="6309200"/>
            <a:ext cx="12192000" cy="546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21" name="Picture 20">
            <a:hlinkClick r:id="rId11" action="ppaction://hlinksldjump"/>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1" name="Picture 10"/>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0" y="0"/>
            <a:ext cx="12192002" cy="1283730"/>
          </a:xfrm>
          <a:prstGeom prst="rect">
            <a:avLst/>
          </a:prstGeom>
        </p:spPr>
      </p:pic>
      <p:pic>
        <p:nvPicPr>
          <p:cNvPr id="16" name="Picture 15"/>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7" name="Rectangle 16"/>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dirty="0">
              <a:solidFill>
                <a:schemeClr val="bg1"/>
              </a:solidFill>
              <a:latin typeface="Arial" charset="0"/>
              <a:ea typeface="Arial" charset="0"/>
              <a:cs typeface="Arial" charset="0"/>
            </a:endParaRPr>
          </a:p>
        </p:txBody>
      </p:sp>
      <p:sp>
        <p:nvSpPr>
          <p:cNvPr id="22" name="Rectangle 21"/>
          <p:cNvSpPr/>
          <p:nvPr userDrawn="1"/>
        </p:nvSpPr>
        <p:spPr>
          <a:xfrm>
            <a:off x="145139" y="6452360"/>
            <a:ext cx="3594837" cy="307777"/>
          </a:xfrm>
          <a:prstGeom prst="rect">
            <a:avLst/>
          </a:prstGeom>
        </p:spPr>
        <p:txBody>
          <a:bodyPr wrap="square">
            <a:spAutoFit/>
          </a:bodyPr>
          <a:lstStyle/>
          <a:p>
            <a:r>
              <a:rPr lang="en-US" sz="1400" b="0" i="0" dirty="0">
                <a:solidFill>
                  <a:schemeClr val="bg1"/>
                </a:solidFill>
                <a:latin typeface="Arial" charset="0"/>
                <a:ea typeface="Arial" charset="0"/>
                <a:cs typeface="Arial" charset="0"/>
              </a:rPr>
              <a:t>U.S.  |  TopSeller Quick Reference Guide</a:t>
            </a:r>
          </a:p>
        </p:txBody>
      </p:sp>
    </p:spTree>
    <p:extLst>
      <p:ext uri="{BB962C8B-B14F-4D97-AF65-F5344CB8AC3E}">
        <p14:creationId xmlns:p14="http://schemas.microsoft.com/office/powerpoint/2010/main" val="187797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60" r:id="rId6"/>
    <p:sldLayoutId id="2147483766" r:id="rId7"/>
    <p:sldLayoutId id="2147483767" r:id="rId8"/>
    <p:sldLayoutId id="2147483768"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73" name="Group 72">
            <a:extLst>
              <a:ext uri="{FF2B5EF4-FFF2-40B4-BE49-F238E27FC236}">
                <a16:creationId xmlns:a16="http://schemas.microsoft.com/office/drawing/2014/main" id="{E8E58A1D-41DA-DC58-93FB-1ED0F2D56A4A}"/>
              </a:ext>
            </a:extLst>
          </p:cNvPr>
          <p:cNvGrpSpPr>
            <a:grpSpLocks noChangeAspect="1"/>
          </p:cNvGrpSpPr>
          <p:nvPr userDrawn="1"/>
        </p:nvGrpSpPr>
        <p:grpSpPr>
          <a:xfrm>
            <a:off x="760413" y="6348283"/>
            <a:ext cx="777240" cy="259316"/>
            <a:chOff x="547688" y="952500"/>
            <a:chExt cx="12190413" cy="4067175"/>
          </a:xfrm>
        </p:grpSpPr>
        <p:sp>
          <p:nvSpPr>
            <p:cNvPr id="74" name="Rectangle 73">
              <a:extLst>
                <a:ext uri="{FF2B5EF4-FFF2-40B4-BE49-F238E27FC236}">
                  <a16:creationId xmlns:a16="http://schemas.microsoft.com/office/drawing/2014/main" id="{3BC243CA-E9F6-42B7-4EBD-174C6A6167E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7">
              <a:extLst>
                <a:ext uri="{FF2B5EF4-FFF2-40B4-BE49-F238E27FC236}">
                  <a16:creationId xmlns:a16="http://schemas.microsoft.com/office/drawing/2014/main" id="{AF0893DC-4B4F-34BC-2BE3-54AE043B958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8">
              <a:extLst>
                <a:ext uri="{FF2B5EF4-FFF2-40B4-BE49-F238E27FC236}">
                  <a16:creationId xmlns:a16="http://schemas.microsoft.com/office/drawing/2014/main" id="{2E9ED647-0AE4-33D4-5156-46F4EDDDEC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9">
              <a:extLst>
                <a:ext uri="{FF2B5EF4-FFF2-40B4-BE49-F238E27FC236}">
                  <a16:creationId xmlns:a16="http://schemas.microsoft.com/office/drawing/2014/main" id="{05BD8F00-F164-080D-BE9D-F8D1C4DFAED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0">
              <a:extLst>
                <a:ext uri="{FF2B5EF4-FFF2-40B4-BE49-F238E27FC236}">
                  <a16:creationId xmlns:a16="http://schemas.microsoft.com/office/drawing/2014/main" id="{5270BA00-DD8B-D870-AA01-525F7B13253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0">
              <a:extLst>
                <a:ext uri="{FF2B5EF4-FFF2-40B4-BE49-F238E27FC236}">
                  <a16:creationId xmlns:a16="http://schemas.microsoft.com/office/drawing/2014/main" id="{8214A0A3-3CC6-58A0-8F76-87CEE5EF1B5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1">
              <a:extLst>
                <a:ext uri="{FF2B5EF4-FFF2-40B4-BE49-F238E27FC236}">
                  <a16:creationId xmlns:a16="http://schemas.microsoft.com/office/drawing/2014/main" id="{D4ACFFF1-B65B-C5F8-C71D-FED0359A305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Rectangle 2">
            <a:extLst>
              <a:ext uri="{FF2B5EF4-FFF2-40B4-BE49-F238E27FC236}">
                <a16:creationId xmlns:a16="http://schemas.microsoft.com/office/drawing/2014/main" id="{A96401E7-DA08-126E-49F5-DF40A4D052B8}"/>
              </a:ext>
            </a:extLst>
          </p:cNvPr>
          <p:cNvSpPr/>
          <p:nvPr userDrawn="1"/>
        </p:nvSpPr>
        <p:spPr>
          <a:xfrm>
            <a:off x="1547471" y="6363028"/>
            <a:ext cx="6472837" cy="246221"/>
          </a:xfrm>
          <a:prstGeom prst="rect">
            <a:avLst/>
          </a:prstGeom>
        </p:spPr>
        <p:txBody>
          <a:bodyPr wrap="square">
            <a:spAutoFit/>
          </a:bodyPr>
          <a:lstStyle/>
          <a:p>
            <a:r>
              <a:rPr lang="en-US" sz="1000" b="0" i="0" dirty="0">
                <a:solidFill>
                  <a:schemeClr val="tx1"/>
                </a:solidFill>
                <a:latin typeface="Arial" charset="0"/>
                <a:ea typeface="Arial" charset="0"/>
                <a:cs typeface="Arial" charset="0"/>
              </a:rPr>
              <a:t>2023 Lenovo Confidential. All rights reserved. | US TopSeller Quick Reference Guide</a:t>
            </a:r>
          </a:p>
        </p:txBody>
      </p:sp>
    </p:spTree>
    <p:extLst>
      <p:ext uri="{BB962C8B-B14F-4D97-AF65-F5344CB8AC3E}">
        <p14:creationId xmlns:p14="http://schemas.microsoft.com/office/powerpoint/2010/main" val="35791737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Lst>
  <p:transition spd="med"/>
  <p:hf hdr="0" ft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8"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0076156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emf"/><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image" Target="../media/image60.jpe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5" Type="http://schemas.openxmlformats.org/officeDocument/2006/relationships/image" Target="../media/image73.jpe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0.emf"/><Relationship Id="rId1" Type="http://schemas.openxmlformats.org/officeDocument/2006/relationships/slideLayout" Target="../slideLayouts/slideLayout12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6.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6.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6.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9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5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5.xml"/><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emf"/><Relationship Id="rId1" Type="http://schemas.openxmlformats.org/officeDocument/2006/relationships/slideLayout" Target="../slideLayouts/slideLayout5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6.png"/><Relationship Id="rId1" Type="http://schemas.openxmlformats.org/officeDocument/2006/relationships/slideLayout" Target="../slideLayouts/slideLayout55.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5.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5.xml"/><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emf"/><Relationship Id="rId1" Type="http://schemas.openxmlformats.org/officeDocument/2006/relationships/slideLayout" Target="../slideLayouts/slideLayout55.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5.xml"/><Relationship Id="rId5" Type="http://schemas.openxmlformats.org/officeDocument/2006/relationships/image" Target="../media/image141.jpeg"/><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5.xml"/><Relationship Id="rId5" Type="http://schemas.openxmlformats.org/officeDocument/2006/relationships/image" Target="../media/image145.pn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3" Type="http://schemas.openxmlformats.org/officeDocument/2006/relationships/image" Target="../media/image146.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46.xml"/><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0.png"/><Relationship Id="rId2" Type="http://schemas.openxmlformats.org/officeDocument/2006/relationships/image" Target="../media/image166.jpeg"/><Relationship Id="rId1" Type="http://schemas.openxmlformats.org/officeDocument/2006/relationships/slideLayout" Target="../slideLayouts/slideLayout4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58.png"/></Relationships>
</file>

<file path=ppt/slides/_rels/slide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12" Type="http://schemas.openxmlformats.org/officeDocument/2006/relationships/image" Target="../media/image42.jpg"/><Relationship Id="rId2" Type="http://schemas.openxmlformats.org/officeDocument/2006/relationships/image" Target="../media/image32.jpg"/><Relationship Id="rId1" Type="http://schemas.openxmlformats.org/officeDocument/2006/relationships/slideLayout" Target="../slideLayouts/slideLayout13.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173.jpe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175.png"/><Relationship Id="rId11" Type="http://schemas.openxmlformats.org/officeDocument/2006/relationships/image" Target="../media/image180.jpeg"/><Relationship Id="rId5" Type="http://schemas.openxmlformats.org/officeDocument/2006/relationships/image" Target="../media/image174.jpeg"/><Relationship Id="rId10" Type="http://schemas.openxmlformats.org/officeDocument/2006/relationships/image" Target="../media/image179.png"/><Relationship Id="rId4" Type="http://schemas.openxmlformats.org/officeDocument/2006/relationships/image" Target="../media/image154.png"/><Relationship Id="rId9" Type="http://schemas.openxmlformats.org/officeDocument/2006/relationships/image" Target="../media/image178.png"/><Relationship Id="rId14" Type="http://schemas.openxmlformats.org/officeDocument/2006/relationships/image" Target="../media/image183.png"/></Relationships>
</file>

<file path=ppt/slides/_rels/slide6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4.jpeg"/><Relationship Id="rId7" Type="http://schemas.openxmlformats.org/officeDocument/2006/relationships/image" Target="../media/image186.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85.png"/><Relationship Id="rId5" Type="http://schemas.openxmlformats.org/officeDocument/2006/relationships/image" Target="../media/image174.jpeg"/><Relationship Id="rId4" Type="http://schemas.openxmlformats.org/officeDocument/2006/relationships/image" Target="../media/image1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13" Type="http://schemas.openxmlformats.org/officeDocument/2006/relationships/hyperlink" Target="https://accessorysmartfind.lenovo.com/#/products/4X20S56697" TargetMode="External"/><Relationship Id="rId18" Type="http://schemas.openxmlformats.org/officeDocument/2006/relationships/image" Target="../media/image190.png"/><Relationship Id="rId26" Type="http://schemas.openxmlformats.org/officeDocument/2006/relationships/image" Target="../media/image198.png"/><Relationship Id="rId3" Type="http://schemas.openxmlformats.org/officeDocument/2006/relationships/hyperlink" Target="https://accessorysmartfind.lenovo.com/#/products/4X90V55523" TargetMode="External"/><Relationship Id="rId21" Type="http://schemas.openxmlformats.org/officeDocument/2006/relationships/image" Target="../media/image193.png"/><Relationship Id="rId34" Type="http://schemas.openxmlformats.org/officeDocument/2006/relationships/hyperlink" Target="https://accessorysmartfind.lenovo.com/#/products/4XC1J05150" TargetMode="External"/><Relationship Id="rId7" Type="http://schemas.openxmlformats.org/officeDocument/2006/relationships/image" Target="../media/image188.png"/><Relationship Id="rId12" Type="http://schemas.openxmlformats.org/officeDocument/2006/relationships/hyperlink" Target="https://accessorysmartfind.lenovo.com/#/products/40AW0065WW" TargetMode="External"/><Relationship Id="rId17" Type="http://schemas.openxmlformats.org/officeDocument/2006/relationships/image" Target="../media/image189.png"/><Relationship Id="rId25" Type="http://schemas.openxmlformats.org/officeDocument/2006/relationships/image" Target="../media/image197.png"/><Relationship Id="rId33" Type="http://schemas.openxmlformats.org/officeDocument/2006/relationships/hyperlink" Target="https://accessorysmartfind.lenovo.com/#/products/4XC1D66055" TargetMode="External"/><Relationship Id="rId2" Type="http://schemas.openxmlformats.org/officeDocument/2006/relationships/hyperlink" Target="https://accessorysmartfind.lenovo.com/#/products/4X90S92381" TargetMode="External"/><Relationship Id="rId16" Type="http://schemas.openxmlformats.org/officeDocument/2006/relationships/hyperlink" Target="https://accessorysmartfind.lenovo.com/#/products/40ALLG2WWW" TargetMode="External"/><Relationship Id="rId20" Type="http://schemas.openxmlformats.org/officeDocument/2006/relationships/image" Target="../media/image192.png"/><Relationship Id="rId29" Type="http://schemas.openxmlformats.org/officeDocument/2006/relationships/image" Target="../media/image201.png"/><Relationship Id="rId1" Type="http://schemas.openxmlformats.org/officeDocument/2006/relationships/slideLayout" Target="../slideLayouts/slideLayout42.xml"/><Relationship Id="rId6" Type="http://schemas.openxmlformats.org/officeDocument/2006/relationships/hyperlink" Target="https://accessorysmartfind.lenovo.com/#/products/0A61769" TargetMode="External"/><Relationship Id="rId11" Type="http://schemas.openxmlformats.org/officeDocument/2006/relationships/hyperlink" Target="https://accessorysmartfind.lenovo.com/#/products/40AWGC65WW" TargetMode="External"/><Relationship Id="rId24" Type="http://schemas.openxmlformats.org/officeDocument/2006/relationships/image" Target="../media/image196.png"/><Relationship Id="rId32" Type="http://schemas.openxmlformats.org/officeDocument/2006/relationships/hyperlink" Target="https://accessorysmartfind.lenovo.com/#/products/4XC1B34802" TargetMode="External"/><Relationship Id="rId5" Type="http://schemas.openxmlformats.org/officeDocument/2006/relationships/hyperlink" Target="https://accessorysmartfind.lenovo.com/#/products/4X91A30366" TargetMode="External"/><Relationship Id="rId15" Type="http://schemas.openxmlformats.org/officeDocument/2006/relationships/hyperlink" Target="https://accessorysmartfind.lenovo.com/#/products/4X20V24674" TargetMode="External"/><Relationship Id="rId23" Type="http://schemas.openxmlformats.org/officeDocument/2006/relationships/image" Target="../media/image195.png"/><Relationship Id="rId28" Type="http://schemas.openxmlformats.org/officeDocument/2006/relationships/image" Target="../media/image200.png"/><Relationship Id="rId10" Type="http://schemas.openxmlformats.org/officeDocument/2006/relationships/hyperlink" Target="https://accessorysmartfind.lenovo.com/#/products/4X20V07881" TargetMode="External"/><Relationship Id="rId19" Type="http://schemas.openxmlformats.org/officeDocument/2006/relationships/image" Target="../media/image191.png"/><Relationship Id="rId31" Type="http://schemas.openxmlformats.org/officeDocument/2006/relationships/image" Target="../media/image203.png"/><Relationship Id="rId4" Type="http://schemas.openxmlformats.org/officeDocument/2006/relationships/hyperlink" Target="https://accessorysmartfind.lenovo.com/#/products/4X90X21427" TargetMode="External"/><Relationship Id="rId9" Type="http://schemas.openxmlformats.org/officeDocument/2006/relationships/hyperlink" Target="https://accessorysmartfind.lenovo.com/accessories/#/products/40B30090US" TargetMode="External"/><Relationship Id="rId14" Type="http://schemas.openxmlformats.org/officeDocument/2006/relationships/hyperlink" Target="https://accessorysmartfind.lenovo.com/#/products/4X20S56713" TargetMode="External"/><Relationship Id="rId22" Type="http://schemas.openxmlformats.org/officeDocument/2006/relationships/image" Target="../media/image194.png"/><Relationship Id="rId27" Type="http://schemas.openxmlformats.org/officeDocument/2006/relationships/image" Target="../media/image199.png"/><Relationship Id="rId30" Type="http://schemas.openxmlformats.org/officeDocument/2006/relationships/image" Target="../media/image202.png"/><Relationship Id="rId35" Type="http://schemas.openxmlformats.org/officeDocument/2006/relationships/image" Target="../media/image204.png"/><Relationship Id="rId8" Type="http://schemas.openxmlformats.org/officeDocument/2006/relationships/hyperlink" Target="https://accessorysmartfind.lenovo.com/#/products/40AU0065US"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accessorysmartfind.lenovo.com/#/products/4XD1C82055" TargetMode="External"/><Relationship Id="rId13" Type="http://schemas.openxmlformats.org/officeDocument/2006/relationships/hyperlink" Target="https://accessorysmartfind.lenovo.com/#/products/4XD0K25030" TargetMode="External"/><Relationship Id="rId18" Type="http://schemas.openxmlformats.org/officeDocument/2006/relationships/hyperlink" Target="https://accessorysmartfind.lenovo.com/#/products/4XD0U47635" TargetMode="External"/><Relationship Id="rId3" Type="http://schemas.openxmlformats.org/officeDocument/2006/relationships/image" Target="../media/image206.png"/><Relationship Id="rId21" Type="http://schemas.openxmlformats.org/officeDocument/2006/relationships/image" Target="../media/image213.png"/><Relationship Id="rId7" Type="http://schemas.openxmlformats.org/officeDocument/2006/relationships/image" Target="../media/image210.png"/><Relationship Id="rId12" Type="http://schemas.openxmlformats.org/officeDocument/2006/relationships/hyperlink" Target="https://accessorysmartfind.lenovo.com/#/products/4XD1C99222" TargetMode="External"/><Relationship Id="rId17" Type="http://schemas.openxmlformats.org/officeDocument/2006/relationships/hyperlink" Target="https://accessorysmartfind.lenovo.com/#/products/4XD0T32974" TargetMode="External"/><Relationship Id="rId2" Type="http://schemas.openxmlformats.org/officeDocument/2006/relationships/image" Target="../media/image205.png"/><Relationship Id="rId16" Type="http://schemas.openxmlformats.org/officeDocument/2006/relationships/hyperlink" Target="https://accessorysmartfind.lenovo.com/#/products/4XD0S92991" TargetMode="External"/><Relationship Id="rId20" Type="http://schemas.openxmlformats.org/officeDocument/2006/relationships/image" Target="../media/image212.png"/><Relationship Id="rId1" Type="http://schemas.openxmlformats.org/officeDocument/2006/relationships/slideLayout" Target="../slideLayouts/slideLayout42.xml"/><Relationship Id="rId6" Type="http://schemas.openxmlformats.org/officeDocument/2006/relationships/image" Target="../media/image209.png"/><Relationship Id="rId11" Type="http://schemas.openxmlformats.org/officeDocument/2006/relationships/hyperlink" Target="https://accessorysmartfind.lenovo.com/#/products/4XD1C99220" TargetMode="External"/><Relationship Id="rId5" Type="http://schemas.openxmlformats.org/officeDocument/2006/relationships/image" Target="../media/image208.png"/><Relationship Id="rId15" Type="http://schemas.openxmlformats.org/officeDocument/2006/relationships/hyperlink" Target="https://accessorysmartfind.lenovo.com/#/products/4XD0X88524" TargetMode="External"/><Relationship Id="rId23" Type="http://schemas.openxmlformats.org/officeDocument/2006/relationships/image" Target="../media/image215.png"/><Relationship Id="rId10" Type="http://schemas.openxmlformats.org/officeDocument/2006/relationships/hyperlink" Target="https://accessorysmartfind.lenovo.com/#/products/4XD1C99223" TargetMode="External"/><Relationship Id="rId19"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hyperlink" Target="https://accessorysmartfind.lenovo.com/#/products/4XD1C99221" TargetMode="External"/><Relationship Id="rId14" Type="http://schemas.openxmlformats.org/officeDocument/2006/relationships/hyperlink" Target="https://accessorysmartfind.lenovo.com/#/products/4XD1B61617" TargetMode="External"/><Relationship Id="rId22" Type="http://schemas.openxmlformats.org/officeDocument/2006/relationships/image" Target="../media/image214.png"/></Relationships>
</file>

<file path=ppt/slides/_rels/slide66.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hyperlink" Target="https://accessorysmartfind.lenovo.com/#/products/4X30M39458" TargetMode="External"/><Relationship Id="rId7" Type="http://schemas.openxmlformats.org/officeDocument/2006/relationships/image" Target="../media/image217.png"/><Relationship Id="rId2" Type="http://schemas.openxmlformats.org/officeDocument/2006/relationships/hyperlink" Target="https://accessorysmartfind.lenovo.com/#/products/4X30L79883" TargetMode="External"/><Relationship Id="rId1" Type="http://schemas.openxmlformats.org/officeDocument/2006/relationships/slideLayout" Target="../slideLayouts/slideLayout42.xml"/><Relationship Id="rId6" Type="http://schemas.openxmlformats.org/officeDocument/2006/relationships/image" Target="../media/image216.png"/><Relationship Id="rId5" Type="http://schemas.openxmlformats.org/officeDocument/2006/relationships/hyperlink" Target="https://smartfind.lenovo.com/accessories/#/products/4X31K03931" TargetMode="External"/><Relationship Id="rId10" Type="http://schemas.microsoft.com/office/2007/relationships/hdphoto" Target="../media/hdphoto2.wdp"/><Relationship Id="rId4" Type="http://schemas.openxmlformats.org/officeDocument/2006/relationships/hyperlink" Target="https://accessorysmartfind.lenovo.com/#/products/4X30H56796" TargetMode="External"/><Relationship Id="rId9" Type="http://schemas.openxmlformats.org/officeDocument/2006/relationships/image" Target="../media/image219.png"/></Relationships>
</file>

<file path=ppt/slides/_rels/slide67.xml.rels><?xml version="1.0" encoding="UTF-8" standalone="yes"?>
<Relationships xmlns="http://schemas.openxmlformats.org/package/2006/relationships"><Relationship Id="rId13" Type="http://schemas.openxmlformats.org/officeDocument/2006/relationships/hyperlink" Target="https://accessorysmartfind.lenovo.com/#/products/4Y41C68642" TargetMode="External"/><Relationship Id="rId18" Type="http://schemas.openxmlformats.org/officeDocument/2006/relationships/hyperlink" Target="https://smartfind.lenovo.com/accessories/#/products/4Y41C33748" TargetMode="External"/><Relationship Id="rId26" Type="http://schemas.openxmlformats.org/officeDocument/2006/relationships/image" Target="../media/image226.png"/><Relationship Id="rId21" Type="http://schemas.openxmlformats.org/officeDocument/2006/relationships/image" Target="../media/image222.png"/><Relationship Id="rId34" Type="http://schemas.openxmlformats.org/officeDocument/2006/relationships/image" Target="../media/image234.png"/><Relationship Id="rId7" Type="http://schemas.openxmlformats.org/officeDocument/2006/relationships/hyperlink" Target="https://accessorysmartfind.lenovo.com/#/products/4Y50X88822" TargetMode="External"/><Relationship Id="rId12" Type="http://schemas.openxmlformats.org/officeDocument/2006/relationships/hyperlink" Target="https://accessorysmartfind.lenovo.com/#/products/4Y50U45359" TargetMode="External"/><Relationship Id="rId17" Type="http://schemas.openxmlformats.org/officeDocument/2006/relationships/hyperlink" Target="https://accessorysmartfind.lenovo.com/#/products/4Y40X49493" TargetMode="External"/><Relationship Id="rId25" Type="http://schemas.openxmlformats.org/officeDocument/2006/relationships/image" Target="../media/image225.png"/><Relationship Id="rId33" Type="http://schemas.openxmlformats.org/officeDocument/2006/relationships/image" Target="../media/image233.png"/><Relationship Id="rId2" Type="http://schemas.openxmlformats.org/officeDocument/2006/relationships/hyperlink" Target="https://accessorysmartfind.lenovo.com/#/products/4Y51C68693" TargetMode="External"/><Relationship Id="rId16" Type="http://schemas.openxmlformats.org/officeDocument/2006/relationships/hyperlink" Target="https://smartfind.lenovo.com/accessories/#/products/4Y41K04031" TargetMode="External"/><Relationship Id="rId20" Type="http://schemas.openxmlformats.org/officeDocument/2006/relationships/image" Target="../media/image221.png"/><Relationship Id="rId29" Type="http://schemas.openxmlformats.org/officeDocument/2006/relationships/image" Target="../media/image229.png"/><Relationship Id="rId1" Type="http://schemas.openxmlformats.org/officeDocument/2006/relationships/slideLayout" Target="../slideLayouts/slideLayout42.xml"/><Relationship Id="rId6" Type="http://schemas.openxmlformats.org/officeDocument/2006/relationships/hyperlink" Target="https://accessorysmartfind.lenovo.com/#/products/4Y50V81591" TargetMode="External"/><Relationship Id="rId11" Type="http://schemas.openxmlformats.org/officeDocument/2006/relationships/hyperlink" Target="https://accessorysmartfind.lenovo.com/#/products/4Y51C21217" TargetMode="External"/><Relationship Id="rId24" Type="http://schemas.openxmlformats.org/officeDocument/2006/relationships/image" Target="../media/image224.png"/><Relationship Id="rId32" Type="http://schemas.openxmlformats.org/officeDocument/2006/relationships/image" Target="../media/image232.png"/><Relationship Id="rId37" Type="http://schemas.openxmlformats.org/officeDocument/2006/relationships/image" Target="../media/image237.png"/><Relationship Id="rId5" Type="http://schemas.openxmlformats.org/officeDocument/2006/relationships/hyperlink" Target="https://smartfind.lenovo.com/accessories/#/products/4Y51D20848" TargetMode="External"/><Relationship Id="rId15" Type="http://schemas.openxmlformats.org/officeDocument/2006/relationships/hyperlink" Target="https://smartfind.lenovo.com/accessories/#/products/4Y41C33791" TargetMode="External"/><Relationship Id="rId23" Type="http://schemas.microsoft.com/office/2007/relationships/hdphoto" Target="../media/hdphoto3.wdp"/><Relationship Id="rId28" Type="http://schemas.openxmlformats.org/officeDocument/2006/relationships/image" Target="../media/image228.png"/><Relationship Id="rId36" Type="http://schemas.openxmlformats.org/officeDocument/2006/relationships/image" Target="../media/image236.png"/><Relationship Id="rId10" Type="http://schemas.openxmlformats.org/officeDocument/2006/relationships/hyperlink" Target="https://smartfind.lenovo.com/accessories/#/products/4Y51C33792" TargetMode="External"/><Relationship Id="rId19" Type="http://schemas.openxmlformats.org/officeDocument/2006/relationships/image" Target="../media/image220.png"/><Relationship Id="rId31" Type="http://schemas.openxmlformats.org/officeDocument/2006/relationships/image" Target="../media/image231.png"/><Relationship Id="rId4" Type="http://schemas.openxmlformats.org/officeDocument/2006/relationships/hyperlink" Target="https://accessorysmartfind.lenovo.com/#/products/4Y50R20864" TargetMode="External"/><Relationship Id="rId9" Type="http://schemas.openxmlformats.org/officeDocument/2006/relationships/hyperlink" Target="https://accessorysmartfind.lenovo.com/#/products/4Y51C21216" TargetMode="External"/><Relationship Id="rId14" Type="http://schemas.openxmlformats.org/officeDocument/2006/relationships/hyperlink" Target="https://accessorysmartfind.lenovo.com/#/products/4Y41B69353" TargetMode="External"/><Relationship Id="rId22" Type="http://schemas.openxmlformats.org/officeDocument/2006/relationships/image" Target="../media/image223.png"/><Relationship Id="rId27" Type="http://schemas.openxmlformats.org/officeDocument/2006/relationships/image" Target="../media/image227.png"/><Relationship Id="rId30" Type="http://schemas.openxmlformats.org/officeDocument/2006/relationships/image" Target="../media/image230.png"/><Relationship Id="rId35" Type="http://schemas.openxmlformats.org/officeDocument/2006/relationships/image" Target="../media/image235.png"/><Relationship Id="rId8" Type="http://schemas.openxmlformats.org/officeDocument/2006/relationships/hyperlink" Target="https://smartfind.lenovo.com/accessories/#/products/4Y51J62544" TargetMode="External"/><Relationship Id="rId3" Type="http://schemas.openxmlformats.org/officeDocument/2006/relationships/hyperlink" Target="https://smartfind.lenovo.com/accessories/#/products/4Y51D20850" TargetMode="External"/></Relationships>
</file>

<file path=ppt/slides/_rels/slide68.xml.rels><?xml version="1.0" encoding="UTF-8" standalone="yes"?>
<Relationships xmlns="http://schemas.openxmlformats.org/package/2006/relationships"><Relationship Id="rId13" Type="http://schemas.openxmlformats.org/officeDocument/2006/relationships/hyperlink" Target="https://accessorysmartfind.lenovo.com/#/products/4X41B65330" TargetMode="External"/><Relationship Id="rId18" Type="http://schemas.openxmlformats.org/officeDocument/2006/relationships/image" Target="../media/image241.jpeg"/><Relationship Id="rId26" Type="http://schemas.openxmlformats.org/officeDocument/2006/relationships/image" Target="../media/image243.png"/><Relationship Id="rId3" Type="http://schemas.openxmlformats.org/officeDocument/2006/relationships/hyperlink" Target="https://accessorysmartfind.lenovo.com/#/products/4X41C12468" TargetMode="External"/><Relationship Id="rId21" Type="http://schemas.openxmlformats.org/officeDocument/2006/relationships/hyperlink" Target="https://accessorysmartfind.lenovo.com/#/products/4X40V09690" TargetMode="External"/><Relationship Id="rId34" Type="http://schemas.openxmlformats.org/officeDocument/2006/relationships/image" Target="../media/image251.png"/><Relationship Id="rId7" Type="http://schemas.openxmlformats.org/officeDocument/2006/relationships/hyperlink" Target="https://accessorysmartfind.lenovo.com/#/products/4X40Y95214" TargetMode="External"/><Relationship Id="rId12" Type="http://schemas.openxmlformats.org/officeDocument/2006/relationships/hyperlink" Target="https://accessorysmartfind.lenovo.com/#/products/4X40Q26384" TargetMode="External"/><Relationship Id="rId17" Type="http://schemas.openxmlformats.org/officeDocument/2006/relationships/image" Target="../media/image240.png"/><Relationship Id="rId25" Type="http://schemas.openxmlformats.org/officeDocument/2006/relationships/image" Target="../media/image242.png"/><Relationship Id="rId33" Type="http://schemas.openxmlformats.org/officeDocument/2006/relationships/image" Target="../media/image250.png"/><Relationship Id="rId2" Type="http://schemas.openxmlformats.org/officeDocument/2006/relationships/hyperlink" Target="https://accessorysmartfind.lenovo.com/#/products/4X40K09936" TargetMode="External"/><Relationship Id="rId16" Type="http://schemas.openxmlformats.org/officeDocument/2006/relationships/image" Target="../media/image239.png"/><Relationship Id="rId20" Type="http://schemas.openxmlformats.org/officeDocument/2006/relationships/hyperlink" Target="https://smartfind.lenovo.com/accessories/#/products/4X40V09689" TargetMode="External"/><Relationship Id="rId29" Type="http://schemas.openxmlformats.org/officeDocument/2006/relationships/image" Target="../media/image246.png"/><Relationship Id="rId1" Type="http://schemas.openxmlformats.org/officeDocument/2006/relationships/slideLayout" Target="../slideLayouts/slideLayout42.xml"/><Relationship Id="rId6" Type="http://schemas.openxmlformats.org/officeDocument/2006/relationships/hyperlink" Target="https://smartfind.lenovo.com/accessories/#/products/4X41J35812" TargetMode="External"/><Relationship Id="rId11" Type="http://schemas.openxmlformats.org/officeDocument/2006/relationships/hyperlink" Target="https://accessorysmartfind.lenovo.com/#/products/4X40W19826" TargetMode="External"/><Relationship Id="rId24" Type="http://schemas.openxmlformats.org/officeDocument/2006/relationships/hyperlink" Target="https://accessorysmartfind.lenovo.com/#/products/4Z11D05519" TargetMode="External"/><Relationship Id="rId32" Type="http://schemas.openxmlformats.org/officeDocument/2006/relationships/image" Target="../media/image249.png"/><Relationship Id="rId5" Type="http://schemas.openxmlformats.org/officeDocument/2006/relationships/hyperlink" Target="https://accessorysmartfind.lenovo.com/#/products/4X40Q26383" TargetMode="External"/><Relationship Id="rId15" Type="http://schemas.openxmlformats.org/officeDocument/2006/relationships/image" Target="../media/image238.png"/><Relationship Id="rId23" Type="http://schemas.openxmlformats.org/officeDocument/2006/relationships/hyperlink" Target="https://accessorysmartfind.lenovo.com/#/products/4Z11D05518" TargetMode="External"/><Relationship Id="rId28" Type="http://schemas.openxmlformats.org/officeDocument/2006/relationships/image" Target="../media/image245.png"/><Relationship Id="rId36" Type="http://schemas.openxmlformats.org/officeDocument/2006/relationships/image" Target="../media/image252.png"/><Relationship Id="rId10" Type="http://schemas.openxmlformats.org/officeDocument/2006/relationships/hyperlink" Target="https://smartfind.lenovo.com/accessories/#/products/4X41A30365" TargetMode="External"/><Relationship Id="rId19" Type="http://schemas.openxmlformats.org/officeDocument/2006/relationships/hyperlink" Target="https://accessorysmartfind.lenovo.com/#/products/4X40V09688" TargetMode="External"/><Relationship Id="rId31" Type="http://schemas.openxmlformats.org/officeDocument/2006/relationships/image" Target="../media/image248.png"/><Relationship Id="rId4" Type="http://schemas.openxmlformats.org/officeDocument/2006/relationships/hyperlink" Target="https://accessorysmartfind.lenovo.com/#/products/4X41A30364" TargetMode="External"/><Relationship Id="rId9" Type="http://schemas.openxmlformats.org/officeDocument/2006/relationships/hyperlink" Target="https://accessorysmartfind.lenovo.com/#/products/4X41C12469" TargetMode="External"/><Relationship Id="rId14" Type="http://schemas.openxmlformats.org/officeDocument/2006/relationships/hyperlink" Target="https://accessorysmartfind.lenovo.com/#/products/4X40X67058" TargetMode="External"/><Relationship Id="rId22" Type="http://schemas.openxmlformats.org/officeDocument/2006/relationships/hyperlink" Target="https://accessorysmartfind.lenovo.com/#/products/4X40V09691" TargetMode="External"/><Relationship Id="rId27" Type="http://schemas.openxmlformats.org/officeDocument/2006/relationships/image" Target="../media/image244.jpeg"/><Relationship Id="rId30" Type="http://schemas.openxmlformats.org/officeDocument/2006/relationships/image" Target="../media/image247.png"/><Relationship Id="rId35" Type="http://schemas.microsoft.com/office/2007/relationships/hdphoto" Target="../media/hdphoto4.wdp"/><Relationship Id="rId8" Type="http://schemas.openxmlformats.org/officeDocument/2006/relationships/hyperlink" Target="https://accessorysmartfind.lenovo.com/#/products/4X40Y95215"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hyperlink" Target="https://smartfind.lenovo.com/#/"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wccftech.com/amd-nasdaq-selling-20-percent-shares-private-equity-silver-lake/" TargetMode="External"/><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hyperlink" Target="https://www.wallpaperflare.com/technology-amd-ryzen-wallpaper-gdrkb" TargetMode="Externa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3E5C-131A-4F5E-B143-AAAEEED136BE}"/>
              </a:ext>
            </a:extLst>
          </p:cNvPr>
          <p:cNvSpPr>
            <a:spLocks noGrp="1"/>
          </p:cNvSpPr>
          <p:nvPr>
            <p:ph type="title"/>
          </p:nvPr>
        </p:nvSpPr>
        <p:spPr/>
        <p:txBody>
          <a:bodyPr/>
          <a:lstStyle/>
          <a:p>
            <a:r>
              <a:rPr lang="en-US" dirty="0"/>
              <a:t>Topseller Quick Reference Guide</a:t>
            </a:r>
          </a:p>
        </p:txBody>
      </p:sp>
      <p:sp>
        <p:nvSpPr>
          <p:cNvPr id="3" name="Subtitle 2">
            <a:extLst>
              <a:ext uri="{FF2B5EF4-FFF2-40B4-BE49-F238E27FC236}">
                <a16:creationId xmlns:a16="http://schemas.microsoft.com/office/drawing/2014/main" id="{5C2EBFB8-71DD-445E-B9C2-482CED3914C3}"/>
              </a:ext>
            </a:extLst>
          </p:cNvPr>
          <p:cNvSpPr>
            <a:spLocks noGrp="1"/>
          </p:cNvSpPr>
          <p:nvPr>
            <p:ph type="subTitle" idx="1"/>
          </p:nvPr>
        </p:nvSpPr>
        <p:spPr>
          <a:xfrm>
            <a:off x="548640" y="4869306"/>
            <a:ext cx="9949796" cy="457200"/>
          </a:xfrm>
        </p:spPr>
        <p:txBody>
          <a:bodyPr/>
          <a:lstStyle/>
          <a:p>
            <a:r>
              <a:rPr lang="en-US" dirty="0"/>
              <a:t>U.S. | September 2023</a:t>
            </a:r>
          </a:p>
        </p:txBody>
      </p:sp>
    </p:spTree>
    <p:extLst>
      <p:ext uri="{BB962C8B-B14F-4D97-AF65-F5344CB8AC3E}">
        <p14:creationId xmlns:p14="http://schemas.microsoft.com/office/powerpoint/2010/main" val="202005041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34D4-84DC-4B69-8C7E-0BBB0DF495BC}"/>
              </a:ext>
            </a:extLst>
          </p:cNvPr>
          <p:cNvSpPr>
            <a:spLocks noGrp="1"/>
          </p:cNvSpPr>
          <p:nvPr>
            <p:ph type="title"/>
          </p:nvPr>
        </p:nvSpPr>
        <p:spPr/>
        <p:txBody>
          <a:bodyPr/>
          <a:lstStyle/>
          <a:p>
            <a:r>
              <a:rPr lang="en-US" dirty="0"/>
              <a:t>VELOCITY THINKPAD</a:t>
            </a:r>
            <a:br>
              <a:rPr lang="en-US" dirty="0"/>
            </a:br>
            <a:endParaRPr lang="en-US" dirty="0"/>
          </a:p>
        </p:txBody>
      </p:sp>
      <p:sp>
        <p:nvSpPr>
          <p:cNvPr id="4" name="Slide Number Placeholder 3">
            <a:extLst>
              <a:ext uri="{FF2B5EF4-FFF2-40B4-BE49-F238E27FC236}">
                <a16:creationId xmlns:a16="http://schemas.microsoft.com/office/drawing/2014/main" id="{55BAEC2C-9F4B-4A4A-831B-699ACA795F16}"/>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BB701E3-D698-4643-9264-AD69B882BE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6954" y="1984915"/>
            <a:ext cx="541948" cy="541948"/>
          </a:xfrm>
          <a:prstGeom prst="rect">
            <a:avLst/>
          </a:prstGeom>
        </p:spPr>
      </p:pic>
      <p:sp>
        <p:nvSpPr>
          <p:cNvPr id="10" name="TextBox 9">
            <a:extLst>
              <a:ext uri="{FF2B5EF4-FFF2-40B4-BE49-F238E27FC236}">
                <a16:creationId xmlns:a16="http://schemas.microsoft.com/office/drawing/2014/main" id="{3BD735D8-7148-40F2-8778-2319353DA097}"/>
              </a:ext>
            </a:extLst>
          </p:cNvPr>
          <p:cNvSpPr txBox="1"/>
          <p:nvPr/>
        </p:nvSpPr>
        <p:spPr>
          <a:xfrm>
            <a:off x="5945516" y="5603406"/>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L13 Yoga</a:t>
            </a:r>
          </a:p>
        </p:txBody>
      </p:sp>
      <p:sp>
        <p:nvSpPr>
          <p:cNvPr id="11" name="TextBox 10">
            <a:extLst>
              <a:ext uri="{FF2B5EF4-FFF2-40B4-BE49-F238E27FC236}">
                <a16:creationId xmlns:a16="http://schemas.microsoft.com/office/drawing/2014/main" id="{742DA6E2-498E-4750-B2EE-A9A7D6A90ADE}"/>
              </a:ext>
            </a:extLst>
          </p:cNvPr>
          <p:cNvSpPr txBox="1"/>
          <p:nvPr/>
        </p:nvSpPr>
        <p:spPr>
          <a:xfrm>
            <a:off x="6129129" y="2111633"/>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E14 (Intel / AMD)</a:t>
            </a:r>
          </a:p>
        </p:txBody>
      </p:sp>
      <p:pic>
        <p:nvPicPr>
          <p:cNvPr id="3" name="Picture 12" descr="Graphical user interface&#10;&#10;Description automatically generated">
            <a:extLst>
              <a:ext uri="{FF2B5EF4-FFF2-40B4-BE49-F238E27FC236}">
                <a16:creationId xmlns:a16="http://schemas.microsoft.com/office/drawing/2014/main" id="{A0229C41-3F49-32C6-93EA-7DD884C8FFEC}"/>
              </a:ext>
            </a:extLst>
          </p:cNvPr>
          <p:cNvPicPr>
            <a:picLocks noChangeAspect="1"/>
          </p:cNvPicPr>
          <p:nvPr/>
        </p:nvPicPr>
        <p:blipFill rotWithShape="1">
          <a:blip r:embed="rId3">
            <a:extLst>
              <a:ext uri="{28A0092B-C50C-407E-A947-70E740481C1C}">
                <a14:useLocalDpi xmlns:a14="http://schemas.microsoft.com/office/drawing/2010/main" val="0"/>
              </a:ext>
            </a:extLst>
          </a:blip>
          <a:srcRect b="5935"/>
          <a:stretch/>
        </p:blipFill>
        <p:spPr>
          <a:xfrm>
            <a:off x="6551070" y="4387840"/>
            <a:ext cx="2400662" cy="2258171"/>
          </a:xfrm>
          <a:prstGeom prst="rect">
            <a:avLst/>
          </a:prstGeom>
        </p:spPr>
      </p:pic>
      <p:pic>
        <p:nvPicPr>
          <p:cNvPr id="5" name="Picture 18" descr="A computer with a blue screen&#10;&#10;Description automatically generated with low confidence">
            <a:extLst>
              <a:ext uri="{FF2B5EF4-FFF2-40B4-BE49-F238E27FC236}">
                <a16:creationId xmlns:a16="http://schemas.microsoft.com/office/drawing/2014/main" id="{B9C4860C-84B8-710D-FFAE-BAC8DE63433E}"/>
              </a:ext>
            </a:extLst>
          </p:cNvPr>
          <p:cNvPicPr>
            <a:picLocks noChangeAspect="1"/>
          </p:cNvPicPr>
          <p:nvPr/>
        </p:nvPicPr>
        <p:blipFill rotWithShape="1">
          <a:blip r:embed="rId4">
            <a:extLst>
              <a:ext uri="{28A0092B-C50C-407E-A947-70E740481C1C}">
                <a14:useLocalDpi xmlns:a14="http://schemas.microsoft.com/office/drawing/2010/main" val="0"/>
              </a:ext>
            </a:extLst>
          </a:blip>
          <a:srcRect b="22500"/>
          <a:stretch/>
        </p:blipFill>
        <p:spPr>
          <a:xfrm>
            <a:off x="3171551" y="4026925"/>
            <a:ext cx="2913781" cy="2258170"/>
          </a:xfrm>
          <a:prstGeom prst="rect">
            <a:avLst/>
          </a:prstGeom>
        </p:spPr>
      </p:pic>
      <p:pic>
        <p:nvPicPr>
          <p:cNvPr id="19" name="图片 13" descr="电脑的屏幕&#10;&#10;中度可信度描述已自动生成">
            <a:extLst>
              <a:ext uri="{FF2B5EF4-FFF2-40B4-BE49-F238E27FC236}">
                <a16:creationId xmlns:a16="http://schemas.microsoft.com/office/drawing/2014/main" id="{3754F4F6-0A6C-0E58-0CBD-FEDAC44C03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72" b="11227"/>
          <a:stretch/>
        </p:blipFill>
        <p:spPr>
          <a:xfrm>
            <a:off x="755508" y="1359723"/>
            <a:ext cx="3989162" cy="2710543"/>
          </a:xfrm>
          <a:prstGeom prst="rect">
            <a:avLst/>
          </a:prstGeom>
        </p:spPr>
      </p:pic>
      <p:sp>
        <p:nvSpPr>
          <p:cNvPr id="12" name="TextBox 11">
            <a:extLst>
              <a:ext uri="{FF2B5EF4-FFF2-40B4-BE49-F238E27FC236}">
                <a16:creationId xmlns:a16="http://schemas.microsoft.com/office/drawing/2014/main" id="{63558CBC-7FA7-4E31-AC7D-D9A0394917E7}"/>
              </a:ext>
            </a:extLst>
          </p:cNvPr>
          <p:cNvSpPr txBox="1"/>
          <p:nvPr/>
        </p:nvSpPr>
        <p:spPr>
          <a:xfrm>
            <a:off x="839812" y="3065546"/>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E15 (Intel/AMD)</a:t>
            </a:r>
          </a:p>
        </p:txBody>
      </p:sp>
      <p:pic>
        <p:nvPicPr>
          <p:cNvPr id="7" name="圖片 5" descr="一張含有 電腦, 膝上型電腦, 鍵盤 的圖片&#10;&#10;自動產生的描述">
            <a:extLst>
              <a:ext uri="{FF2B5EF4-FFF2-40B4-BE49-F238E27FC236}">
                <a16:creationId xmlns:a16="http://schemas.microsoft.com/office/drawing/2014/main" id="{9AE35C4C-798E-16BB-6D41-ABF5A210B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720" y="300152"/>
            <a:ext cx="3699821" cy="4695471"/>
          </a:xfrm>
          <a:prstGeom prst="rect">
            <a:avLst/>
          </a:prstGeom>
        </p:spPr>
      </p:pic>
    </p:spTree>
    <p:extLst>
      <p:ext uri="{BB962C8B-B14F-4D97-AF65-F5344CB8AC3E}">
        <p14:creationId xmlns:p14="http://schemas.microsoft.com/office/powerpoint/2010/main" val="32839725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4BC7-0ED2-48E1-9705-8567543B8A97}"/>
              </a:ext>
            </a:extLst>
          </p:cNvPr>
          <p:cNvSpPr>
            <a:spLocks noGrp="1"/>
          </p:cNvSpPr>
          <p:nvPr>
            <p:ph type="title"/>
          </p:nvPr>
        </p:nvSpPr>
        <p:spPr>
          <a:xfrm>
            <a:off x="194471" y="150808"/>
            <a:ext cx="11073384" cy="521208"/>
          </a:xfrm>
        </p:spPr>
        <p:txBody>
          <a:bodyPr/>
          <a:lstStyle/>
          <a:p>
            <a:r>
              <a:rPr lang="en-US" sz="2400" dirty="0"/>
              <a:t>VELOCITY THINKPAD</a:t>
            </a:r>
            <a:br>
              <a:rPr lang="en-US" sz="2400" dirty="0"/>
            </a:br>
            <a:endParaRPr lang="en-US" sz="2400" dirty="0"/>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AC71EF53-D7EE-49CE-B2CE-EF327A8FA7EF}"/>
              </a:ext>
            </a:extLst>
          </p:cNvPr>
          <p:cNvGraphicFramePr>
            <a:graphicFrameLocks noGrp="1"/>
          </p:cNvGraphicFramePr>
          <p:nvPr>
            <p:extLst>
              <p:ext uri="{D42A27DB-BD31-4B8C-83A1-F6EECF244321}">
                <p14:modId xmlns:p14="http://schemas.microsoft.com/office/powerpoint/2010/main" val="1590764416"/>
              </p:ext>
            </p:extLst>
          </p:nvPr>
        </p:nvGraphicFramePr>
        <p:xfrm>
          <a:off x="37390" y="3639073"/>
          <a:ext cx="4628958" cy="2540487"/>
        </p:xfrm>
        <a:graphic>
          <a:graphicData uri="http://schemas.openxmlformats.org/drawingml/2006/table">
            <a:tbl>
              <a:tblPr firstRow="1"/>
              <a:tblGrid>
                <a:gridCol w="369950">
                  <a:extLst>
                    <a:ext uri="{9D8B030D-6E8A-4147-A177-3AD203B41FA5}">
                      <a16:colId xmlns:a16="http://schemas.microsoft.com/office/drawing/2014/main" val="20005"/>
                    </a:ext>
                  </a:extLst>
                </a:gridCol>
                <a:gridCol w="1064752">
                  <a:extLst>
                    <a:ext uri="{9D8B030D-6E8A-4147-A177-3AD203B41FA5}">
                      <a16:colId xmlns:a16="http://schemas.microsoft.com/office/drawing/2014/main" val="3752980539"/>
                    </a:ext>
                  </a:extLst>
                </a:gridCol>
                <a:gridCol w="1064752">
                  <a:extLst>
                    <a:ext uri="{9D8B030D-6E8A-4147-A177-3AD203B41FA5}">
                      <a16:colId xmlns:a16="http://schemas.microsoft.com/office/drawing/2014/main" val="1848802128"/>
                    </a:ext>
                  </a:extLst>
                </a:gridCol>
                <a:gridCol w="1064752">
                  <a:extLst>
                    <a:ext uri="{9D8B030D-6E8A-4147-A177-3AD203B41FA5}">
                      <a16:colId xmlns:a16="http://schemas.microsoft.com/office/drawing/2014/main" val="2863916871"/>
                    </a:ext>
                  </a:extLst>
                </a:gridCol>
                <a:gridCol w="1064752">
                  <a:extLst>
                    <a:ext uri="{9D8B030D-6E8A-4147-A177-3AD203B41FA5}">
                      <a16:colId xmlns:a16="http://schemas.microsoft.com/office/drawing/2014/main" val="1416109739"/>
                    </a:ext>
                  </a:extLst>
                </a:gridCol>
              </a:tblGrid>
              <a:tr h="199450">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E16 G1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$909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$979</a:t>
                      </a: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$1079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$1099</a:t>
                      </a: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64348">
                <a:tc vMerge="1">
                  <a:txBody>
                    <a:bodyPr/>
                    <a:lstStyle/>
                    <a:p>
                      <a:endParaRPr lang="en-US"/>
                    </a:p>
                  </a:txBody>
                  <a:tcPr>
                    <a:lnT w="12700" cmpd="sng">
                      <a:noFill/>
                      <a:prstDash val="solid"/>
                    </a:lnT>
                  </a:tcPr>
                </a:tc>
                <a:tc>
                  <a:txBody>
                    <a:bodyPr/>
                    <a:lstStyle/>
                    <a:p>
                      <a:pPr marL="0" algn="ctr" defTabSz="914400" rtl="0" eaLnBrk="1" fontAlgn="b" latinLnBrk="0" hangingPunct="1"/>
                      <a:r>
                        <a:rPr lang="en-US" sz="800" b="1" i="0" u="none" strike="noStrike" kern="1200" dirty="0">
                          <a:solidFill>
                            <a:srgbClr val="000000"/>
                          </a:solidFill>
                          <a:effectLst/>
                          <a:latin typeface="+mn-lt"/>
                          <a:cs typeface="Arial" charset="0"/>
                        </a:rPr>
                        <a:t>21JN003YUS</a:t>
                      </a:r>
                    </a:p>
                  </a:txBody>
                  <a:tcPr marL="4763" marR="4763" marT="4763"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mn-lt"/>
                          <a:cs typeface="Arial" charset="0"/>
                        </a:rPr>
                        <a:t>21JN0040US</a:t>
                      </a:r>
                    </a:p>
                  </a:txBody>
                  <a:tcPr marL="6934" marR="6934" marT="6934"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mn-lt"/>
                          <a:cs typeface="Arial" charset="0"/>
                        </a:rPr>
                        <a:t>21JN0073US</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mn-lt"/>
                          <a:cs typeface="Arial" charset="0"/>
                        </a:rPr>
                        <a:t>21JN003XUS</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2814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9901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2814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51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16”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 </a:t>
                      </a:r>
                      <a:r>
                        <a:rPr kumimoji="0" lang="en-US" sz="7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 </a:t>
                      </a:r>
                      <a:r>
                        <a:rPr kumimoji="0" lang="en-US" sz="7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9702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469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556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01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88BBE2B1-37D6-4C37-8BE2-D3BAFED552D0}"/>
              </a:ext>
            </a:extLst>
          </p:cNvPr>
          <p:cNvGraphicFramePr>
            <a:graphicFrameLocks noGrp="1"/>
          </p:cNvGraphicFramePr>
          <p:nvPr>
            <p:extLst>
              <p:ext uri="{D42A27DB-BD31-4B8C-83A1-F6EECF244321}">
                <p14:modId xmlns:p14="http://schemas.microsoft.com/office/powerpoint/2010/main" val="2716058503"/>
              </p:ext>
            </p:extLst>
          </p:nvPr>
        </p:nvGraphicFramePr>
        <p:xfrm>
          <a:off x="6094412" y="922078"/>
          <a:ext cx="4642769" cy="2441330"/>
        </p:xfrm>
        <a:graphic>
          <a:graphicData uri="http://schemas.openxmlformats.org/drawingml/2006/table">
            <a:tbl>
              <a:tblPr firstRow="1"/>
              <a:tblGrid>
                <a:gridCol w="402980">
                  <a:extLst>
                    <a:ext uri="{9D8B030D-6E8A-4147-A177-3AD203B41FA5}">
                      <a16:colId xmlns:a16="http://schemas.microsoft.com/office/drawing/2014/main" val="20005"/>
                    </a:ext>
                  </a:extLst>
                </a:gridCol>
                <a:gridCol w="1031564">
                  <a:extLst>
                    <a:ext uri="{9D8B030D-6E8A-4147-A177-3AD203B41FA5}">
                      <a16:colId xmlns:a16="http://schemas.microsoft.com/office/drawing/2014/main" val="1605616884"/>
                    </a:ext>
                  </a:extLst>
                </a:gridCol>
                <a:gridCol w="1042883">
                  <a:extLst>
                    <a:ext uri="{9D8B030D-6E8A-4147-A177-3AD203B41FA5}">
                      <a16:colId xmlns:a16="http://schemas.microsoft.com/office/drawing/2014/main" val="714367828"/>
                    </a:ext>
                  </a:extLst>
                </a:gridCol>
                <a:gridCol w="1082671">
                  <a:extLst>
                    <a:ext uri="{9D8B030D-6E8A-4147-A177-3AD203B41FA5}">
                      <a16:colId xmlns:a16="http://schemas.microsoft.com/office/drawing/2014/main" val="20011"/>
                    </a:ext>
                  </a:extLst>
                </a:gridCol>
                <a:gridCol w="1082671">
                  <a:extLst>
                    <a:ext uri="{9D8B030D-6E8A-4147-A177-3AD203B41FA5}">
                      <a16:colId xmlns:a16="http://schemas.microsoft.com/office/drawing/2014/main" val="2816250273"/>
                    </a:ext>
                  </a:extLst>
                </a:gridCol>
              </a:tblGrid>
              <a:tr h="0">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E14 G5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$779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$829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$949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$979</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3682">
                <a:tc vMerge="1">
                  <a:txBody>
                    <a:bodyPr/>
                    <a:lstStyle/>
                    <a:p>
                      <a:endParaRPr lang="en-US"/>
                    </a:p>
                  </a:txBody>
                  <a:tcPr>
                    <a:lnT w="12700" cmpd="sng">
                      <a:noFill/>
                      <a:prstDash val="solid"/>
                    </a:lnT>
                  </a:tcPr>
                </a:tc>
                <a:tc>
                  <a:txBody>
                    <a:bodyPr/>
                    <a:lstStyle/>
                    <a:p>
                      <a:pPr marL="0" algn="ctr" defTabSz="914400" rtl="0" eaLnBrk="1" fontAlgn="ctr" latinLnBrk="0" hangingPunct="1"/>
                      <a:r>
                        <a:rPr lang="en-US" sz="900" b="1" i="0" u="none" strike="noStrike" kern="1200" dirty="0">
                          <a:solidFill>
                            <a:srgbClr val="000000"/>
                          </a:solidFill>
                          <a:effectLst/>
                          <a:latin typeface="+mn-lt"/>
                          <a:ea typeface="+mn-ea"/>
                          <a:cs typeface="+mn-cs"/>
                        </a:rPr>
                        <a:t>21JR001QUS</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900" b="1" i="0" u="none" strike="noStrike" kern="1200" dirty="0">
                          <a:solidFill>
                            <a:srgbClr val="000000"/>
                          </a:solidFill>
                          <a:effectLst/>
                          <a:latin typeface="+mn-lt"/>
                          <a:ea typeface="+mn-ea"/>
                          <a:cs typeface="+mn-cs"/>
                        </a:rPr>
                        <a:t>21JR001RUS</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900" b="1" i="0" u="none" strike="noStrike" kern="1200" dirty="0">
                          <a:solidFill>
                            <a:srgbClr val="000000"/>
                          </a:solidFill>
                          <a:effectLst/>
                          <a:latin typeface="+mn-lt"/>
                          <a:ea typeface="+mn-ea"/>
                          <a:cs typeface="+mn-cs"/>
                        </a:rPr>
                        <a:t>21JR001SUS</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ctr" latinLnBrk="0" hangingPunct="1"/>
                      <a:r>
                        <a:rPr lang="en-US" sz="900" b="1" i="0" u="none" strike="noStrike" kern="1200" dirty="0">
                          <a:solidFill>
                            <a:srgbClr val="000000"/>
                          </a:solidFill>
                          <a:effectLst/>
                          <a:latin typeface="+mn-lt"/>
                          <a:ea typeface="+mn-ea"/>
                          <a:cs typeface="+mn-cs"/>
                        </a:rPr>
                        <a:t>21JR0018US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3866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rgbClr val="000000"/>
                          </a:solidFill>
                          <a:effectLst/>
                          <a:latin typeface="Arial" charset="0"/>
                          <a:ea typeface="Arial" charset="0"/>
                          <a:cs typeface="Arial" charset="0"/>
                        </a:rPr>
                        <a:t>Ryzen 5 7530U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rgbClr val="000000"/>
                          </a:solidFill>
                          <a:effectLst/>
                          <a:latin typeface="Arial" charset="0"/>
                          <a:ea typeface="Arial" charset="0"/>
                          <a:cs typeface="Arial" charset="0"/>
                        </a:rPr>
                        <a:t>Ryzen 5 7530U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3566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866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256GB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2502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700" b="1" i="0" u="none" strike="noStrike" kern="1200" cap="none" spc="0" normalizeH="0" baseline="0" noProof="0" dirty="0">
                          <a:ln>
                            <a:noFill/>
                          </a:ln>
                          <a:solidFill>
                            <a:srgbClr val="FF0000"/>
                          </a:solidFill>
                          <a:effectLst/>
                          <a:uLnTx/>
                          <a:uFillTx/>
                          <a:latin typeface="Arial" charset="0"/>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1637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3505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9412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0643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FAC39637-DA25-4883-A8F0-665ECCFFCB29}"/>
              </a:ext>
            </a:extLst>
          </p:cNvPr>
          <p:cNvGraphicFramePr>
            <a:graphicFrameLocks noGrp="1"/>
          </p:cNvGraphicFramePr>
          <p:nvPr>
            <p:extLst>
              <p:ext uri="{D42A27DB-BD31-4B8C-83A1-F6EECF244321}">
                <p14:modId xmlns:p14="http://schemas.microsoft.com/office/powerpoint/2010/main" val="77323715"/>
              </p:ext>
            </p:extLst>
          </p:nvPr>
        </p:nvGraphicFramePr>
        <p:xfrm>
          <a:off x="6094412" y="3576958"/>
          <a:ext cx="4615065" cy="2688529"/>
        </p:xfrm>
        <a:graphic>
          <a:graphicData uri="http://schemas.openxmlformats.org/drawingml/2006/table">
            <a:tbl>
              <a:tblPr firstRow="1"/>
              <a:tblGrid>
                <a:gridCol w="416997">
                  <a:extLst>
                    <a:ext uri="{9D8B030D-6E8A-4147-A177-3AD203B41FA5}">
                      <a16:colId xmlns:a16="http://schemas.microsoft.com/office/drawing/2014/main" val="20005"/>
                    </a:ext>
                  </a:extLst>
                </a:gridCol>
                <a:gridCol w="1049517">
                  <a:extLst>
                    <a:ext uri="{9D8B030D-6E8A-4147-A177-3AD203B41FA5}">
                      <a16:colId xmlns:a16="http://schemas.microsoft.com/office/drawing/2014/main" val="20008"/>
                    </a:ext>
                  </a:extLst>
                </a:gridCol>
                <a:gridCol w="1049517">
                  <a:extLst>
                    <a:ext uri="{9D8B030D-6E8A-4147-A177-3AD203B41FA5}">
                      <a16:colId xmlns:a16="http://schemas.microsoft.com/office/drawing/2014/main" val="20009"/>
                    </a:ext>
                  </a:extLst>
                </a:gridCol>
                <a:gridCol w="1049517">
                  <a:extLst>
                    <a:ext uri="{9D8B030D-6E8A-4147-A177-3AD203B41FA5}">
                      <a16:colId xmlns:a16="http://schemas.microsoft.com/office/drawing/2014/main" val="2522738871"/>
                    </a:ext>
                  </a:extLst>
                </a:gridCol>
                <a:gridCol w="1049517">
                  <a:extLst>
                    <a:ext uri="{9D8B030D-6E8A-4147-A177-3AD203B41FA5}">
                      <a16:colId xmlns:a16="http://schemas.microsoft.com/office/drawing/2014/main" val="2286395245"/>
                    </a:ext>
                  </a:extLst>
                </a:gridCol>
              </a:tblGrid>
              <a:tr h="201063">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E16 G1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$779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$829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$949</a:t>
                      </a:r>
                    </a:p>
                  </a:txBody>
                  <a:tcPr marL="66563" marR="9244"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$979</a:t>
                      </a:r>
                    </a:p>
                  </a:txBody>
                  <a:tcPr marL="66563" marR="9244" marT="0" marB="0">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0"/>
                  </a:ext>
                </a:extLst>
              </a:tr>
              <a:tr h="271803">
                <a:tc vMerge="1">
                  <a:txBody>
                    <a:bodyPr/>
                    <a:lstStyle/>
                    <a:p>
                      <a:endParaRPr lang="en-US"/>
                    </a:p>
                  </a:txBody>
                  <a:tcPr>
                    <a:lnT w="12700" cmpd="sng">
                      <a:noFill/>
                      <a:prstDash val="solid"/>
                    </a:lnT>
                  </a:tcPr>
                </a:tc>
                <a:tc>
                  <a:txBody>
                    <a:bodyPr/>
                    <a:lstStyle/>
                    <a:p>
                      <a:pPr algn="ctr" fontAlgn="b"/>
                      <a:r>
                        <a:rPr lang="en-US" sz="1000" b="1" i="0" u="none" strike="noStrike" dirty="0">
                          <a:solidFill>
                            <a:srgbClr val="000000"/>
                          </a:solidFill>
                          <a:effectLst/>
                          <a:latin typeface="Calibri" panose="020F0502020204030204" pitchFamily="34" charset="0"/>
                        </a:rPr>
                        <a:t>21JT001PUS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21JT001BUS</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21JT001QUS</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algn="ctr" fontAlgn="b"/>
                      <a:r>
                        <a:rPr lang="en-US" sz="1000" b="1" i="0" u="none" strike="noStrike" dirty="0">
                          <a:solidFill>
                            <a:srgbClr val="000000"/>
                          </a:solidFill>
                          <a:effectLst/>
                          <a:latin typeface="Calibri" panose="020F0502020204030204" pitchFamily="34" charset="0"/>
                        </a:rPr>
                        <a:t>21JT001AUS</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2"/>
                  </a:ext>
                </a:extLst>
              </a:tr>
              <a:tr h="23457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rgbClr val="000000"/>
                          </a:solidFill>
                          <a:effectLst/>
                          <a:latin typeface="Arial" charset="0"/>
                          <a:ea typeface="Arial" charset="0"/>
                          <a:cs typeface="Arial" charset="0"/>
                        </a:rPr>
                        <a:t>Ryzen 5 7530U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dirty="0">
                          <a:solidFill>
                            <a:srgbClr val="000000"/>
                          </a:solidFill>
                          <a:effectLst/>
                          <a:latin typeface="Arial" charset="0"/>
                          <a:ea typeface="Arial" charset="0"/>
                          <a:cs typeface="Arial" charset="0"/>
                        </a:rPr>
                        <a:t>Ryzen 5 7530U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Ryzen 7 7730U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3"/>
                  </a:ext>
                </a:extLst>
              </a:tr>
              <a:tr h="2217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4"/>
                  </a:ext>
                </a:extLst>
              </a:tr>
              <a:tr h="29719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256GB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5"/>
                  </a:ext>
                </a:extLst>
              </a:tr>
              <a:tr h="2217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16”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 </a:t>
                      </a:r>
                      <a:r>
                        <a:rPr kumimoji="0" lang="en-US" sz="7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6"/>
                  </a:ext>
                </a:extLst>
              </a:tr>
              <a:tr h="61386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7"/>
                  </a:ext>
                </a:extLst>
              </a:tr>
              <a:tr h="23102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8"/>
                  </a:ext>
                </a:extLst>
              </a:tr>
              <a:tr h="19079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9"/>
                  </a:ext>
                </a:extLst>
              </a:tr>
              <a:tr h="20462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noProof="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noProof="0" dirty="0">
                          <a:solidFill>
                            <a:srgbClr val="000000"/>
                          </a:solidFill>
                          <a:effectLst/>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noProof="0" dirty="0">
                          <a:solidFill>
                            <a:srgbClr val="000000"/>
                          </a:solidFill>
                          <a:effectLst/>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0" i="0" u="none" strike="noStrike" kern="1200" noProof="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1" name="Table 10">
            <a:extLst>
              <a:ext uri="{FF2B5EF4-FFF2-40B4-BE49-F238E27FC236}">
                <a16:creationId xmlns:a16="http://schemas.microsoft.com/office/drawing/2014/main" id="{250FC274-8629-A226-AE9C-C6DC482B0129}"/>
              </a:ext>
            </a:extLst>
          </p:cNvPr>
          <p:cNvGraphicFramePr>
            <a:graphicFrameLocks noGrp="1"/>
          </p:cNvGraphicFramePr>
          <p:nvPr>
            <p:extLst>
              <p:ext uri="{D42A27DB-BD31-4B8C-83A1-F6EECF244321}">
                <p14:modId xmlns:p14="http://schemas.microsoft.com/office/powerpoint/2010/main" val="910001567"/>
              </p:ext>
            </p:extLst>
          </p:nvPr>
        </p:nvGraphicFramePr>
        <p:xfrm>
          <a:off x="37391" y="924832"/>
          <a:ext cx="3555815" cy="2441330"/>
        </p:xfrm>
        <a:graphic>
          <a:graphicData uri="http://schemas.openxmlformats.org/drawingml/2006/table">
            <a:tbl>
              <a:tblPr firstRow="1"/>
              <a:tblGrid>
                <a:gridCol w="311711">
                  <a:extLst>
                    <a:ext uri="{9D8B030D-6E8A-4147-A177-3AD203B41FA5}">
                      <a16:colId xmlns:a16="http://schemas.microsoft.com/office/drawing/2014/main" val="20005"/>
                    </a:ext>
                  </a:extLst>
                </a:gridCol>
                <a:gridCol w="1081368">
                  <a:extLst>
                    <a:ext uri="{9D8B030D-6E8A-4147-A177-3AD203B41FA5}">
                      <a16:colId xmlns:a16="http://schemas.microsoft.com/office/drawing/2014/main" val="1605616884"/>
                    </a:ext>
                  </a:extLst>
                </a:gridCol>
                <a:gridCol w="1081368">
                  <a:extLst>
                    <a:ext uri="{9D8B030D-6E8A-4147-A177-3AD203B41FA5}">
                      <a16:colId xmlns:a16="http://schemas.microsoft.com/office/drawing/2014/main" val="714367828"/>
                    </a:ext>
                  </a:extLst>
                </a:gridCol>
                <a:gridCol w="1081368">
                  <a:extLst>
                    <a:ext uri="{9D8B030D-6E8A-4147-A177-3AD203B41FA5}">
                      <a16:colId xmlns:a16="http://schemas.microsoft.com/office/drawing/2014/main" val="20011"/>
                    </a:ext>
                  </a:extLst>
                </a:gridCol>
              </a:tblGrid>
              <a:tr h="0">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E14 G5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$909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$979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$1099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0"/>
                  </a:ext>
                </a:extLst>
              </a:tr>
              <a:tr h="283682">
                <a:tc vMerge="1">
                  <a:txBody>
                    <a:bodyPr/>
                    <a:lstStyle/>
                    <a:p>
                      <a:endParaRPr lang="en-US"/>
                    </a:p>
                  </a:txBody>
                  <a:tcPr>
                    <a:lnT w="12700" cmpd="sng">
                      <a:noFill/>
                      <a:prstDash val="solid"/>
                    </a:lnT>
                  </a:tcPr>
                </a:tc>
                <a:tc>
                  <a:txBody>
                    <a:bodyPr/>
                    <a:lstStyle/>
                    <a:p>
                      <a:pPr algn="ctr" fontAlgn="b"/>
                      <a:r>
                        <a:rPr lang="en-US" sz="900" b="1" i="0" u="none" strike="noStrike" dirty="0">
                          <a:solidFill>
                            <a:srgbClr val="000000"/>
                          </a:solidFill>
                          <a:effectLst/>
                          <a:latin typeface="+mn-lt"/>
                        </a:rPr>
                        <a:t>21JK0084US</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21JK0052US</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900" b="1" i="0" u="none" strike="noStrike" kern="1200" dirty="0">
                          <a:solidFill>
                            <a:srgbClr val="000000"/>
                          </a:solidFill>
                          <a:effectLst/>
                          <a:latin typeface="+mn-lt"/>
                          <a:ea typeface="+mn-ea"/>
                          <a:cs typeface="+mn-cs"/>
                        </a:rPr>
                        <a:t>21JK0053US</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2"/>
                  </a:ext>
                </a:extLst>
              </a:tr>
              <a:tr h="23866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3"/>
                  </a:ext>
                </a:extLst>
              </a:tr>
              <a:tr h="23566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4"/>
                  </a:ext>
                </a:extLst>
              </a:tr>
              <a:tr h="23866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7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5"/>
                  </a:ext>
                </a:extLst>
              </a:tr>
              <a:tr h="22502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7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7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6"/>
                  </a:ext>
                </a:extLst>
              </a:tr>
              <a:tr h="41637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7"/>
                  </a:ext>
                </a:extLst>
              </a:tr>
              <a:tr h="23505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8"/>
                  </a:ext>
                </a:extLst>
              </a:tr>
              <a:tr h="19412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700" b="0" i="0" u="none" strike="noStrike" kern="1200" dirty="0">
                          <a:solidFill>
                            <a:srgbClr val="000000"/>
                          </a:solidFill>
                          <a:effectLst/>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9"/>
                  </a:ext>
                </a:extLst>
              </a:tr>
              <a:tr h="20643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581915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4BC7-0ED2-48E1-9705-8567543B8A97}"/>
              </a:ext>
            </a:extLst>
          </p:cNvPr>
          <p:cNvSpPr>
            <a:spLocks noGrp="1"/>
          </p:cNvSpPr>
          <p:nvPr>
            <p:ph type="title"/>
          </p:nvPr>
        </p:nvSpPr>
        <p:spPr>
          <a:xfrm>
            <a:off x="168713" y="238320"/>
            <a:ext cx="11073384" cy="521208"/>
          </a:xfrm>
        </p:spPr>
        <p:txBody>
          <a:bodyPr/>
          <a:lstStyle/>
          <a:p>
            <a:r>
              <a:rPr lang="en-US" sz="2400" dirty="0"/>
              <a:t>VELOCITY THINKPAD</a:t>
            </a:r>
            <a:br>
              <a:rPr lang="en-US" sz="2400" dirty="0"/>
            </a:br>
            <a:endParaRPr lang="en-US" sz="2400" dirty="0"/>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Table 11">
            <a:extLst>
              <a:ext uri="{FF2B5EF4-FFF2-40B4-BE49-F238E27FC236}">
                <a16:creationId xmlns:a16="http://schemas.microsoft.com/office/drawing/2014/main" id="{5676000D-2559-0FCA-84BE-DE914C53A6AF}"/>
              </a:ext>
            </a:extLst>
          </p:cNvPr>
          <p:cNvGraphicFramePr>
            <a:graphicFrameLocks noGrp="1"/>
          </p:cNvGraphicFramePr>
          <p:nvPr>
            <p:extLst>
              <p:ext uri="{D42A27DB-BD31-4B8C-83A1-F6EECF244321}">
                <p14:modId xmlns:p14="http://schemas.microsoft.com/office/powerpoint/2010/main" val="387882430"/>
              </p:ext>
            </p:extLst>
          </p:nvPr>
        </p:nvGraphicFramePr>
        <p:xfrm>
          <a:off x="867666" y="2148337"/>
          <a:ext cx="2330770" cy="2561325"/>
        </p:xfrm>
        <a:graphic>
          <a:graphicData uri="http://schemas.openxmlformats.org/drawingml/2006/table">
            <a:tbl>
              <a:tblPr firstRow="1"/>
              <a:tblGrid>
                <a:gridCol w="244190">
                  <a:extLst>
                    <a:ext uri="{9D8B030D-6E8A-4147-A177-3AD203B41FA5}">
                      <a16:colId xmlns:a16="http://schemas.microsoft.com/office/drawing/2014/main" val="20005"/>
                    </a:ext>
                  </a:extLst>
                </a:gridCol>
                <a:gridCol w="1043290">
                  <a:extLst>
                    <a:ext uri="{9D8B030D-6E8A-4147-A177-3AD203B41FA5}">
                      <a16:colId xmlns:a16="http://schemas.microsoft.com/office/drawing/2014/main" val="3737687721"/>
                    </a:ext>
                  </a:extLst>
                </a:gridCol>
                <a:gridCol w="1043290">
                  <a:extLst>
                    <a:ext uri="{9D8B030D-6E8A-4147-A177-3AD203B41FA5}">
                      <a16:colId xmlns:a16="http://schemas.microsoft.com/office/drawing/2014/main" val="3605148791"/>
                    </a:ext>
                  </a:extLst>
                </a:gridCol>
              </a:tblGrid>
              <a:tr h="180069">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L13 G4 Yoga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Arial" charset="0"/>
                          <a:cs typeface="Arial" charset="0"/>
                        </a:rPr>
                        <a:t>$1449</a:t>
                      </a: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Arial" charset="0"/>
                          <a:cs typeface="Arial" charset="0"/>
                        </a:rPr>
                        <a:t>$1589</a:t>
                      </a: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40374">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algn="ctr" fontAlgn="b"/>
                      <a:r>
                        <a:rPr lang="en-US" sz="800" b="1" i="0" u="none" strike="noStrike" dirty="0">
                          <a:solidFill>
                            <a:srgbClr val="000000"/>
                          </a:solidFill>
                          <a:effectLst/>
                          <a:latin typeface="+mn-lt"/>
                        </a:rPr>
                        <a:t>21FJ002CUS</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1" i="0" u="none" strike="noStrike" dirty="0">
                          <a:solidFill>
                            <a:srgbClr val="000000"/>
                          </a:solidFill>
                          <a:effectLst/>
                          <a:latin typeface="+mn-lt"/>
                        </a:rPr>
                        <a:t>21FJ002DUS</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0744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Arial" charset="0"/>
                          <a:cs typeface="Arial" charset="0"/>
                        </a:rPr>
                        <a:t>Core i5-1335U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80960">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16GB DIMM </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16GB DIMM </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13095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mn-lt"/>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mn-lt"/>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13.3” WUXGA IPS Anti-glare </a:t>
                      </a:r>
                      <a:r>
                        <a:rPr kumimoji="0" lang="en-US" sz="800" b="0" i="0" u="none" strike="noStrike" kern="1200" cap="none" spc="0" normalizeH="0" baseline="0" noProof="0" dirty="0">
                          <a:ln>
                            <a:noFill/>
                          </a:ln>
                          <a:solidFill>
                            <a:srgbClr val="FF0000"/>
                          </a:solidFill>
                          <a:effectLst/>
                          <a:uLnTx/>
                          <a:uFillTx/>
                          <a:latin typeface="+mn-lt"/>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13.3” WUXGA IPS Anti-glare </a:t>
                      </a:r>
                      <a:r>
                        <a:rPr kumimoji="0" lang="en-US" sz="800" b="0" i="0" u="none" strike="noStrike" kern="1200" cap="none" spc="0" normalizeH="0" baseline="0" noProof="0" dirty="0">
                          <a:ln>
                            <a:noFill/>
                          </a:ln>
                          <a:solidFill>
                            <a:srgbClr val="FF0000"/>
                          </a:solidFill>
                          <a:effectLst/>
                          <a:uLnTx/>
                          <a:uFillTx/>
                          <a:latin typeface="+mn-lt"/>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654797">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mn-ea"/>
                          <a:cs typeface="Arial" charset="0"/>
                        </a:rPr>
                        <a:t>HD Camera w/Shutter, FPR, 2x2 AX WLAN, BT, Backlit Keyboard, Black</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mn-ea"/>
                          <a:cs typeface="Arial" charset="0"/>
                        </a:rPr>
                        <a:t>IR Camera w/Shutter, FPR, 2x2 AX WLAN, BT, Backlit Keyboard, Black</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mn-lt"/>
                          <a:ea typeface="Arial" charset="0"/>
                          <a:cs typeface="Arial" charset="0"/>
                        </a:rPr>
                        <a:t>Integrated 46Whr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mn-lt"/>
                          <a:ea typeface="Arial" charset="0"/>
                          <a:cs typeface="Arial" charset="0"/>
                        </a:rPr>
                        <a:t>Integrated 46Whr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mn-lt"/>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Arial"/>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80960">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3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3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5603731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FA33-45B8-4FF7-94CE-D10942AFCA5E}"/>
              </a:ext>
            </a:extLst>
          </p:cNvPr>
          <p:cNvSpPr>
            <a:spLocks noGrp="1"/>
          </p:cNvSpPr>
          <p:nvPr>
            <p:ph type="title"/>
          </p:nvPr>
        </p:nvSpPr>
        <p:spPr/>
        <p:txBody>
          <a:bodyPr/>
          <a:lstStyle/>
          <a:p>
            <a:r>
              <a:rPr lang="en-US" dirty="0"/>
              <a:t>LENOVO TOPSELLER NOTEBOOKS</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0B789A1-9313-4450-BCEE-0F71D133C19E}"/>
              </a:ext>
            </a:extLst>
          </p:cNvPr>
          <p:cNvSpPr txBox="1"/>
          <p:nvPr/>
        </p:nvSpPr>
        <p:spPr>
          <a:xfrm>
            <a:off x="3503185" y="5317873"/>
            <a:ext cx="1209598"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Lenovo V14</a:t>
            </a:r>
          </a:p>
        </p:txBody>
      </p:sp>
      <p:sp>
        <p:nvSpPr>
          <p:cNvPr id="6" name="TextBox 5">
            <a:extLst>
              <a:ext uri="{FF2B5EF4-FFF2-40B4-BE49-F238E27FC236}">
                <a16:creationId xmlns:a16="http://schemas.microsoft.com/office/drawing/2014/main" id="{A8BCCF9D-CE6B-4695-B969-2B5C1205417F}"/>
              </a:ext>
            </a:extLst>
          </p:cNvPr>
          <p:cNvSpPr txBox="1"/>
          <p:nvPr/>
        </p:nvSpPr>
        <p:spPr>
          <a:xfrm>
            <a:off x="9457188" y="5231933"/>
            <a:ext cx="1209598"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Lenovo V15</a:t>
            </a:r>
          </a:p>
        </p:txBody>
      </p:sp>
      <p:sp>
        <p:nvSpPr>
          <p:cNvPr id="10" name="TextBox 9">
            <a:extLst>
              <a:ext uri="{FF2B5EF4-FFF2-40B4-BE49-F238E27FC236}">
                <a16:creationId xmlns:a16="http://schemas.microsoft.com/office/drawing/2014/main" id="{8185236C-B0D1-4936-BFA3-21695AC03552}"/>
              </a:ext>
            </a:extLst>
          </p:cNvPr>
          <p:cNvSpPr txBox="1"/>
          <p:nvPr/>
        </p:nvSpPr>
        <p:spPr>
          <a:xfrm>
            <a:off x="6931019" y="3741966"/>
            <a:ext cx="1209598" cy="45089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ThinkBook 15 (Intel / AMD)</a:t>
            </a:r>
          </a:p>
        </p:txBody>
      </p:sp>
      <p:pic>
        <p:nvPicPr>
          <p:cNvPr id="15" name="Picture 14">
            <a:extLst>
              <a:ext uri="{FF2B5EF4-FFF2-40B4-BE49-F238E27FC236}">
                <a16:creationId xmlns:a16="http://schemas.microsoft.com/office/drawing/2014/main" id="{0E91088A-D1D7-407C-BA5C-9BA6B6F9CF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523" t="6048" r="14089" b="5852"/>
          <a:stretch/>
        </p:blipFill>
        <p:spPr>
          <a:xfrm>
            <a:off x="7606176" y="4482289"/>
            <a:ext cx="2582463" cy="2325135"/>
          </a:xfrm>
          <a:prstGeom prst="rect">
            <a:avLst/>
          </a:prstGeom>
        </p:spPr>
      </p:pic>
      <p:pic>
        <p:nvPicPr>
          <p:cNvPr id="16" name="Picture 15" descr="A screen shot of an open computer sitting on top of a table&#10;&#10;Description automatically generated">
            <a:extLst>
              <a:ext uri="{FF2B5EF4-FFF2-40B4-BE49-F238E27FC236}">
                <a16:creationId xmlns:a16="http://schemas.microsoft.com/office/drawing/2014/main" id="{97B8C4EB-2418-4E87-BD0F-DC403563E1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6739" y="4586964"/>
            <a:ext cx="2114315" cy="1632302"/>
          </a:xfrm>
          <a:prstGeom prst="rect">
            <a:avLst/>
          </a:prstGeom>
        </p:spPr>
      </p:pic>
      <p:pic>
        <p:nvPicPr>
          <p:cNvPr id="18" name="Picture 17">
            <a:extLst>
              <a:ext uri="{FF2B5EF4-FFF2-40B4-BE49-F238E27FC236}">
                <a16:creationId xmlns:a16="http://schemas.microsoft.com/office/drawing/2014/main" id="{8C890C77-F77C-D26B-BD9D-8783511165D7}"/>
              </a:ext>
            </a:extLst>
          </p:cNvPr>
          <p:cNvPicPr>
            <a:picLocks noChangeAspect="1"/>
          </p:cNvPicPr>
          <p:nvPr/>
        </p:nvPicPr>
        <p:blipFill>
          <a:blip r:embed="rId4"/>
          <a:stretch>
            <a:fillRect/>
          </a:stretch>
        </p:blipFill>
        <p:spPr>
          <a:xfrm>
            <a:off x="238884" y="1156099"/>
            <a:ext cx="4414124" cy="3036760"/>
          </a:xfrm>
          <a:prstGeom prst="rect">
            <a:avLst/>
          </a:prstGeom>
        </p:spPr>
      </p:pic>
      <p:pic>
        <p:nvPicPr>
          <p:cNvPr id="19" name="Picture 18">
            <a:extLst>
              <a:ext uri="{FF2B5EF4-FFF2-40B4-BE49-F238E27FC236}">
                <a16:creationId xmlns:a16="http://schemas.microsoft.com/office/drawing/2014/main" id="{27B91882-8FC2-D88F-A0EE-1CA6E62884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4914" y="403624"/>
            <a:ext cx="7444455" cy="4185645"/>
          </a:xfrm>
          <a:prstGeom prst="rect">
            <a:avLst/>
          </a:prstGeom>
        </p:spPr>
      </p:pic>
      <p:sp>
        <p:nvSpPr>
          <p:cNvPr id="9" name="TextBox 8">
            <a:extLst>
              <a:ext uri="{FF2B5EF4-FFF2-40B4-BE49-F238E27FC236}">
                <a16:creationId xmlns:a16="http://schemas.microsoft.com/office/drawing/2014/main" id="{562D0DD8-CFCF-4CF0-A7EC-FCAA9E7F4F3B}"/>
              </a:ext>
            </a:extLst>
          </p:cNvPr>
          <p:cNvSpPr txBox="1"/>
          <p:nvPr/>
        </p:nvSpPr>
        <p:spPr>
          <a:xfrm>
            <a:off x="4142859" y="1485645"/>
            <a:ext cx="1209598" cy="45089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ThinkBook 14 (Intel / AMD)</a:t>
            </a:r>
          </a:p>
        </p:txBody>
      </p:sp>
    </p:spTree>
    <p:extLst>
      <p:ext uri="{BB962C8B-B14F-4D97-AF65-F5344CB8AC3E}">
        <p14:creationId xmlns:p14="http://schemas.microsoft.com/office/powerpoint/2010/main" val="264994333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FA33-45B8-4FF7-94CE-D10942AFCA5E}"/>
              </a:ext>
            </a:extLst>
          </p:cNvPr>
          <p:cNvSpPr>
            <a:spLocks noGrp="1"/>
          </p:cNvSpPr>
          <p:nvPr>
            <p:ph type="title"/>
          </p:nvPr>
        </p:nvSpPr>
        <p:spPr/>
        <p:txBody>
          <a:bodyPr/>
          <a:lstStyle/>
          <a:p>
            <a:r>
              <a:rPr lang="en-US" dirty="0"/>
              <a:t>VELOCITY NOTEBOOKS</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345187C8-3DCA-41ED-A938-FE8BC8A6E73E}"/>
              </a:ext>
            </a:extLst>
          </p:cNvPr>
          <p:cNvGraphicFramePr>
            <a:graphicFrameLocks noGrp="1"/>
          </p:cNvGraphicFramePr>
          <p:nvPr>
            <p:extLst>
              <p:ext uri="{D42A27DB-BD31-4B8C-83A1-F6EECF244321}">
                <p14:modId xmlns:p14="http://schemas.microsoft.com/office/powerpoint/2010/main" val="1850669229"/>
              </p:ext>
            </p:extLst>
          </p:nvPr>
        </p:nvGraphicFramePr>
        <p:xfrm>
          <a:off x="1013712" y="867379"/>
          <a:ext cx="4802472" cy="3152417"/>
        </p:xfrm>
        <a:graphic>
          <a:graphicData uri="http://schemas.openxmlformats.org/drawingml/2006/table">
            <a:tbl>
              <a:tblPr firstRow="1"/>
              <a:tblGrid>
                <a:gridCol w="214145">
                  <a:extLst>
                    <a:ext uri="{9D8B030D-6E8A-4147-A177-3AD203B41FA5}">
                      <a16:colId xmlns:a16="http://schemas.microsoft.com/office/drawing/2014/main" val="20005"/>
                    </a:ext>
                  </a:extLst>
                </a:gridCol>
                <a:gridCol w="906671">
                  <a:extLst>
                    <a:ext uri="{9D8B030D-6E8A-4147-A177-3AD203B41FA5}">
                      <a16:colId xmlns:a16="http://schemas.microsoft.com/office/drawing/2014/main" val="3711697802"/>
                    </a:ext>
                  </a:extLst>
                </a:gridCol>
                <a:gridCol w="920414">
                  <a:extLst>
                    <a:ext uri="{9D8B030D-6E8A-4147-A177-3AD203B41FA5}">
                      <a16:colId xmlns:a16="http://schemas.microsoft.com/office/drawing/2014/main" val="3498261679"/>
                    </a:ext>
                  </a:extLst>
                </a:gridCol>
                <a:gridCol w="920414">
                  <a:extLst>
                    <a:ext uri="{9D8B030D-6E8A-4147-A177-3AD203B41FA5}">
                      <a16:colId xmlns:a16="http://schemas.microsoft.com/office/drawing/2014/main" val="3114058539"/>
                    </a:ext>
                  </a:extLst>
                </a:gridCol>
                <a:gridCol w="920414">
                  <a:extLst>
                    <a:ext uri="{9D8B030D-6E8A-4147-A177-3AD203B41FA5}">
                      <a16:colId xmlns:a16="http://schemas.microsoft.com/office/drawing/2014/main" val="2691443892"/>
                    </a:ext>
                  </a:extLst>
                </a:gridCol>
                <a:gridCol w="920414">
                  <a:extLst>
                    <a:ext uri="{9D8B030D-6E8A-4147-A177-3AD203B41FA5}">
                      <a16:colId xmlns:a16="http://schemas.microsoft.com/office/drawing/2014/main" val="1234116891"/>
                    </a:ext>
                  </a:extLst>
                </a:gridCol>
              </a:tblGrid>
              <a:tr h="246117">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 G4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$879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$959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$969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$1019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$1099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4611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$50</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$100</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$50</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$100</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$50</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27415825"/>
                  </a:ext>
                </a:extLst>
              </a:tr>
              <a:tr h="321835">
                <a:tc vMerge="1">
                  <a:txBody>
                    <a:bodyPr/>
                    <a:lstStyle/>
                    <a:p>
                      <a:endParaRPr lang="en-US"/>
                    </a:p>
                  </a:txBody>
                  <a:tcPr>
                    <a:lnT w="12700" cmpd="sng">
                      <a:noFill/>
                      <a:prstDash val="solid"/>
                    </a:lnT>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21DH000RUS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21DH0010US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21DH0075US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21DH000TUS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21DH000VUS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7076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i5-1235U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i5-1235U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i5-1240P</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i7-1255U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i7-1255U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361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7076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5528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IPS Anti-glare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9884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6666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2023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960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3" name="Table 2">
            <a:extLst>
              <a:ext uri="{FF2B5EF4-FFF2-40B4-BE49-F238E27FC236}">
                <a16:creationId xmlns:a16="http://schemas.microsoft.com/office/drawing/2014/main" id="{2E910621-311C-7F1E-47AF-993B1CB91949}"/>
              </a:ext>
            </a:extLst>
          </p:cNvPr>
          <p:cNvGraphicFramePr>
            <a:graphicFrameLocks noGrp="1"/>
          </p:cNvGraphicFramePr>
          <p:nvPr>
            <p:extLst>
              <p:ext uri="{D42A27DB-BD31-4B8C-83A1-F6EECF244321}">
                <p14:modId xmlns:p14="http://schemas.microsoft.com/office/powerpoint/2010/main" val="1610933397"/>
              </p:ext>
            </p:extLst>
          </p:nvPr>
        </p:nvGraphicFramePr>
        <p:xfrm>
          <a:off x="6825587" y="867374"/>
          <a:ext cx="4528370" cy="3152420"/>
        </p:xfrm>
        <a:graphic>
          <a:graphicData uri="http://schemas.openxmlformats.org/drawingml/2006/table">
            <a:tbl>
              <a:tblPr firstRow="1"/>
              <a:tblGrid>
                <a:gridCol w="256821">
                  <a:extLst>
                    <a:ext uri="{9D8B030D-6E8A-4147-A177-3AD203B41FA5}">
                      <a16:colId xmlns:a16="http://schemas.microsoft.com/office/drawing/2014/main" val="20005"/>
                    </a:ext>
                  </a:extLst>
                </a:gridCol>
                <a:gridCol w="843456">
                  <a:extLst>
                    <a:ext uri="{9D8B030D-6E8A-4147-A177-3AD203B41FA5}">
                      <a16:colId xmlns:a16="http://schemas.microsoft.com/office/drawing/2014/main" val="195127648"/>
                    </a:ext>
                  </a:extLst>
                </a:gridCol>
                <a:gridCol w="843456">
                  <a:extLst>
                    <a:ext uri="{9D8B030D-6E8A-4147-A177-3AD203B41FA5}">
                      <a16:colId xmlns:a16="http://schemas.microsoft.com/office/drawing/2014/main" val="2071686976"/>
                    </a:ext>
                  </a:extLst>
                </a:gridCol>
                <a:gridCol w="843456">
                  <a:extLst>
                    <a:ext uri="{9D8B030D-6E8A-4147-A177-3AD203B41FA5}">
                      <a16:colId xmlns:a16="http://schemas.microsoft.com/office/drawing/2014/main" val="2086174804"/>
                    </a:ext>
                  </a:extLst>
                </a:gridCol>
                <a:gridCol w="843456">
                  <a:extLst>
                    <a:ext uri="{9D8B030D-6E8A-4147-A177-3AD203B41FA5}">
                      <a16:colId xmlns:a16="http://schemas.microsoft.com/office/drawing/2014/main" val="20006"/>
                    </a:ext>
                  </a:extLst>
                </a:gridCol>
                <a:gridCol w="897725">
                  <a:extLst>
                    <a:ext uri="{9D8B030D-6E8A-4147-A177-3AD203B41FA5}">
                      <a16:colId xmlns:a16="http://schemas.microsoft.com/office/drawing/2014/main" val="1412113072"/>
                    </a:ext>
                  </a:extLst>
                </a:gridCol>
              </a:tblGrid>
              <a:tr h="23780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 G4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$799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$849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$879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$959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$989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3780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7370472"/>
                  </a:ext>
                </a:extLst>
              </a:tr>
              <a:tr h="310958">
                <a:tc vMerge="1">
                  <a:txBody>
                    <a:bodyPr/>
                    <a:lstStyle/>
                    <a:p>
                      <a:endParaRPr lang="en-US"/>
                    </a:p>
                  </a:txBody>
                  <a:tcPr>
                    <a:lnT w="12700" cmpd="sng">
                      <a:noFill/>
                      <a:prstDash val="solid"/>
                    </a:lnT>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21DK000UUS</a:t>
                      </a:r>
                    </a:p>
                  </a:txBody>
                  <a:tcPr marL="4763" marR="4763" marT="4763" marB="0" anchor="ctr">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1" i="0" u="none" strike="noStrike" dirty="0">
                          <a:solidFill>
                            <a:srgbClr val="000000"/>
                          </a:solidFill>
                          <a:effectLst/>
                          <a:latin typeface="Calibri" panose="020F0502020204030204" pitchFamily="34" charset="0"/>
                          <a:ea typeface="Arial" charset="0"/>
                          <a:cs typeface="Calibri" panose="020F0502020204030204" pitchFamily="34" charset="0"/>
                        </a:rPr>
                        <a:t>21DK000JUS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21DK000QUS</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1" i="0" u="none" strike="noStrike" dirty="0">
                          <a:solidFill>
                            <a:srgbClr val="000000"/>
                          </a:solidFill>
                          <a:effectLst/>
                          <a:latin typeface="Calibri" panose="020F0502020204030204" pitchFamily="34" charset="0"/>
                          <a:ea typeface="Arial" charset="0"/>
                          <a:cs typeface="Calibri" panose="020F0502020204030204" pitchFamily="34" charset="0"/>
                        </a:rPr>
                        <a:t>21DK000LUS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800" b="1" i="0" u="none" strike="noStrike" dirty="0">
                          <a:solidFill>
                            <a:srgbClr val="000000"/>
                          </a:solidFill>
                          <a:effectLst/>
                          <a:latin typeface="Calibri" panose="020F0502020204030204" pitchFamily="34" charset="0"/>
                          <a:ea typeface="Arial" charset="0"/>
                          <a:cs typeface="Calibri" panose="020F0502020204030204" pitchFamily="34" charset="0"/>
                        </a:rPr>
                        <a:t>21DK000SUS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61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5625U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5 5625U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5 5625U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7 5825U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7 5825U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0047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61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5781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IPS Anti-glare </a:t>
                      </a:r>
                      <a:r>
                        <a:rPr lang="en-US" sz="600" b="1" i="0" u="none" strike="noStrike" dirty="0">
                          <a:solidFill>
                            <a:srgbClr val="FF0000"/>
                          </a:solidFill>
                          <a:effectLst/>
                          <a:latin typeface="Arial" charset="0"/>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IPS Anti-glare </a:t>
                      </a:r>
                      <a:r>
                        <a:rPr lang="en-US" sz="600" b="1" i="0" u="none" strike="noStrike" dirty="0">
                          <a:solidFill>
                            <a:srgbClr val="FF0000"/>
                          </a:solidFill>
                          <a:effectLst/>
                          <a:latin typeface="Arial" charset="0"/>
                          <a:ea typeface="Arial" charset="0"/>
                          <a:cs typeface="Arial" charset="0"/>
                        </a:rPr>
                        <a:t>Touch</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6015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5781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1279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121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0" name="Table 9">
            <a:extLst>
              <a:ext uri="{FF2B5EF4-FFF2-40B4-BE49-F238E27FC236}">
                <a16:creationId xmlns:a16="http://schemas.microsoft.com/office/drawing/2014/main" id="{58D37648-4B98-9729-DC98-F4F87FBDD097}"/>
              </a:ext>
            </a:extLst>
          </p:cNvPr>
          <p:cNvGraphicFramePr>
            <a:graphicFrameLocks noGrp="1"/>
          </p:cNvGraphicFramePr>
          <p:nvPr>
            <p:extLst>
              <p:ext uri="{D42A27DB-BD31-4B8C-83A1-F6EECF244321}">
                <p14:modId xmlns:p14="http://schemas.microsoft.com/office/powerpoint/2010/main" val="670021835"/>
              </p:ext>
            </p:extLst>
          </p:nvPr>
        </p:nvGraphicFramePr>
        <p:xfrm>
          <a:off x="4937410" y="4019794"/>
          <a:ext cx="3068728" cy="2838205"/>
        </p:xfrm>
        <a:graphic>
          <a:graphicData uri="http://schemas.openxmlformats.org/drawingml/2006/table">
            <a:tbl>
              <a:tblPr firstRow="1"/>
              <a:tblGrid>
                <a:gridCol w="221888">
                  <a:extLst>
                    <a:ext uri="{9D8B030D-6E8A-4147-A177-3AD203B41FA5}">
                      <a16:colId xmlns:a16="http://schemas.microsoft.com/office/drawing/2014/main" val="20005"/>
                    </a:ext>
                  </a:extLst>
                </a:gridCol>
                <a:gridCol w="940851">
                  <a:extLst>
                    <a:ext uri="{9D8B030D-6E8A-4147-A177-3AD203B41FA5}">
                      <a16:colId xmlns:a16="http://schemas.microsoft.com/office/drawing/2014/main" val="3711697802"/>
                    </a:ext>
                  </a:extLst>
                </a:gridCol>
                <a:gridCol w="975383">
                  <a:extLst>
                    <a:ext uri="{9D8B030D-6E8A-4147-A177-3AD203B41FA5}">
                      <a16:colId xmlns:a16="http://schemas.microsoft.com/office/drawing/2014/main" val="3498261679"/>
                    </a:ext>
                  </a:extLst>
                </a:gridCol>
                <a:gridCol w="930606">
                  <a:extLst>
                    <a:ext uri="{9D8B030D-6E8A-4147-A177-3AD203B41FA5}">
                      <a16:colId xmlns:a16="http://schemas.microsoft.com/office/drawing/2014/main" val="3114058539"/>
                    </a:ext>
                  </a:extLst>
                </a:gridCol>
              </a:tblGrid>
              <a:tr h="240351">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14s Yoga G3</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$1099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$1149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$1269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4294">
                <a:tc vMerge="1">
                  <a:txBody>
                    <a:bodyPr/>
                    <a:lstStyle/>
                    <a:p>
                      <a:endParaRPr lang="en-US"/>
                    </a:p>
                  </a:txBody>
                  <a:tcPr>
                    <a:lnT w="12700" cmpd="sng">
                      <a:noFill/>
                      <a:prstDash val="solid"/>
                    </a:lnT>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21JG0019US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21JG0018US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21JG001FUS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6441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3065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441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930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8480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6041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50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46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1507814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BCE5B4-B2DF-4BDB-852F-2610B3F4572C}"/>
              </a:ext>
            </a:extLst>
          </p:cNvPr>
          <p:cNvSpPr>
            <a:spLocks noGrp="1"/>
          </p:cNvSpPr>
          <p:nvPr>
            <p:ph type="sldNum" sz="quarter" idx="4294967295"/>
          </p:nvPr>
        </p:nvSpPr>
        <p:spPr>
          <a:xfrm>
            <a:off x="11750675" y="6473825"/>
            <a:ext cx="438150" cy="155575"/>
          </a:xfrm>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6099B0C-FC06-48D0-8B05-58240FB11CFE}"/>
              </a:ext>
            </a:extLst>
          </p:cNvPr>
          <p:cNvSpPr txBox="1"/>
          <p:nvPr/>
        </p:nvSpPr>
        <p:spPr>
          <a:xfrm>
            <a:off x="513805" y="500092"/>
            <a:ext cx="11486605" cy="584775"/>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VELOCITY NOTEBOOKS</a:t>
            </a:r>
          </a:p>
        </p:txBody>
      </p:sp>
      <p:graphicFrame>
        <p:nvGraphicFramePr>
          <p:cNvPr id="2" name="Table 1">
            <a:extLst>
              <a:ext uri="{FF2B5EF4-FFF2-40B4-BE49-F238E27FC236}">
                <a16:creationId xmlns:a16="http://schemas.microsoft.com/office/drawing/2014/main" id="{D3A2DF55-1E4D-9586-EF78-C8853E5ECBF2}"/>
              </a:ext>
            </a:extLst>
          </p:cNvPr>
          <p:cNvGraphicFramePr>
            <a:graphicFrameLocks noGrp="1"/>
          </p:cNvGraphicFramePr>
          <p:nvPr>
            <p:extLst>
              <p:ext uri="{D42A27DB-BD31-4B8C-83A1-F6EECF244321}">
                <p14:modId xmlns:p14="http://schemas.microsoft.com/office/powerpoint/2010/main" val="2263779186"/>
              </p:ext>
            </p:extLst>
          </p:nvPr>
        </p:nvGraphicFramePr>
        <p:xfrm>
          <a:off x="47855" y="1109630"/>
          <a:ext cx="3919292" cy="3110474"/>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412113072"/>
                    </a:ext>
                  </a:extLst>
                </a:gridCol>
                <a:gridCol w="914730">
                  <a:extLst>
                    <a:ext uri="{9D8B030D-6E8A-4147-A177-3AD203B41FA5}">
                      <a16:colId xmlns:a16="http://schemas.microsoft.com/office/drawing/2014/main" val="1006559200"/>
                    </a:ext>
                  </a:extLst>
                </a:gridCol>
                <a:gridCol w="914730">
                  <a:extLst>
                    <a:ext uri="{9D8B030D-6E8A-4147-A177-3AD203B41FA5}">
                      <a16:colId xmlns:a16="http://schemas.microsoft.com/office/drawing/2014/main" val="3157697495"/>
                    </a:ext>
                  </a:extLst>
                </a:gridCol>
                <a:gridCol w="914359">
                  <a:extLst>
                    <a:ext uri="{9D8B030D-6E8A-4147-A177-3AD203B41FA5}">
                      <a16:colId xmlns:a16="http://schemas.microsoft.com/office/drawing/2014/main" val="830830910"/>
                    </a:ext>
                  </a:extLst>
                </a:gridCol>
              </a:tblGrid>
              <a:tr h="223582">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15 Intel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$879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$959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$1099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310052">
                <a:tc vMerge="1">
                  <a:txBody>
                    <a:bodyPr/>
                    <a:lstStyle/>
                    <a:p>
                      <a:endParaRPr lang="en-US"/>
                    </a:p>
                  </a:txBody>
                  <a:tcPr>
                    <a:lnT w="12700" cmpd="sng">
                      <a:noFill/>
                      <a:prstDash val="solid"/>
                    </a:lnT>
                  </a:tcPr>
                </a:tc>
                <a:tc>
                  <a:txBody>
                    <a:bodyPr/>
                    <a:lstStyle/>
                    <a:p>
                      <a:pPr algn="ctr" fontAlgn="b"/>
                      <a:r>
                        <a:rPr lang="en-US" sz="800" b="1" i="0" u="none" strike="noStrike" dirty="0">
                          <a:solidFill>
                            <a:srgbClr val="000000"/>
                          </a:solidFill>
                          <a:effectLst/>
                          <a:latin typeface="Calibri" panose="020F0502020204030204" pitchFamily="34" charset="0"/>
                        </a:rPr>
                        <a:t>21DJ000PUS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1" i="0" u="none" strike="noStrike" dirty="0">
                          <a:solidFill>
                            <a:srgbClr val="000000"/>
                          </a:solidFill>
                          <a:effectLst/>
                          <a:latin typeface="Calibri" panose="020F0502020204030204" pitchFamily="34" charset="0"/>
                        </a:rPr>
                        <a:t>21DJ000XUS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800" b="1" i="0" u="none" strike="noStrike" dirty="0">
                          <a:solidFill>
                            <a:srgbClr val="000000"/>
                          </a:solidFill>
                          <a:effectLst/>
                          <a:latin typeface="Calibri" panose="020F0502020204030204" pitchFamily="34" charset="0"/>
                        </a:rPr>
                        <a:t>21DJ0061US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1" i="0" u="none" strike="noStrike" dirty="0">
                          <a:solidFill>
                            <a:srgbClr val="000000"/>
                          </a:solidFill>
                          <a:effectLst/>
                          <a:latin typeface="Calibri" panose="020F0502020204030204" pitchFamily="34" charset="0"/>
                        </a:rPr>
                        <a:t>21DJ000VUS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31005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47672501"/>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i5-1235U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i5-1235U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i5-1240P</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i7-1255U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15.6” FHD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15.6” FHD IPS Anti-glare </a:t>
                      </a:r>
                      <a:r>
                        <a:rPr lang="en-US" sz="600" b="1" i="0" u="none" strike="noStrike" kern="1200"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15.6” FHD IPS Anti-glare </a:t>
                      </a:r>
                      <a:r>
                        <a:rPr lang="en-US" sz="600" b="1" i="0" u="none" strike="noStrike" kern="1200"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15.6” FHD IPS Anti-glare </a:t>
                      </a:r>
                      <a:r>
                        <a:rPr lang="en-US" sz="600" b="1" i="0" u="none" strike="noStrike" kern="1200" dirty="0">
                          <a:solidFill>
                            <a:srgbClr val="FF0000"/>
                          </a:solidFill>
                          <a:effectLst/>
                          <a:latin typeface="Arial" charset="0"/>
                          <a:ea typeface="Arial" charset="0"/>
                          <a:cs typeface="Arial" charset="0"/>
                        </a:rPr>
                        <a:t>Touch</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Integrated 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a:t>
                      </a:r>
                      <a:r>
                        <a:rPr lang="en-US" sz="600" b="0" i="0" u="none" strike="noStrike" kern="1200" noProof="0" dirty="0">
                          <a:solidFill>
                            <a:srgbClr val="000000"/>
                          </a:solidFill>
                          <a:effectLst/>
                          <a:latin typeface="Arial" charset="0"/>
                          <a:ea typeface="Arial" charset="0"/>
                          <a:cs typeface="Arial" charset="0"/>
                        </a:rPr>
                        <a:t>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Integrated 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D1D45727-2039-6B3F-A75B-3F6C96542E42}"/>
              </a:ext>
            </a:extLst>
          </p:cNvPr>
          <p:cNvGraphicFramePr>
            <a:graphicFrameLocks noGrp="1"/>
          </p:cNvGraphicFramePr>
          <p:nvPr>
            <p:extLst>
              <p:ext uri="{D42A27DB-BD31-4B8C-83A1-F6EECF244321}">
                <p14:modId xmlns:p14="http://schemas.microsoft.com/office/powerpoint/2010/main" val="1161041846"/>
              </p:ext>
            </p:extLst>
          </p:nvPr>
        </p:nvGraphicFramePr>
        <p:xfrm>
          <a:off x="8081118" y="1109630"/>
          <a:ext cx="3919292" cy="3110474"/>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412113072"/>
                    </a:ext>
                  </a:extLst>
                </a:gridCol>
                <a:gridCol w="914730">
                  <a:extLst>
                    <a:ext uri="{9D8B030D-6E8A-4147-A177-3AD203B41FA5}">
                      <a16:colId xmlns:a16="http://schemas.microsoft.com/office/drawing/2014/main" val="1006559200"/>
                    </a:ext>
                  </a:extLst>
                </a:gridCol>
                <a:gridCol w="914730">
                  <a:extLst>
                    <a:ext uri="{9D8B030D-6E8A-4147-A177-3AD203B41FA5}">
                      <a16:colId xmlns:a16="http://schemas.microsoft.com/office/drawing/2014/main" val="3157697495"/>
                    </a:ext>
                  </a:extLst>
                </a:gridCol>
                <a:gridCol w="914359">
                  <a:extLst>
                    <a:ext uri="{9D8B030D-6E8A-4147-A177-3AD203B41FA5}">
                      <a16:colId xmlns:a16="http://schemas.microsoft.com/office/drawing/2014/main" val="830830910"/>
                    </a:ext>
                  </a:extLst>
                </a:gridCol>
              </a:tblGrid>
              <a:tr h="223582">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15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$879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$959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$989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310052">
                <a:tc vMerge="1">
                  <a:txBody>
                    <a:bodyPr/>
                    <a:lstStyle/>
                    <a:p>
                      <a:endParaRPr lang="en-US"/>
                    </a:p>
                  </a:txBody>
                  <a:tcPr>
                    <a:lnT w="12700" cmpd="sng">
                      <a:noFill/>
                      <a:prstDash val="solid"/>
                    </a:lnT>
                  </a:tcPr>
                </a:tc>
                <a:tc>
                  <a:txBody>
                    <a:bodyPr/>
                    <a:lstStyle/>
                    <a:p>
                      <a:pPr algn="ctr" fontAlgn="b"/>
                      <a:r>
                        <a:rPr lang="en-US" sz="800" b="1" i="0" u="none" strike="noStrike" kern="1200" dirty="0">
                          <a:solidFill>
                            <a:srgbClr val="000000"/>
                          </a:solidFill>
                          <a:effectLst/>
                          <a:latin typeface="Calibri" panose="020F0502020204030204" pitchFamily="34" charset="0"/>
                          <a:ea typeface="+mn-ea"/>
                          <a:cs typeface="+mn-cs"/>
                        </a:rPr>
                        <a:t>21DL000EUS</a:t>
                      </a:r>
                    </a:p>
                  </a:txBody>
                  <a:tcPr marL="5603" marR="5603" marT="560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1" i="0" u="none" strike="noStrike" dirty="0">
                          <a:solidFill>
                            <a:srgbClr val="000000"/>
                          </a:solidFill>
                          <a:effectLst/>
                          <a:latin typeface="Calibri" panose="020F0502020204030204" pitchFamily="34" charset="0"/>
                        </a:rPr>
                        <a:t>21DL000JUS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1" i="0" u="none" strike="noStrike" kern="1200" dirty="0">
                          <a:solidFill>
                            <a:srgbClr val="000000"/>
                          </a:solidFill>
                          <a:effectLst/>
                          <a:latin typeface="Calibri" panose="020F0502020204030204" pitchFamily="34" charset="0"/>
                          <a:ea typeface="+mn-ea"/>
                          <a:cs typeface="+mn-cs"/>
                        </a:rPr>
                        <a:t>21DL000GUS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1" i="0" u="none" strike="noStrike" dirty="0">
                          <a:solidFill>
                            <a:srgbClr val="000000"/>
                          </a:solidFill>
                          <a:effectLst/>
                          <a:latin typeface="Calibri" panose="020F0502020204030204" pitchFamily="34" charset="0"/>
                        </a:rPr>
                        <a:t>21DL000LUS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31005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5603" marR="5603" marT="560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$75</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47672501"/>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AMD Ryzen R5-5625U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AMD Ryzen R5-5625U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AMD Ryzen R7-5825U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AMD Barcelo R7-5825U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8GB DIMM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15.6” FHD IPS Anti-glare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15.6” FHD IPS Anti-glare </a:t>
                      </a:r>
                      <a:r>
                        <a:rPr lang="en-US" sz="600" b="1" i="0" u="none" strike="noStrike" kern="1200"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15.6” FHD IPS Anti-glare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15.6” FHD IPS Anti-glare </a:t>
                      </a:r>
                      <a:r>
                        <a:rPr lang="en-US" sz="600" b="1" i="0" u="none" strike="noStrike" kern="1200"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Camera w/Shutter, FPR, 2x2 AX WLAN, BT, Backlit Keyboard, Aluminum/ABS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10"/>
                  </a:ext>
                </a:extLst>
              </a:tr>
            </a:tbl>
          </a:graphicData>
        </a:graphic>
      </p:graphicFrame>
      <p:graphicFrame>
        <p:nvGraphicFramePr>
          <p:cNvPr id="10" name="Table 9">
            <a:extLst>
              <a:ext uri="{FF2B5EF4-FFF2-40B4-BE49-F238E27FC236}">
                <a16:creationId xmlns:a16="http://schemas.microsoft.com/office/drawing/2014/main" id="{328A63DD-0BE6-C094-8DFC-F2A10F53207B}"/>
              </a:ext>
            </a:extLst>
          </p:cNvPr>
          <p:cNvGraphicFramePr>
            <a:graphicFrameLocks noGrp="1"/>
          </p:cNvGraphicFramePr>
          <p:nvPr>
            <p:extLst>
              <p:ext uri="{D42A27DB-BD31-4B8C-83A1-F6EECF244321}">
                <p14:modId xmlns:p14="http://schemas.microsoft.com/office/powerpoint/2010/main" val="4007352263"/>
              </p:ext>
            </p:extLst>
          </p:nvPr>
        </p:nvGraphicFramePr>
        <p:xfrm>
          <a:off x="4979031" y="3607193"/>
          <a:ext cx="2090203" cy="3011680"/>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412113072"/>
                    </a:ext>
                  </a:extLst>
                </a:gridCol>
                <a:gridCol w="914730">
                  <a:extLst>
                    <a:ext uri="{9D8B030D-6E8A-4147-A177-3AD203B41FA5}">
                      <a16:colId xmlns:a16="http://schemas.microsoft.com/office/drawing/2014/main" val="1006559200"/>
                    </a:ext>
                  </a:extLst>
                </a:gridCol>
              </a:tblGrid>
              <a:tr h="223582">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16p</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$1649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$1929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310052">
                <a:tc vMerge="1">
                  <a:txBody>
                    <a:bodyPr/>
                    <a:lstStyle/>
                    <a:p>
                      <a:endParaRPr lang="en-US"/>
                    </a:p>
                  </a:txBody>
                  <a:tcPr>
                    <a:lnT w="12700" cmpd="sng">
                      <a:noFill/>
                      <a:prstDash val="solid"/>
                    </a:lnT>
                  </a:tcPr>
                </a:tc>
                <a:tc>
                  <a:txBody>
                    <a:bodyPr/>
                    <a:lstStyle/>
                    <a:p>
                      <a:pPr algn="ctr" fontAlgn="b"/>
                      <a:r>
                        <a:rPr lang="en-US" sz="800" b="1" i="0" u="none" strike="noStrike" kern="1200" dirty="0">
                          <a:solidFill>
                            <a:srgbClr val="000000"/>
                          </a:solidFill>
                          <a:effectLst/>
                          <a:latin typeface="Calibri" panose="020F0502020204030204" pitchFamily="34" charset="0"/>
                          <a:ea typeface="+mn-ea"/>
                          <a:cs typeface="+mn-cs"/>
                        </a:rPr>
                        <a:t>21J8002LUS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1" i="0" u="none" strike="noStrike" kern="1200" dirty="0">
                          <a:solidFill>
                            <a:srgbClr val="000000"/>
                          </a:solidFill>
                          <a:effectLst/>
                          <a:latin typeface="Calibri" panose="020F0502020204030204" pitchFamily="34" charset="0"/>
                          <a:ea typeface="+mn-ea"/>
                          <a:cs typeface="+mn-cs"/>
                        </a:rPr>
                        <a:t>21J8002RUS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i5-13500H</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i7-13700H</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16GB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16GB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16" WQXGA (2560x1600) IPS 400nits Anti-glare, 100% sRGB, 60Hz, Dolby® Vision</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16" WQXGA (2560x1600) IPS 400nits Anti-glare, 100% sRGB, 60Hz, Dolby® Vision</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FHD 1080p + IR Hybrid with Privacy Shutter, FPR,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FHD 1080p + IR Hybrid with Privacy Shutter, FPR,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Integrated 80Wh</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Integrated 80Wh</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4663225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34D4-84DC-4B69-8C7E-0BBB0DF495BC}"/>
              </a:ext>
            </a:extLst>
          </p:cNvPr>
          <p:cNvSpPr>
            <a:spLocks noGrp="1"/>
          </p:cNvSpPr>
          <p:nvPr>
            <p:ph type="title"/>
          </p:nvPr>
        </p:nvSpPr>
        <p:spPr/>
        <p:txBody>
          <a:bodyPr/>
          <a:lstStyle/>
          <a:p>
            <a:r>
              <a:rPr lang="en-US" dirty="0"/>
              <a:t>VELOCITY NOTEBOOKS</a:t>
            </a:r>
            <a:br>
              <a:rPr lang="en-US" dirty="0"/>
            </a:br>
            <a:endParaRPr lang="en-US" dirty="0"/>
          </a:p>
        </p:txBody>
      </p:sp>
      <p:sp>
        <p:nvSpPr>
          <p:cNvPr id="4" name="Slide Number Placeholder 3">
            <a:extLst>
              <a:ext uri="{FF2B5EF4-FFF2-40B4-BE49-F238E27FC236}">
                <a16:creationId xmlns:a16="http://schemas.microsoft.com/office/drawing/2014/main" id="{55BAEC2C-9F4B-4A4A-831B-699ACA795F16}"/>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A0EC6407-2BB9-4000-8219-16973AE5FA35}"/>
              </a:ext>
            </a:extLst>
          </p:cNvPr>
          <p:cNvGraphicFramePr>
            <a:graphicFrameLocks noGrp="1"/>
          </p:cNvGraphicFramePr>
          <p:nvPr>
            <p:extLst>
              <p:ext uri="{D42A27DB-BD31-4B8C-83A1-F6EECF244321}">
                <p14:modId xmlns:p14="http://schemas.microsoft.com/office/powerpoint/2010/main" val="4048461419"/>
              </p:ext>
            </p:extLst>
          </p:nvPr>
        </p:nvGraphicFramePr>
        <p:xfrm>
          <a:off x="784452" y="1153226"/>
          <a:ext cx="1454489" cy="2369511"/>
        </p:xfrm>
        <a:graphic>
          <a:graphicData uri="http://schemas.openxmlformats.org/drawingml/2006/table">
            <a:tbl>
              <a:tblPr firstRow="1"/>
              <a:tblGrid>
                <a:gridCol w="308890">
                  <a:extLst>
                    <a:ext uri="{9D8B030D-6E8A-4147-A177-3AD203B41FA5}">
                      <a16:colId xmlns:a16="http://schemas.microsoft.com/office/drawing/2014/main" val="20005"/>
                    </a:ext>
                  </a:extLst>
                </a:gridCol>
                <a:gridCol w="1145599">
                  <a:extLst>
                    <a:ext uri="{9D8B030D-6E8A-4147-A177-3AD203B41FA5}">
                      <a16:colId xmlns:a16="http://schemas.microsoft.com/office/drawing/2014/main" val="3232791569"/>
                    </a:ext>
                  </a:extLst>
                </a:gridCol>
              </a:tblGrid>
              <a:tr h="197545">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V14 G3 –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$689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3945">
                <a:tc vMerge="1">
                  <a:txBody>
                    <a:bodyPr/>
                    <a:lstStyle/>
                    <a:p>
                      <a:endParaRPr lang="en-US"/>
                    </a:p>
                  </a:txBody>
                  <a:tcPr>
                    <a:lnT w="12700" cmpd="sng">
                      <a:noFill/>
                      <a:prstDash val="solid"/>
                    </a:lnT>
                  </a:tcPr>
                </a:tc>
                <a:tc>
                  <a:txBody>
                    <a:bodyPr/>
                    <a:lstStyle/>
                    <a:p>
                      <a:pPr marL="0" algn="ctr" defTabSz="1218987" rtl="0" eaLnBrk="1" fontAlgn="b" latinLnBrk="0" hangingPunct="1"/>
                      <a:r>
                        <a:rPr lang="en-US" sz="1000" b="1" i="0" u="none" strike="noStrike" kern="1200" dirty="0">
                          <a:solidFill>
                            <a:srgbClr val="000000"/>
                          </a:solidFill>
                          <a:effectLst/>
                          <a:latin typeface="Calibri" panose="020F0502020204030204" pitchFamily="34" charset="0"/>
                          <a:ea typeface="+mn-ea"/>
                          <a:cs typeface="Calibri" panose="020F0502020204030204" pitchFamily="34" charset="0"/>
                        </a:rPr>
                        <a:t>82TU0004US</a:t>
                      </a:r>
                      <a:endParaRPr lang="en-US" sz="8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5625U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8 GB (soldered)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020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3" name="Table 2">
            <a:extLst>
              <a:ext uri="{FF2B5EF4-FFF2-40B4-BE49-F238E27FC236}">
                <a16:creationId xmlns:a16="http://schemas.microsoft.com/office/drawing/2014/main" id="{0BECF25F-6B9F-9057-C6C0-AA053B0085CA}"/>
              </a:ext>
            </a:extLst>
          </p:cNvPr>
          <p:cNvGraphicFramePr>
            <a:graphicFrameLocks noGrp="1"/>
          </p:cNvGraphicFramePr>
          <p:nvPr>
            <p:extLst>
              <p:ext uri="{D42A27DB-BD31-4B8C-83A1-F6EECF244321}">
                <p14:modId xmlns:p14="http://schemas.microsoft.com/office/powerpoint/2010/main" val="2002155045"/>
              </p:ext>
            </p:extLst>
          </p:nvPr>
        </p:nvGraphicFramePr>
        <p:xfrm>
          <a:off x="3130987" y="1153226"/>
          <a:ext cx="2601213" cy="2369510"/>
        </p:xfrm>
        <a:graphic>
          <a:graphicData uri="http://schemas.openxmlformats.org/drawingml/2006/table">
            <a:tbl>
              <a:tblPr firstRow="1"/>
              <a:tblGrid>
                <a:gridCol w="302150">
                  <a:extLst>
                    <a:ext uri="{9D8B030D-6E8A-4147-A177-3AD203B41FA5}">
                      <a16:colId xmlns:a16="http://schemas.microsoft.com/office/drawing/2014/main" val="20005"/>
                    </a:ext>
                  </a:extLst>
                </a:gridCol>
                <a:gridCol w="1127138">
                  <a:extLst>
                    <a:ext uri="{9D8B030D-6E8A-4147-A177-3AD203B41FA5}">
                      <a16:colId xmlns:a16="http://schemas.microsoft.com/office/drawing/2014/main" val="1049170354"/>
                    </a:ext>
                  </a:extLst>
                </a:gridCol>
                <a:gridCol w="1171925">
                  <a:extLst>
                    <a:ext uri="{9D8B030D-6E8A-4147-A177-3AD203B41FA5}">
                      <a16:colId xmlns:a16="http://schemas.microsoft.com/office/drawing/2014/main" val="316615156"/>
                    </a:ext>
                  </a:extLst>
                </a:gridCol>
              </a:tblGrid>
              <a:tr h="197545">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V14 G4 -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$599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$699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73945">
                <a:tc vMerge="1">
                  <a:txBody>
                    <a:bodyPr/>
                    <a:lstStyle/>
                    <a:p>
                      <a:endParaRPr lang="en-US"/>
                    </a:p>
                  </a:txBody>
                  <a:tcPr>
                    <a:lnT w="12700" cmpd="sng">
                      <a:noFill/>
                      <a:prstDash val="solid"/>
                    </a:lnT>
                  </a:tcPr>
                </a:tc>
                <a:tc>
                  <a:txBody>
                    <a:bodyPr/>
                    <a:lstStyle/>
                    <a:p>
                      <a:pPr marL="0" algn="ctr" defTabSz="914400" rtl="0" eaLnBrk="1" fontAlgn="b" latinLnBrk="0" hangingPunct="1"/>
                      <a:r>
                        <a:rPr lang="en-US" sz="1000" b="1" i="0" u="none" strike="noStrike" kern="1200" dirty="0">
                          <a:solidFill>
                            <a:srgbClr val="000000"/>
                          </a:solidFill>
                          <a:effectLst/>
                          <a:latin typeface="Calibri" panose="020F0502020204030204" pitchFamily="34" charset="0"/>
                          <a:ea typeface="+mn-ea"/>
                          <a:cs typeface="Calibri" panose="020F0502020204030204" pitchFamily="34" charset="0"/>
                        </a:rPr>
                        <a:t>83A0004GUS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000" b="1" i="0" u="none" strike="noStrike" kern="1200" dirty="0">
                          <a:solidFill>
                            <a:srgbClr val="000000"/>
                          </a:solidFill>
                          <a:effectLst/>
                          <a:latin typeface="Calibri" panose="020F0502020204030204" pitchFamily="34" charset="0"/>
                          <a:ea typeface="+mn-ea"/>
                          <a:cs typeface="Calibri" panose="020F0502020204030204" pitchFamily="34" charset="0"/>
                        </a:rPr>
                        <a:t>83A00023US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i3-1315U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8 GB (4GB DDR + 4GB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20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5E9A9D89-37B4-87D2-A56F-2AD7E9478D67}"/>
              </a:ext>
            </a:extLst>
          </p:cNvPr>
          <p:cNvGraphicFramePr>
            <a:graphicFrameLocks noGrp="1"/>
          </p:cNvGraphicFramePr>
          <p:nvPr>
            <p:extLst>
              <p:ext uri="{D42A27DB-BD31-4B8C-83A1-F6EECF244321}">
                <p14:modId xmlns:p14="http://schemas.microsoft.com/office/powerpoint/2010/main" val="3884672940"/>
              </p:ext>
            </p:extLst>
          </p:nvPr>
        </p:nvGraphicFramePr>
        <p:xfrm>
          <a:off x="784452" y="3804384"/>
          <a:ext cx="1454489" cy="2369511"/>
        </p:xfrm>
        <a:graphic>
          <a:graphicData uri="http://schemas.openxmlformats.org/drawingml/2006/table">
            <a:tbl>
              <a:tblPr firstRow="1"/>
              <a:tblGrid>
                <a:gridCol w="308890">
                  <a:extLst>
                    <a:ext uri="{9D8B030D-6E8A-4147-A177-3AD203B41FA5}">
                      <a16:colId xmlns:a16="http://schemas.microsoft.com/office/drawing/2014/main" val="20005"/>
                    </a:ext>
                  </a:extLst>
                </a:gridCol>
                <a:gridCol w="1145599">
                  <a:extLst>
                    <a:ext uri="{9D8B030D-6E8A-4147-A177-3AD203B41FA5}">
                      <a16:colId xmlns:a16="http://schemas.microsoft.com/office/drawing/2014/main" val="3232791569"/>
                    </a:ext>
                  </a:extLst>
                </a:gridCol>
              </a:tblGrid>
              <a:tr h="197545">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V15 G3 -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$689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3945">
                <a:tc vMerge="1">
                  <a:txBody>
                    <a:bodyPr/>
                    <a:lstStyle/>
                    <a:p>
                      <a:endParaRPr lang="en-US"/>
                    </a:p>
                  </a:txBody>
                  <a:tcPr>
                    <a:lnT w="12700" cmpd="sng">
                      <a:noFill/>
                      <a:prstDash val="solid"/>
                    </a:lnT>
                  </a:tcPr>
                </a:tc>
                <a:tc>
                  <a:txBody>
                    <a:bodyPr/>
                    <a:lstStyle/>
                    <a:p>
                      <a:pPr algn="ctr" fontAlgn="ctr"/>
                      <a:r>
                        <a:rPr lang="en-US" sz="1000" b="1" i="0" u="none" strike="noStrike" dirty="0">
                          <a:solidFill>
                            <a:srgbClr val="000000"/>
                          </a:solidFill>
                          <a:effectLst/>
                          <a:latin typeface="Calibri" panose="020F0502020204030204" pitchFamily="34" charset="0"/>
                        </a:rPr>
                        <a:t>82TV001QUS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5625U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8 GB (soldered)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020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2D214DB5-1C09-5DA8-4E83-DEA3C7885414}"/>
              </a:ext>
            </a:extLst>
          </p:cNvPr>
          <p:cNvGraphicFramePr>
            <a:graphicFrameLocks noGrp="1"/>
          </p:cNvGraphicFramePr>
          <p:nvPr>
            <p:extLst>
              <p:ext uri="{D42A27DB-BD31-4B8C-83A1-F6EECF244321}">
                <p14:modId xmlns:p14="http://schemas.microsoft.com/office/powerpoint/2010/main" val="823307468"/>
              </p:ext>
            </p:extLst>
          </p:nvPr>
        </p:nvGraphicFramePr>
        <p:xfrm>
          <a:off x="3130987" y="3804384"/>
          <a:ext cx="2601213" cy="2369510"/>
        </p:xfrm>
        <a:graphic>
          <a:graphicData uri="http://schemas.openxmlformats.org/drawingml/2006/table">
            <a:tbl>
              <a:tblPr firstRow="1"/>
              <a:tblGrid>
                <a:gridCol w="302150">
                  <a:extLst>
                    <a:ext uri="{9D8B030D-6E8A-4147-A177-3AD203B41FA5}">
                      <a16:colId xmlns:a16="http://schemas.microsoft.com/office/drawing/2014/main" val="20005"/>
                    </a:ext>
                  </a:extLst>
                </a:gridCol>
                <a:gridCol w="1127138">
                  <a:extLst>
                    <a:ext uri="{9D8B030D-6E8A-4147-A177-3AD203B41FA5}">
                      <a16:colId xmlns:a16="http://schemas.microsoft.com/office/drawing/2014/main" val="1049170354"/>
                    </a:ext>
                  </a:extLst>
                </a:gridCol>
                <a:gridCol w="1171925">
                  <a:extLst>
                    <a:ext uri="{9D8B030D-6E8A-4147-A177-3AD203B41FA5}">
                      <a16:colId xmlns:a16="http://schemas.microsoft.com/office/drawing/2014/main" val="316615156"/>
                    </a:ext>
                  </a:extLst>
                </a:gridCol>
              </a:tblGrid>
              <a:tr h="197545">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V15 G4 -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$599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$709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73945">
                <a:tc vMerge="1">
                  <a:txBody>
                    <a:bodyPr/>
                    <a:lstStyle/>
                    <a:p>
                      <a:endParaRPr lang="en-US"/>
                    </a:p>
                  </a:txBody>
                  <a:tcPr>
                    <a:lnT w="12700" cmpd="sng">
                      <a:noFill/>
                      <a:prstDash val="solid"/>
                    </a:lnT>
                  </a:tcPr>
                </a:tc>
                <a:tc>
                  <a:txBody>
                    <a:bodyPr/>
                    <a:lstStyle/>
                    <a:p>
                      <a:pPr marL="0" algn="ctr" defTabSz="914400" rtl="0" eaLnBrk="1" fontAlgn="b" latinLnBrk="0" hangingPunct="1"/>
                      <a:r>
                        <a:rPr lang="en-US" sz="1000" b="1" i="0" u="none" strike="noStrike" kern="1200" dirty="0">
                          <a:solidFill>
                            <a:srgbClr val="000000"/>
                          </a:solidFill>
                          <a:effectLst/>
                          <a:latin typeface="Calibri" panose="020F0502020204030204" pitchFamily="34" charset="0"/>
                          <a:ea typeface="+mn-ea"/>
                          <a:cs typeface="Calibri" panose="020F0502020204030204" pitchFamily="34" charset="0"/>
                        </a:rPr>
                        <a:t>82TT005EUS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000" b="1" i="0" u="none" strike="noStrike" kern="1200" dirty="0">
                          <a:solidFill>
                            <a:srgbClr val="000000"/>
                          </a:solidFill>
                          <a:effectLst/>
                          <a:latin typeface="Calibri" panose="020F0502020204030204" pitchFamily="34" charset="0"/>
                          <a:ea typeface="+mn-ea"/>
                          <a:cs typeface="Calibri" panose="020F0502020204030204" pitchFamily="34" charset="0"/>
                        </a:rPr>
                        <a:t>82TT005GUS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i3-1315U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8 GB (4GB DDR + 4GB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20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90202779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0AB5BF-F458-4529-9B54-B317E8DBF3AF}"/>
              </a:ext>
            </a:extLst>
          </p:cNvPr>
          <p:cNvSpPr>
            <a:spLocks noGrp="1"/>
          </p:cNvSpPr>
          <p:nvPr>
            <p:ph type="title"/>
          </p:nvPr>
        </p:nvSpPr>
        <p:spPr/>
        <p:txBody>
          <a:bodyPr/>
          <a:lstStyle/>
          <a:p>
            <a:r>
              <a:rPr lang="en-US" dirty="0"/>
              <a:t>Tablets</a:t>
            </a:r>
          </a:p>
        </p:txBody>
      </p:sp>
      <p:sp>
        <p:nvSpPr>
          <p:cNvPr id="4" name="Slide Number Placeholder 3">
            <a:extLst>
              <a:ext uri="{FF2B5EF4-FFF2-40B4-BE49-F238E27FC236}">
                <a16:creationId xmlns:a16="http://schemas.microsoft.com/office/drawing/2014/main" id="{43DDA086-9385-420F-AEF5-B58431E12516}"/>
              </a:ext>
            </a:extLst>
          </p:cNvPr>
          <p:cNvSpPr>
            <a:spLocks noGrp="1"/>
          </p:cNvSpPr>
          <p:nvPr>
            <p:ph type="sldNum" sz="quarter" idx="4"/>
          </p:nvPr>
        </p:nvSpPr>
        <p:spPr/>
        <p:txBody>
          <a:bodyPr/>
          <a:lstStyle/>
          <a:p>
            <a:fld id="{6D22F896-40B5-4ADD-8801-0D06FADFA095}" type="slidenum">
              <a:rPr lang="en-US" smtClean="0"/>
              <a:pPr/>
              <a:t>17</a:t>
            </a:fld>
            <a:endParaRPr lang="en-US" dirty="0"/>
          </a:p>
        </p:txBody>
      </p:sp>
    </p:spTree>
    <p:extLst>
      <p:ext uri="{BB962C8B-B14F-4D97-AF65-F5344CB8AC3E}">
        <p14:creationId xmlns:p14="http://schemas.microsoft.com/office/powerpoint/2010/main" val="222176959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1752-6973-4D58-B9A3-11C7EC08106D}"/>
              </a:ext>
            </a:extLst>
          </p:cNvPr>
          <p:cNvSpPr>
            <a:spLocks noGrp="1"/>
          </p:cNvSpPr>
          <p:nvPr>
            <p:ph type="title"/>
          </p:nvPr>
        </p:nvSpPr>
        <p:spPr/>
        <p:txBody>
          <a:bodyPr/>
          <a:lstStyle/>
          <a:p>
            <a:r>
              <a:rPr lang="en-US" dirty="0"/>
              <a:t>Tablets</a:t>
            </a:r>
          </a:p>
        </p:txBody>
      </p:sp>
      <p:sp>
        <p:nvSpPr>
          <p:cNvPr id="4" name="Slide Number Placeholder 3">
            <a:extLst>
              <a:ext uri="{FF2B5EF4-FFF2-40B4-BE49-F238E27FC236}">
                <a16:creationId xmlns:a16="http://schemas.microsoft.com/office/drawing/2014/main" id="{D912426D-669C-458F-8AEA-B4A3F9443B7D}"/>
              </a:ext>
            </a:extLst>
          </p:cNvPr>
          <p:cNvSpPr>
            <a:spLocks noGrp="1"/>
          </p:cNvSpPr>
          <p:nvPr>
            <p:ph type="sldNum" sz="quarter" idx="4"/>
          </p:nvPr>
        </p:nvSpPr>
        <p:spPr/>
        <p:txBody>
          <a:bodyPr/>
          <a:lstStyle/>
          <a:p>
            <a:fld id="{6D22F896-40B5-4ADD-8801-0D06FADFA095}" type="slidenum">
              <a:rPr lang="en-US" smtClean="0"/>
              <a:pPr/>
              <a:t>18</a:t>
            </a:fld>
            <a:endParaRPr lang="en-US" dirty="0"/>
          </a:p>
        </p:txBody>
      </p:sp>
      <p:graphicFrame>
        <p:nvGraphicFramePr>
          <p:cNvPr id="5" name="Table 4">
            <a:extLst>
              <a:ext uri="{FF2B5EF4-FFF2-40B4-BE49-F238E27FC236}">
                <a16:creationId xmlns:a16="http://schemas.microsoft.com/office/drawing/2014/main" id="{A2320DC2-7CFA-4885-BAD8-FF13E0173E53}"/>
              </a:ext>
            </a:extLst>
          </p:cNvPr>
          <p:cNvGraphicFramePr>
            <a:graphicFrameLocks noGrp="1"/>
          </p:cNvGraphicFramePr>
          <p:nvPr>
            <p:extLst>
              <p:ext uri="{D42A27DB-BD31-4B8C-83A1-F6EECF244321}">
                <p14:modId xmlns:p14="http://schemas.microsoft.com/office/powerpoint/2010/main" val="3944755368"/>
              </p:ext>
            </p:extLst>
          </p:nvPr>
        </p:nvGraphicFramePr>
        <p:xfrm>
          <a:off x="2294964" y="1287628"/>
          <a:ext cx="2302832" cy="2480332"/>
        </p:xfrm>
        <a:graphic>
          <a:graphicData uri="http://schemas.openxmlformats.org/drawingml/2006/table">
            <a:tbl>
              <a:tblPr firstRow="1">
                <a:tableStyleId>{2D5ABB26-0587-4C30-8999-92F81FD0307C}</a:tableStyleId>
              </a:tblPr>
              <a:tblGrid>
                <a:gridCol w="246744">
                  <a:extLst>
                    <a:ext uri="{9D8B030D-6E8A-4147-A177-3AD203B41FA5}">
                      <a16:colId xmlns:a16="http://schemas.microsoft.com/office/drawing/2014/main" val="20000"/>
                    </a:ext>
                  </a:extLst>
                </a:gridCol>
                <a:gridCol w="1027732">
                  <a:extLst>
                    <a:ext uri="{9D8B030D-6E8A-4147-A177-3AD203B41FA5}">
                      <a16:colId xmlns:a16="http://schemas.microsoft.com/office/drawing/2014/main" val="20001"/>
                    </a:ext>
                  </a:extLst>
                </a:gridCol>
                <a:gridCol w="1028356">
                  <a:extLst>
                    <a:ext uri="{9D8B030D-6E8A-4147-A177-3AD203B41FA5}">
                      <a16:colId xmlns:a16="http://schemas.microsoft.com/office/drawing/2014/main" val="20003"/>
                    </a:ext>
                  </a:extLst>
                </a:gridCol>
              </a:tblGrid>
              <a:tr h="176620">
                <a:tc rowSpan="11">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X1 Tablet</a:t>
                      </a:r>
                    </a:p>
                  </a:txBody>
                  <a:tcPr marL="0" marR="0" marT="91440" marB="0" vert="vert270" anchor="ctr">
                    <a:solidFill>
                      <a:schemeClr val="tx1">
                        <a:lumMod val="65000"/>
                        <a:lumOff val="35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$1,699</a:t>
                      </a:r>
                    </a:p>
                  </a:txBody>
                  <a:tcPr marR="12699" marT="0" marB="0" anchor="b">
                    <a:solidFill>
                      <a:srgbClr val="E2E3E2"/>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$1,849</a:t>
                      </a:r>
                    </a:p>
                  </a:txBody>
                  <a:tcPr marR="12699" marT="0" marB="0" anchor="b">
                    <a:solidFill>
                      <a:srgbClr val="F3F2F0"/>
                    </a:solidFill>
                  </a:tcPr>
                </a:tc>
                <a:extLst>
                  <a:ext uri="{0D108BD9-81ED-4DB2-BD59-A6C34878D82A}">
                    <a16:rowId xmlns:a16="http://schemas.microsoft.com/office/drawing/2014/main" val="10000"/>
                  </a:ext>
                </a:extLst>
              </a:tr>
              <a:tr h="156420">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1"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R="12699" marT="0" marB="0" anchor="ctr">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1"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R="12699" marT="0" marB="0" anchor="ctr">
                    <a:solidFill>
                      <a:srgbClr val="F3F2F0"/>
                    </a:solidFill>
                  </a:tcPr>
                </a:tc>
                <a:extLst>
                  <a:ext uri="{0D108BD9-81ED-4DB2-BD59-A6C34878D82A}">
                    <a16:rowId xmlns:a16="http://schemas.microsoft.com/office/drawing/2014/main" val="10001"/>
                  </a:ext>
                </a:extLst>
              </a:tr>
              <a:tr h="253893">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l" fontAlgn="b"/>
                      <a:r>
                        <a:rPr lang="en-US" sz="800" b="1" i="0" u="none" strike="noStrike" dirty="0">
                          <a:solidFill>
                            <a:srgbClr val="000000"/>
                          </a:solidFill>
                          <a:effectLst/>
                          <a:latin typeface="+mn-lt"/>
                          <a:cs typeface="Arial"/>
                        </a:rPr>
                        <a:t>20KJ0019US</a:t>
                      </a:r>
                    </a:p>
                  </a:txBody>
                  <a:tcPr marR="12699" marT="0" marB="0" anchor="ctr">
                    <a:solidFill>
                      <a:srgbClr val="E2E3E2"/>
                    </a:solidFill>
                  </a:tcPr>
                </a:tc>
                <a:tc>
                  <a:txBody>
                    <a:bodyPr/>
                    <a:lstStyle/>
                    <a:p>
                      <a:pPr algn="l" fontAlgn="b"/>
                      <a:r>
                        <a:rPr lang="en-US" sz="800" b="1" i="0" u="none" strike="noStrike" dirty="0">
                          <a:solidFill>
                            <a:srgbClr val="000000"/>
                          </a:solidFill>
                          <a:effectLst/>
                          <a:latin typeface="+mn-lt"/>
                          <a:cs typeface="Arial"/>
                        </a:rPr>
                        <a:t>20KJ0017US</a:t>
                      </a:r>
                      <a:endParaRPr lang="en-US" sz="800" b="1" i="0" u="none" strike="noStrike" dirty="0">
                        <a:solidFill>
                          <a:srgbClr val="000000"/>
                        </a:solidFill>
                        <a:effectLst/>
                        <a:latin typeface="Arial"/>
                        <a:cs typeface="Arial"/>
                      </a:endParaRPr>
                    </a:p>
                  </a:txBody>
                  <a:tcPr marR="12699" marT="0" marB="0" anchor="ctr">
                    <a:solidFill>
                      <a:srgbClr val="F3F2F0"/>
                    </a:solidFill>
                  </a:tcPr>
                </a:tc>
                <a:extLst>
                  <a:ext uri="{0D108BD9-81ED-4DB2-BD59-A6C34878D82A}">
                    <a16:rowId xmlns:a16="http://schemas.microsoft.com/office/drawing/2014/main" val="10002"/>
                  </a:ext>
                </a:extLst>
              </a:tr>
              <a:tr h="25012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cs typeface="Arial"/>
                        </a:rPr>
                        <a:t>Core i5-8350u</a:t>
                      </a:r>
                    </a:p>
                  </a:txBody>
                  <a:tcPr marR="12699" marT="0" marB="0" anchor="ctr">
                    <a:solidFill>
                      <a:srgbClr val="E2E3E2"/>
                    </a:solidFill>
                  </a:tcPr>
                </a:tc>
                <a:tc>
                  <a:txBody>
                    <a:bodyPr/>
                    <a:lstStyle/>
                    <a:p>
                      <a:pPr algn="l" fontAlgn="b"/>
                      <a:r>
                        <a:rPr lang="en-US" sz="800" b="0" i="0" u="none" strike="noStrike" dirty="0">
                          <a:solidFill>
                            <a:srgbClr val="000000"/>
                          </a:solidFill>
                          <a:effectLst/>
                          <a:latin typeface="Arial"/>
                          <a:cs typeface="Arial"/>
                        </a:rPr>
                        <a:t>Core i7-8650u</a:t>
                      </a:r>
                    </a:p>
                  </a:txBody>
                  <a:tcPr marR="12699" marT="0" marB="0" anchor="ctr">
                    <a:solidFill>
                      <a:srgbClr val="F3F2F0"/>
                    </a:solidFill>
                  </a:tcPr>
                </a:tc>
                <a:extLst>
                  <a:ext uri="{0D108BD9-81ED-4DB2-BD59-A6C34878D82A}">
                    <a16:rowId xmlns:a16="http://schemas.microsoft.com/office/drawing/2014/main" val="10003"/>
                  </a:ext>
                </a:extLst>
              </a:tr>
              <a:tr h="250125">
                <a:tc vMerge="1">
                  <a:txBody>
                    <a:bodyPr/>
                    <a:lstStyle/>
                    <a:p>
                      <a:endParaRPr lang="en-US"/>
                    </a:p>
                  </a:txBody>
                  <a:tcPr/>
                </a:tc>
                <a:tc>
                  <a:txBody>
                    <a:bodyPr/>
                    <a:lstStyle/>
                    <a:p>
                      <a:pPr algn="l" fontAlgn="b"/>
                      <a:r>
                        <a:rPr lang="en-US" sz="800" b="0" i="0" u="none" strike="noStrike" dirty="0">
                          <a:solidFill>
                            <a:srgbClr val="000000"/>
                          </a:solidFill>
                          <a:effectLst/>
                          <a:latin typeface="Arial"/>
                          <a:cs typeface="Arial"/>
                        </a:rPr>
                        <a:t>8GB</a:t>
                      </a:r>
                    </a:p>
                  </a:txBody>
                  <a:tcPr marR="12699" marT="0" marB="0" anchor="ctr">
                    <a:solidFill>
                      <a:srgbClr val="E2E3E2"/>
                    </a:solidFill>
                  </a:tcPr>
                </a:tc>
                <a:tc>
                  <a:txBody>
                    <a:bodyPr/>
                    <a:lstStyle/>
                    <a:p>
                      <a:pPr algn="l" fontAlgn="b"/>
                      <a:r>
                        <a:rPr lang="en-US" sz="800" b="0" i="0" u="none" strike="noStrike" dirty="0">
                          <a:solidFill>
                            <a:srgbClr val="000000"/>
                          </a:solidFill>
                          <a:effectLst/>
                          <a:latin typeface="Arial"/>
                          <a:cs typeface="Arial"/>
                        </a:rPr>
                        <a:t>8GB</a:t>
                      </a:r>
                    </a:p>
                  </a:txBody>
                  <a:tcPr marR="12699" marT="0" marB="0" anchor="ctr">
                    <a:solidFill>
                      <a:srgbClr val="F3F2F0"/>
                    </a:solidFill>
                  </a:tcPr>
                </a:tc>
                <a:extLst>
                  <a:ext uri="{0D108BD9-81ED-4DB2-BD59-A6C34878D82A}">
                    <a16:rowId xmlns:a16="http://schemas.microsoft.com/office/drawing/2014/main" val="1886346597"/>
                  </a:ext>
                </a:extLst>
              </a:tr>
              <a:tr h="24529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cs typeface="Arial"/>
                        </a:rPr>
                        <a:t>256GB PCIe</a:t>
                      </a:r>
                      <a:r>
                        <a:rPr lang="en-US" sz="800" b="0" i="0" u="none" strike="noStrike" baseline="0" dirty="0">
                          <a:solidFill>
                            <a:srgbClr val="000000"/>
                          </a:solidFill>
                          <a:effectLst/>
                          <a:latin typeface="Arial"/>
                          <a:cs typeface="Arial"/>
                        </a:rPr>
                        <a:t> SSD</a:t>
                      </a:r>
                      <a:endParaRPr lang="en-US" sz="800" b="0" i="0" u="none" strike="noStrike" dirty="0">
                        <a:solidFill>
                          <a:srgbClr val="000000"/>
                        </a:solidFill>
                        <a:effectLst/>
                        <a:latin typeface="Arial"/>
                        <a:cs typeface="Arial"/>
                      </a:endParaRPr>
                    </a:p>
                  </a:txBody>
                  <a:tcPr marR="12699" marT="0" marB="0" anchor="ctr">
                    <a:solidFill>
                      <a:srgbClr val="E2E3E2"/>
                    </a:solidFill>
                  </a:tcPr>
                </a:tc>
                <a:tc>
                  <a:txBody>
                    <a:bodyPr/>
                    <a:lstStyle/>
                    <a:p>
                      <a:pPr algn="l" fontAlgn="b"/>
                      <a:r>
                        <a:rPr lang="en-US" sz="800" b="0" i="0" u="none" strike="noStrike" dirty="0">
                          <a:solidFill>
                            <a:srgbClr val="000000"/>
                          </a:solidFill>
                          <a:effectLst/>
                          <a:latin typeface="Arial"/>
                          <a:cs typeface="Arial"/>
                        </a:rPr>
                        <a:t>256GB PCIe</a:t>
                      </a:r>
                      <a:r>
                        <a:rPr lang="en-US" sz="800" b="0" i="0" u="none" strike="noStrike" baseline="0" dirty="0">
                          <a:solidFill>
                            <a:srgbClr val="000000"/>
                          </a:solidFill>
                          <a:effectLst/>
                          <a:latin typeface="Arial"/>
                          <a:cs typeface="Arial"/>
                        </a:rPr>
                        <a:t> SSD</a:t>
                      </a:r>
                      <a:endParaRPr lang="en-US" sz="800" b="0" i="0" u="none" strike="noStrike" dirty="0">
                        <a:solidFill>
                          <a:srgbClr val="000000"/>
                        </a:solidFill>
                        <a:effectLst/>
                        <a:latin typeface="Arial"/>
                        <a:cs typeface="Arial"/>
                      </a:endParaRPr>
                    </a:p>
                  </a:txBody>
                  <a:tcPr marR="12699" marT="0" marB="0" anchor="ctr">
                    <a:solidFill>
                      <a:srgbClr val="F3F2F0"/>
                    </a:solidFill>
                  </a:tcPr>
                </a:tc>
                <a:extLst>
                  <a:ext uri="{0D108BD9-81ED-4DB2-BD59-A6C34878D82A}">
                    <a16:rowId xmlns:a16="http://schemas.microsoft.com/office/drawing/2014/main" val="10004"/>
                  </a:ext>
                </a:extLst>
              </a:tr>
              <a:tr h="25814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cs typeface="Arial"/>
                        </a:rPr>
                        <a:t>13” QHD+ Touch</a:t>
                      </a:r>
                    </a:p>
                  </a:txBody>
                  <a:tcPr marR="12699" marT="0" marB="0" anchor="ctr">
                    <a:solidFill>
                      <a:srgbClr val="E2E3E2"/>
                    </a:solidFill>
                  </a:tcPr>
                </a:tc>
                <a:tc>
                  <a:txBody>
                    <a:bodyPr/>
                    <a:lstStyle/>
                    <a:p>
                      <a:pPr algn="l" fontAlgn="b"/>
                      <a:r>
                        <a:rPr lang="en-US" sz="800" b="0" i="0" u="none" strike="noStrike" dirty="0">
                          <a:solidFill>
                            <a:srgbClr val="000000"/>
                          </a:solidFill>
                          <a:effectLst/>
                          <a:latin typeface="Arial"/>
                          <a:cs typeface="Arial"/>
                        </a:rPr>
                        <a:t>13” QHD+ Touch</a:t>
                      </a:r>
                    </a:p>
                  </a:txBody>
                  <a:tcPr marR="12699" marT="0" marB="0" anchor="ctr">
                    <a:solidFill>
                      <a:srgbClr val="F3F2F0"/>
                    </a:solidFill>
                  </a:tcPr>
                </a:tc>
                <a:extLst>
                  <a:ext uri="{0D108BD9-81ED-4DB2-BD59-A6C34878D82A}">
                    <a16:rowId xmlns:a16="http://schemas.microsoft.com/office/drawing/2014/main" val="10006"/>
                  </a:ext>
                </a:extLst>
              </a:tr>
              <a:tr h="25814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cs typeface="Arial"/>
                        </a:rPr>
                        <a:t>Camera, BT,</a:t>
                      </a:r>
                      <a:r>
                        <a:rPr lang="en-US" sz="800" b="0" i="0" u="none" strike="noStrike" baseline="0" dirty="0">
                          <a:solidFill>
                            <a:srgbClr val="000000"/>
                          </a:solidFill>
                          <a:effectLst/>
                          <a:latin typeface="+mn-lt"/>
                          <a:cs typeface="Arial"/>
                        </a:rPr>
                        <a:t> </a:t>
                      </a:r>
                      <a:r>
                        <a:rPr lang="en-US" sz="800" b="0" i="0" u="none" strike="noStrike" dirty="0">
                          <a:solidFill>
                            <a:srgbClr val="000000"/>
                          </a:solidFill>
                          <a:effectLst/>
                          <a:latin typeface="+mn-lt"/>
                          <a:cs typeface="Arial"/>
                        </a:rPr>
                        <a:t>FPR, Backlit.</a:t>
                      </a:r>
                      <a:r>
                        <a:rPr lang="en-US" sz="800" b="0" i="0" u="none" strike="noStrike" baseline="0" dirty="0">
                          <a:solidFill>
                            <a:srgbClr val="000000"/>
                          </a:solidFill>
                          <a:effectLst/>
                          <a:latin typeface="+mn-lt"/>
                          <a:cs typeface="Arial"/>
                        </a:rPr>
                        <a:t> pen</a:t>
                      </a:r>
                      <a:endParaRPr lang="en-US" sz="800" b="0" i="0" u="none" strike="noStrike" dirty="0">
                        <a:solidFill>
                          <a:srgbClr val="000000"/>
                        </a:solidFill>
                        <a:effectLst/>
                        <a:latin typeface="+mn-lt"/>
                        <a:cs typeface="Arial"/>
                      </a:endParaRPr>
                    </a:p>
                  </a:txBody>
                  <a:tcPr marR="12699" marT="0" marB="0" anchor="ctr">
                    <a:solidFill>
                      <a:srgbClr val="E2E3E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cs typeface="Arial"/>
                        </a:rPr>
                        <a:t>Camera, BT,</a:t>
                      </a:r>
                      <a:r>
                        <a:rPr lang="en-US" sz="800" b="0" i="0" u="none" strike="noStrike" baseline="0" dirty="0">
                          <a:solidFill>
                            <a:srgbClr val="000000"/>
                          </a:solidFill>
                          <a:effectLst/>
                          <a:latin typeface="+mn-lt"/>
                          <a:cs typeface="Arial"/>
                        </a:rPr>
                        <a:t> </a:t>
                      </a:r>
                      <a:r>
                        <a:rPr lang="en-US" sz="800" b="0" i="0" u="none" strike="noStrike" dirty="0">
                          <a:solidFill>
                            <a:srgbClr val="000000"/>
                          </a:solidFill>
                          <a:effectLst/>
                          <a:latin typeface="+mn-lt"/>
                          <a:cs typeface="Arial"/>
                        </a:rPr>
                        <a:t>FPR, Backlit.</a:t>
                      </a:r>
                      <a:r>
                        <a:rPr lang="en-US" sz="800" b="0" i="0" u="none" strike="noStrike" baseline="0" dirty="0">
                          <a:solidFill>
                            <a:srgbClr val="000000"/>
                          </a:solidFill>
                          <a:effectLst/>
                          <a:latin typeface="+mn-lt"/>
                          <a:cs typeface="Arial"/>
                        </a:rPr>
                        <a:t> pen</a:t>
                      </a:r>
                      <a:endParaRPr lang="en-US" sz="800" b="0" i="0" u="none" strike="noStrike" dirty="0">
                        <a:solidFill>
                          <a:srgbClr val="000000"/>
                        </a:solidFill>
                        <a:effectLst/>
                        <a:latin typeface="+mn-lt"/>
                        <a:cs typeface="Arial"/>
                      </a:endParaRPr>
                    </a:p>
                  </a:txBody>
                  <a:tcPr marR="12699" marT="0" marB="0" anchor="ctr">
                    <a:solidFill>
                      <a:srgbClr val="F3F2F0"/>
                    </a:solidFill>
                  </a:tcPr>
                </a:tc>
                <a:extLst>
                  <a:ext uri="{0D108BD9-81ED-4DB2-BD59-A6C34878D82A}">
                    <a16:rowId xmlns:a16="http://schemas.microsoft.com/office/drawing/2014/main" val="10007"/>
                  </a:ext>
                </a:extLst>
              </a:tr>
              <a:tr h="20953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cs typeface="Arial"/>
                        </a:rPr>
                        <a:t>3 Cell Battery</a:t>
                      </a:r>
                      <a:endParaRPr lang="cs-CZ" sz="800" b="0" i="0" u="none" strike="noStrike">
                        <a:solidFill>
                          <a:srgbClr val="000000"/>
                        </a:solidFill>
                        <a:effectLst/>
                        <a:latin typeface="Arial"/>
                        <a:cs typeface="Arial"/>
                      </a:endParaRPr>
                    </a:p>
                  </a:txBody>
                  <a:tcPr marR="12699" marT="0" marB="0" anchor="ctr">
                    <a:solidFill>
                      <a:srgbClr val="E2E3E2"/>
                    </a:solidFill>
                  </a:tcPr>
                </a:tc>
                <a:tc>
                  <a:txBody>
                    <a:bodyPr/>
                    <a:lstStyle/>
                    <a:p>
                      <a:pPr algn="l" fontAlgn="b"/>
                      <a:r>
                        <a:rPr lang="en-US" sz="800" b="0" i="0" u="none" strike="noStrike" dirty="0">
                          <a:solidFill>
                            <a:srgbClr val="000000"/>
                          </a:solidFill>
                          <a:effectLst/>
                          <a:latin typeface="Arial"/>
                          <a:cs typeface="Arial"/>
                        </a:rPr>
                        <a:t>3 Cell Battery</a:t>
                      </a:r>
                      <a:endParaRPr lang="cs-CZ" sz="800" b="0" i="0" u="none" strike="noStrike">
                        <a:solidFill>
                          <a:srgbClr val="000000"/>
                        </a:solidFill>
                        <a:effectLst/>
                        <a:latin typeface="Arial"/>
                        <a:cs typeface="Arial"/>
                      </a:endParaRPr>
                    </a:p>
                  </a:txBody>
                  <a:tcPr marR="12699" marT="0" marB="0" anchor="ctr">
                    <a:solidFill>
                      <a:srgbClr val="F3F2F0"/>
                    </a:solidFill>
                  </a:tcPr>
                </a:tc>
                <a:extLst>
                  <a:ext uri="{0D108BD9-81ED-4DB2-BD59-A6C34878D82A}">
                    <a16:rowId xmlns:a16="http://schemas.microsoft.com/office/drawing/2014/main" val="10008"/>
                  </a:ext>
                </a:extLst>
              </a:tr>
              <a:tr h="198521">
                <a:tc vMerge="1">
                  <a:txBody>
                    <a:bodyPr/>
                    <a:lstStyle/>
                    <a:p>
                      <a:pPr algn="l" fontAlgn="b"/>
                      <a:endParaRPr lang="cs-CZ"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cs typeface="Arial"/>
                        </a:rPr>
                        <a:t>Win 10 Pro</a:t>
                      </a:r>
                      <a:endParaRPr lang="cs-CZ" sz="800" b="0" i="0" u="none" strike="noStrike">
                        <a:solidFill>
                          <a:srgbClr val="000000"/>
                        </a:solidFill>
                        <a:effectLst/>
                        <a:latin typeface="Arial"/>
                        <a:cs typeface="Arial"/>
                      </a:endParaRPr>
                    </a:p>
                  </a:txBody>
                  <a:tcPr marR="12699" marT="0" marB="0" anchor="ctr">
                    <a:solidFill>
                      <a:srgbClr val="E2E3E2"/>
                    </a:solidFill>
                  </a:tcPr>
                </a:tc>
                <a:tc>
                  <a:txBody>
                    <a:bodyPr/>
                    <a:lstStyle/>
                    <a:p>
                      <a:pPr algn="l" fontAlgn="b"/>
                      <a:r>
                        <a:rPr lang="en-US" sz="800" b="0" i="0" u="none" strike="noStrike" dirty="0">
                          <a:solidFill>
                            <a:srgbClr val="000000"/>
                          </a:solidFill>
                          <a:effectLst/>
                          <a:latin typeface="Arial"/>
                          <a:cs typeface="Arial"/>
                        </a:rPr>
                        <a:t>Win 10 Pro</a:t>
                      </a:r>
                      <a:endParaRPr lang="cs-CZ" sz="800" b="0" i="0" u="none" strike="noStrike">
                        <a:solidFill>
                          <a:srgbClr val="000000"/>
                        </a:solidFill>
                        <a:effectLst/>
                        <a:latin typeface="Arial"/>
                        <a:cs typeface="Arial"/>
                      </a:endParaRPr>
                    </a:p>
                  </a:txBody>
                  <a:tcPr marR="12699" marT="0" marB="0" anchor="ctr">
                    <a:solidFill>
                      <a:srgbClr val="F3F2F0"/>
                    </a:solidFill>
                  </a:tcPr>
                </a:tc>
                <a:extLst>
                  <a:ext uri="{0D108BD9-81ED-4DB2-BD59-A6C34878D82A}">
                    <a16:rowId xmlns:a16="http://schemas.microsoft.com/office/drawing/2014/main" val="10009"/>
                  </a:ext>
                </a:extLst>
              </a:tr>
              <a:tr h="186762">
                <a:tc vMerge="1">
                  <a:txBody>
                    <a:bodyPr/>
                    <a:lstStyle/>
                    <a:p>
                      <a:pPr algn="l" fontAlgn="b"/>
                      <a:endParaRPr lang="en-US" sz="700" b="0" i="0" u="none" strike="noStrike">
                        <a:solidFill>
                          <a:srgbClr val="000000"/>
                        </a:solidFill>
                        <a:effectLst/>
                        <a:latin typeface="Arial"/>
                        <a:cs typeface="Arial"/>
                      </a:endParaRPr>
                    </a:p>
                  </a:txBody>
                  <a:tcPr marR="12700" marT="1270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cs typeface="Arial"/>
                        </a:rPr>
                        <a:t>3</a:t>
                      </a:r>
                      <a:r>
                        <a:rPr lang="en-US" sz="800" b="0" i="0" u="none" strike="noStrike" baseline="0" dirty="0">
                          <a:solidFill>
                            <a:srgbClr val="000000"/>
                          </a:solidFill>
                          <a:effectLst/>
                          <a:latin typeface="Arial"/>
                          <a:cs typeface="Arial"/>
                        </a:rPr>
                        <a:t> Year Depot</a:t>
                      </a:r>
                      <a:endParaRPr lang="en-US" sz="800" b="0" i="0" u="none" strike="noStrike" dirty="0">
                        <a:solidFill>
                          <a:srgbClr val="000000"/>
                        </a:solidFill>
                        <a:effectLst/>
                        <a:latin typeface="Arial"/>
                        <a:cs typeface="Arial"/>
                      </a:endParaRPr>
                    </a:p>
                  </a:txBody>
                  <a:tcPr marR="12699" marT="0" marB="0" anchor="ctr">
                    <a:lnB>
                      <a:noFill/>
                    </a:lnB>
                    <a:solidFill>
                      <a:srgbClr val="E2E3E2"/>
                    </a:solidFill>
                  </a:tcPr>
                </a:tc>
                <a:tc>
                  <a:txBody>
                    <a:bodyPr/>
                    <a:lstStyle/>
                    <a:p>
                      <a:pPr algn="l" fontAlgn="b"/>
                      <a:r>
                        <a:rPr lang="en-US" sz="800" b="0" i="0" u="none" strike="noStrike" dirty="0">
                          <a:solidFill>
                            <a:srgbClr val="000000"/>
                          </a:solidFill>
                          <a:effectLst/>
                          <a:latin typeface="Arial"/>
                          <a:cs typeface="Arial"/>
                        </a:rPr>
                        <a:t>3</a:t>
                      </a:r>
                      <a:r>
                        <a:rPr lang="en-US" sz="800" b="0" i="0" u="none" strike="noStrike" baseline="0" dirty="0">
                          <a:solidFill>
                            <a:srgbClr val="000000"/>
                          </a:solidFill>
                          <a:effectLst/>
                          <a:latin typeface="Arial"/>
                          <a:cs typeface="Arial"/>
                        </a:rPr>
                        <a:t> Year Depot</a:t>
                      </a:r>
                      <a:endParaRPr lang="en-US" sz="800" b="0" i="0" u="none" strike="noStrike" dirty="0">
                        <a:solidFill>
                          <a:srgbClr val="000000"/>
                        </a:solidFill>
                        <a:effectLst/>
                        <a:latin typeface="Arial"/>
                        <a:cs typeface="Arial"/>
                      </a:endParaRPr>
                    </a:p>
                  </a:txBody>
                  <a:tcPr marR="12699" marT="0" marB="0" anchor="ctr">
                    <a:solidFill>
                      <a:srgbClr val="F3F2F0"/>
                    </a:solidFill>
                  </a:tcPr>
                </a:tc>
                <a:extLst>
                  <a:ext uri="{0D108BD9-81ED-4DB2-BD59-A6C34878D82A}">
                    <a16:rowId xmlns:a16="http://schemas.microsoft.com/office/drawing/2014/main" val="10010"/>
                  </a:ext>
                </a:extLst>
              </a:tr>
            </a:tbl>
          </a:graphicData>
        </a:graphic>
      </p:graphicFrame>
      <p:graphicFrame>
        <p:nvGraphicFramePr>
          <p:cNvPr id="6" name="Table 5">
            <a:extLst>
              <a:ext uri="{FF2B5EF4-FFF2-40B4-BE49-F238E27FC236}">
                <a16:creationId xmlns:a16="http://schemas.microsoft.com/office/drawing/2014/main" id="{A1A2A09F-1578-46C2-9A78-A8595A5A6E17}"/>
              </a:ext>
            </a:extLst>
          </p:cNvPr>
          <p:cNvGraphicFramePr>
            <a:graphicFrameLocks noGrp="1"/>
          </p:cNvGraphicFramePr>
          <p:nvPr>
            <p:extLst>
              <p:ext uri="{D42A27DB-BD31-4B8C-83A1-F6EECF244321}">
                <p14:modId xmlns:p14="http://schemas.microsoft.com/office/powerpoint/2010/main" val="3790742542"/>
              </p:ext>
            </p:extLst>
          </p:nvPr>
        </p:nvGraphicFramePr>
        <p:xfrm>
          <a:off x="6153091" y="1287628"/>
          <a:ext cx="1416066" cy="2455841"/>
        </p:xfrm>
        <a:graphic>
          <a:graphicData uri="http://schemas.openxmlformats.org/drawingml/2006/table">
            <a:tbl>
              <a:tblPr firstRow="1">
                <a:tableStyleId>{2D5ABB26-0587-4C30-8999-92F81FD0307C}</a:tableStyleId>
              </a:tblPr>
              <a:tblGrid>
                <a:gridCol w="267153">
                  <a:extLst>
                    <a:ext uri="{9D8B030D-6E8A-4147-A177-3AD203B41FA5}">
                      <a16:colId xmlns:a16="http://schemas.microsoft.com/office/drawing/2014/main" val="20000"/>
                    </a:ext>
                  </a:extLst>
                </a:gridCol>
                <a:gridCol w="1148913">
                  <a:extLst>
                    <a:ext uri="{9D8B030D-6E8A-4147-A177-3AD203B41FA5}">
                      <a16:colId xmlns:a16="http://schemas.microsoft.com/office/drawing/2014/main" val="876212271"/>
                    </a:ext>
                  </a:extLst>
                </a:gridCol>
              </a:tblGrid>
              <a:tr h="277583">
                <a:tc rowSpan="11">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Tablet 10</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$529</a:t>
                      </a:r>
                    </a:p>
                  </a:txBody>
                  <a:tcPr marR="12699" marT="0" marB="0">
                    <a:solidFill>
                      <a:schemeClr val="bg2">
                        <a:lumMod val="20000"/>
                        <a:lumOff val="80000"/>
                      </a:schemeClr>
                    </a:solidFill>
                  </a:tcPr>
                </a:tc>
                <a:extLst>
                  <a:ext uri="{0D108BD9-81ED-4DB2-BD59-A6C34878D82A}">
                    <a16:rowId xmlns:a16="http://schemas.microsoft.com/office/drawing/2014/main" val="10000"/>
                  </a:ext>
                </a:extLst>
              </a:tr>
              <a:tr h="162493">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R="12699" marT="0" marB="0">
                    <a:solidFill>
                      <a:schemeClr val="bg2">
                        <a:lumMod val="20000"/>
                        <a:lumOff val="80000"/>
                      </a:schemeClr>
                    </a:solidFill>
                  </a:tcPr>
                </a:tc>
                <a:extLst>
                  <a:ext uri="{0D108BD9-81ED-4DB2-BD59-A6C34878D82A}">
                    <a16:rowId xmlns:a16="http://schemas.microsoft.com/office/drawing/2014/main" val="10001"/>
                  </a:ext>
                </a:extLst>
              </a:tr>
              <a:tr h="263751">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800" b="1" i="0" u="none" strike="noStrike" dirty="0">
                          <a:solidFill>
                            <a:srgbClr val="000000"/>
                          </a:solidFill>
                          <a:effectLst/>
                          <a:latin typeface="+mn-lt"/>
                          <a:cs typeface="Arial"/>
                        </a:rPr>
                        <a:t>20L3000HUS</a:t>
                      </a:r>
                    </a:p>
                  </a:txBody>
                  <a:tcPr marR="12699" marT="0" marB="0">
                    <a:solidFill>
                      <a:schemeClr val="bg2">
                        <a:lumMod val="20000"/>
                        <a:lumOff val="80000"/>
                      </a:schemeClr>
                    </a:solidFill>
                  </a:tcPr>
                </a:tc>
                <a:extLst>
                  <a:ext uri="{0D108BD9-81ED-4DB2-BD59-A6C34878D82A}">
                    <a16:rowId xmlns:a16="http://schemas.microsoft.com/office/drawing/2014/main" val="10002"/>
                  </a:ext>
                </a:extLst>
              </a:tr>
              <a:tr h="25983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chemeClr val="tx1"/>
                          </a:solidFill>
                          <a:effectLst/>
                          <a:latin typeface="Arial"/>
                          <a:cs typeface="Arial"/>
                        </a:rPr>
                        <a:t>Celeron</a:t>
                      </a:r>
                      <a:r>
                        <a:rPr lang="en-US" sz="800" b="0" i="0" u="none" strike="noStrike" baseline="0" dirty="0">
                          <a:solidFill>
                            <a:schemeClr val="tx1"/>
                          </a:solidFill>
                          <a:effectLst/>
                          <a:latin typeface="Arial"/>
                          <a:cs typeface="Arial"/>
                        </a:rPr>
                        <a:t> N4100</a:t>
                      </a:r>
                      <a:endParaRPr lang="en-US" sz="800" b="0" i="0" u="none" strike="noStrike" dirty="0">
                        <a:solidFill>
                          <a:schemeClr val="tx1"/>
                        </a:solidFill>
                        <a:effectLst/>
                        <a:latin typeface="Arial"/>
                        <a:cs typeface="Arial"/>
                      </a:endParaRPr>
                    </a:p>
                  </a:txBody>
                  <a:tcPr marR="12699" marT="0" marB="0">
                    <a:solidFill>
                      <a:schemeClr val="bg2">
                        <a:lumMod val="20000"/>
                        <a:lumOff val="80000"/>
                      </a:schemeClr>
                    </a:solidFill>
                  </a:tcPr>
                </a:tc>
                <a:extLst>
                  <a:ext uri="{0D108BD9-81ED-4DB2-BD59-A6C34878D82A}">
                    <a16:rowId xmlns:a16="http://schemas.microsoft.com/office/drawing/2014/main" val="10003"/>
                  </a:ext>
                </a:extLst>
              </a:tr>
              <a:tr h="25482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chemeClr val="tx1"/>
                          </a:solidFill>
                          <a:effectLst/>
                          <a:latin typeface="+mn-lt"/>
                          <a:cs typeface="Arial"/>
                        </a:rPr>
                        <a:t>4GB</a:t>
                      </a:r>
                    </a:p>
                  </a:txBody>
                  <a:tcPr marR="12699" marT="0" marB="0">
                    <a:solidFill>
                      <a:schemeClr val="bg2">
                        <a:lumMod val="20000"/>
                        <a:lumOff val="80000"/>
                      </a:schemeClr>
                    </a:solidFill>
                  </a:tcPr>
                </a:tc>
                <a:extLst>
                  <a:ext uri="{0D108BD9-81ED-4DB2-BD59-A6C34878D82A}">
                    <a16:rowId xmlns:a16="http://schemas.microsoft.com/office/drawing/2014/main" val="10004"/>
                  </a:ext>
                </a:extLst>
              </a:tr>
              <a:tr h="20622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chemeClr val="tx1"/>
                          </a:solidFill>
                          <a:effectLst/>
                          <a:latin typeface="+mn-lt"/>
                          <a:cs typeface="Arial"/>
                        </a:rPr>
                        <a:t>128GB eMMC</a:t>
                      </a:r>
                    </a:p>
                  </a:txBody>
                  <a:tcPr marR="12699" marT="0" marB="0">
                    <a:solidFill>
                      <a:schemeClr val="bg2">
                        <a:lumMod val="20000"/>
                        <a:lumOff val="80000"/>
                      </a:schemeClr>
                    </a:solidFill>
                  </a:tcPr>
                </a:tc>
                <a:extLst>
                  <a:ext uri="{0D108BD9-81ED-4DB2-BD59-A6C34878D82A}">
                    <a16:rowId xmlns:a16="http://schemas.microsoft.com/office/drawing/2014/main" val="10005"/>
                  </a:ext>
                </a:extLst>
              </a:tr>
              <a:tr h="838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chemeClr val="tx1"/>
                          </a:solidFill>
                          <a:effectLst/>
                          <a:latin typeface="+mn-lt"/>
                          <a:cs typeface="Arial"/>
                        </a:rPr>
                        <a:t>10.1” WUXGA Touch</a:t>
                      </a:r>
                    </a:p>
                    <a:p>
                      <a:pPr algn="l" fontAlgn="b"/>
                      <a:endParaRPr lang="en-US" sz="800" b="0" i="0" u="none" strike="noStrike" dirty="0">
                        <a:solidFill>
                          <a:schemeClr val="tx1"/>
                        </a:solidFill>
                        <a:effectLst/>
                        <a:latin typeface="+mn-lt"/>
                        <a:cs typeface="Arial"/>
                      </a:endParaRPr>
                    </a:p>
                  </a:txBody>
                  <a:tcPr marR="12699" marT="0" marB="0">
                    <a:solidFill>
                      <a:schemeClr val="bg2">
                        <a:lumMod val="20000"/>
                        <a:lumOff val="80000"/>
                      </a:schemeClr>
                    </a:solidFill>
                  </a:tcPr>
                </a:tc>
                <a:extLst>
                  <a:ext uri="{0D108BD9-81ED-4DB2-BD59-A6C34878D82A}">
                    <a16:rowId xmlns:a16="http://schemas.microsoft.com/office/drawing/2014/main" val="10006"/>
                  </a:ext>
                </a:extLst>
              </a:tr>
              <a:tr h="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chemeClr val="tx1"/>
                          </a:solidFill>
                          <a:effectLst/>
                          <a:latin typeface="+mn-lt"/>
                          <a:cs typeface="Arial"/>
                        </a:rPr>
                        <a:t>Camera, BT, FPR, Garaged Pen</a:t>
                      </a:r>
                    </a:p>
                  </a:txBody>
                  <a:tcPr marR="12699" marT="0" marB="0" anchor="ctr">
                    <a:solidFill>
                      <a:schemeClr val="bg2">
                        <a:lumMod val="20000"/>
                        <a:lumOff val="80000"/>
                      </a:schemeClr>
                    </a:solidFill>
                  </a:tcPr>
                </a:tc>
                <a:extLst>
                  <a:ext uri="{0D108BD9-81ED-4DB2-BD59-A6C34878D82A}">
                    <a16:rowId xmlns:a16="http://schemas.microsoft.com/office/drawing/2014/main" val="4279528811"/>
                  </a:ext>
                </a:extLst>
              </a:tr>
              <a:tr h="21767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chemeClr val="tx1"/>
                          </a:solidFill>
                          <a:effectLst/>
                          <a:latin typeface="+mn-lt"/>
                          <a:cs typeface="Arial"/>
                        </a:rPr>
                        <a:t>10.6mm / 1.46lbs</a:t>
                      </a:r>
                    </a:p>
                  </a:txBody>
                  <a:tcPr marR="12699" marT="0" marB="0" anchor="ctr">
                    <a:solidFill>
                      <a:schemeClr val="bg2">
                        <a:lumMod val="20000"/>
                        <a:lumOff val="80000"/>
                      </a:schemeClr>
                    </a:solidFill>
                  </a:tcPr>
                </a:tc>
                <a:extLst>
                  <a:ext uri="{0D108BD9-81ED-4DB2-BD59-A6C34878D82A}">
                    <a16:rowId xmlns:a16="http://schemas.microsoft.com/office/drawing/2014/main" val="10008"/>
                  </a:ext>
                </a:extLst>
              </a:tr>
              <a:tr h="199121">
                <a:tc vMerge="1">
                  <a:txBody>
                    <a:bodyPr/>
                    <a:lstStyle/>
                    <a:p>
                      <a:pPr algn="l" fontAlgn="b"/>
                      <a:endParaRPr lang="cs-CZ"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l" fontAlgn="b"/>
                      <a:r>
                        <a:rPr lang="en-US" sz="800" b="0" i="0" u="none" strike="noStrike" dirty="0">
                          <a:solidFill>
                            <a:schemeClr val="tx1"/>
                          </a:solidFill>
                          <a:effectLst/>
                          <a:latin typeface="+mn-lt"/>
                          <a:cs typeface="Arial"/>
                        </a:rPr>
                        <a:t>Win 10 Pro</a:t>
                      </a:r>
                    </a:p>
                  </a:txBody>
                  <a:tcPr marR="12699" marT="0" marB="0">
                    <a:solidFill>
                      <a:schemeClr val="bg2">
                        <a:lumMod val="20000"/>
                        <a:lumOff val="80000"/>
                      </a:schemeClr>
                    </a:solidFill>
                  </a:tcPr>
                </a:tc>
                <a:extLst>
                  <a:ext uri="{0D108BD9-81ED-4DB2-BD59-A6C34878D82A}">
                    <a16:rowId xmlns:a16="http://schemas.microsoft.com/office/drawing/2014/main" val="10009"/>
                  </a:ext>
                </a:extLst>
              </a:tr>
              <a:tr h="126654">
                <a:tc vMerge="1">
                  <a:txBody>
                    <a:bodyPr/>
                    <a:lstStyle/>
                    <a:p>
                      <a:pPr algn="l" fontAlgn="b"/>
                      <a:endParaRPr lang="en-US" sz="700" b="0" i="0" u="none" strike="noStrike">
                        <a:solidFill>
                          <a:srgbClr val="000000"/>
                        </a:solidFill>
                        <a:effectLst/>
                        <a:latin typeface="Arial"/>
                        <a:cs typeface="Arial"/>
                      </a:endParaRPr>
                    </a:p>
                  </a:txBody>
                  <a:tcPr marR="12700" marT="12700" marB="0" anchor="ctr">
                    <a:solidFill>
                      <a:schemeClr val="bg2">
                        <a:lumMod val="20000"/>
                        <a:lumOff val="80000"/>
                      </a:schemeClr>
                    </a:solidFill>
                  </a:tcPr>
                </a:tc>
                <a:tc>
                  <a:txBody>
                    <a:bodyPr/>
                    <a:lstStyle/>
                    <a:p>
                      <a:pPr algn="l" fontAlgn="b"/>
                      <a:r>
                        <a:rPr lang="en-US" sz="800" b="0" i="0" u="none" strike="noStrike" dirty="0">
                          <a:solidFill>
                            <a:schemeClr val="tx1"/>
                          </a:solidFill>
                          <a:effectLst/>
                          <a:latin typeface="+mn-lt"/>
                          <a:cs typeface="Arial"/>
                        </a:rPr>
                        <a:t>1 Year Depot</a:t>
                      </a:r>
                    </a:p>
                  </a:txBody>
                  <a:tcPr marR="12699" marT="0" marB="0">
                    <a:lnB>
                      <a:noFill/>
                    </a:lnB>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7" name="Picture 6">
            <a:extLst>
              <a:ext uri="{FF2B5EF4-FFF2-40B4-BE49-F238E27FC236}">
                <a16:creationId xmlns:a16="http://schemas.microsoft.com/office/drawing/2014/main" id="{B9230F4E-19B6-4DAB-B048-773C61BF72E4}"/>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64209" y="3937558"/>
            <a:ext cx="3955535" cy="2224346"/>
          </a:xfrm>
          <a:prstGeom prst="rect">
            <a:avLst/>
          </a:prstGeom>
        </p:spPr>
      </p:pic>
    </p:spTree>
    <p:extLst>
      <p:ext uri="{BB962C8B-B14F-4D97-AF65-F5344CB8AC3E}">
        <p14:creationId xmlns:p14="http://schemas.microsoft.com/office/powerpoint/2010/main" val="223751808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49E7-6A9B-4C8E-8E56-FEF7E95E9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5882" y="1301813"/>
            <a:ext cx="1288530" cy="1474222"/>
          </a:xfrm>
          <a:prstGeom prst="rect">
            <a:avLst/>
          </a:prstGeom>
        </p:spPr>
      </p:pic>
      <p:graphicFrame>
        <p:nvGraphicFramePr>
          <p:cNvPr id="11" name="Table 10">
            <a:extLst>
              <a:ext uri="{FF2B5EF4-FFF2-40B4-BE49-F238E27FC236}">
                <a16:creationId xmlns:a16="http://schemas.microsoft.com/office/drawing/2014/main" id="{25A2C66A-E340-41F5-9F42-18FBC5FE2AE3}"/>
              </a:ext>
            </a:extLst>
          </p:cNvPr>
          <p:cNvGraphicFramePr>
            <a:graphicFrameLocks noGrp="1"/>
          </p:cNvGraphicFramePr>
          <p:nvPr>
            <p:extLst>
              <p:ext uri="{D42A27DB-BD31-4B8C-83A1-F6EECF244321}">
                <p14:modId xmlns:p14="http://schemas.microsoft.com/office/powerpoint/2010/main" val="2207640756"/>
              </p:ext>
            </p:extLst>
          </p:nvPr>
        </p:nvGraphicFramePr>
        <p:xfrm>
          <a:off x="2660905" y="2956195"/>
          <a:ext cx="7324344" cy="3265145"/>
        </p:xfrm>
        <a:graphic>
          <a:graphicData uri="http://schemas.openxmlformats.org/drawingml/2006/table">
            <a:tbl>
              <a:tblPr firstRow="1">
                <a:tableStyleId>{2D5ABB26-0587-4C30-8999-92F81FD0307C}</a:tableStyleId>
              </a:tblPr>
              <a:tblGrid>
                <a:gridCol w="1831086">
                  <a:extLst>
                    <a:ext uri="{9D8B030D-6E8A-4147-A177-3AD203B41FA5}">
                      <a16:colId xmlns:a16="http://schemas.microsoft.com/office/drawing/2014/main" val="20001"/>
                    </a:ext>
                  </a:extLst>
                </a:gridCol>
                <a:gridCol w="1831086">
                  <a:extLst>
                    <a:ext uri="{9D8B030D-6E8A-4147-A177-3AD203B41FA5}">
                      <a16:colId xmlns:a16="http://schemas.microsoft.com/office/drawing/2014/main" val="20003"/>
                    </a:ext>
                  </a:extLst>
                </a:gridCol>
                <a:gridCol w="1831086">
                  <a:extLst>
                    <a:ext uri="{9D8B030D-6E8A-4147-A177-3AD203B41FA5}">
                      <a16:colId xmlns:a16="http://schemas.microsoft.com/office/drawing/2014/main" val="20011"/>
                    </a:ext>
                  </a:extLst>
                </a:gridCol>
                <a:gridCol w="1831086">
                  <a:extLst>
                    <a:ext uri="{9D8B030D-6E8A-4147-A177-3AD203B41FA5}">
                      <a16:colId xmlns:a16="http://schemas.microsoft.com/office/drawing/2014/main" val="175683627"/>
                    </a:ext>
                  </a:extLst>
                </a:gridCol>
              </a:tblGrid>
              <a:tr h="475655">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chemeClr val="bg1"/>
                          </a:solidFill>
                        </a:rPr>
                        <a:t>Tab M8 HD</a:t>
                      </a:r>
                    </a:p>
                  </a:txBody>
                  <a:tcPr marL="0" marR="0" marT="0" marB="0" anchor="ctr">
                    <a:lnR w="6350" cap="flat" cmpd="sng" algn="ctr">
                      <a:solidFill>
                        <a:schemeClr val="bg1"/>
                      </a:solidFill>
                      <a:prstDash val="solid"/>
                      <a:round/>
                      <a:headEnd type="none" w="med" len="med"/>
                      <a:tailEnd type="none" w="med" len="med"/>
                    </a:lnR>
                    <a:solidFill>
                      <a:schemeClr val="bg1">
                        <a:lumMod val="50000"/>
                      </a:schemeClr>
                    </a:solidFill>
                  </a:tcPr>
                </a:tc>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chemeClr val="bg1"/>
                          </a:solidFill>
                        </a:rPr>
                        <a:t>Tab M8 HD LTE</a:t>
                      </a:r>
                    </a:p>
                    <a:p>
                      <a:pPr marL="45720" marR="0" lvl="0" indent="0" algn="ctr" defTabSz="914400" rtl="0" eaLnBrk="1" fontAlgn="b" latinLnBrk="0" hangingPunct="1">
                        <a:lnSpc>
                          <a:spcPct val="100000"/>
                        </a:lnSpc>
                        <a:spcBef>
                          <a:spcPts val="0"/>
                        </a:spcBef>
                        <a:spcAft>
                          <a:spcPts val="0"/>
                        </a:spcAft>
                        <a:buClrTx/>
                        <a:buSzTx/>
                        <a:buFontTx/>
                        <a:buNone/>
                        <a:tabLst/>
                        <a:defRPr/>
                      </a:pPr>
                      <a:r>
                        <a:rPr lang="en-US" sz="1600" dirty="0">
                          <a:solidFill>
                            <a:schemeClr val="bg1"/>
                          </a:solidFill>
                        </a:rPr>
                        <a:t>(For Business)</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50000"/>
                      </a:schemeClr>
                    </a:solidFill>
                  </a:tcPr>
                </a:tc>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Helvetica Neue"/>
                          <a:cs typeface="Helvetica Neue"/>
                        </a:rPr>
                        <a:t>Tab M10 FHD Plus</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50000"/>
                      </a:schemeClr>
                    </a:solidFill>
                  </a:tcPr>
                </a:tc>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n-lt"/>
                          <a:ea typeface="Helvetica Neue"/>
                          <a:cs typeface="Helvetica Neue"/>
                        </a:rPr>
                        <a:t>K10</a:t>
                      </a:r>
                    </a:p>
                  </a:txBody>
                  <a:tcPr marL="0" marR="0" marT="0" marB="0" anchor="ctr">
                    <a:lnL w="6350" cap="flat" cmpd="sng" algn="ctr">
                      <a:solidFill>
                        <a:schemeClr val="bg1"/>
                      </a:solidFill>
                      <a:prstDash val="solid"/>
                      <a:round/>
                      <a:headEnd type="none" w="med" len="med"/>
                      <a:tailEnd type="none" w="med" len="med"/>
                    </a:lnL>
                    <a:solidFill>
                      <a:schemeClr val="bg1">
                        <a:lumMod val="50000"/>
                      </a:schemeClr>
                    </a:solidFill>
                  </a:tcPr>
                </a:tc>
                <a:extLst>
                  <a:ext uri="{0D108BD9-81ED-4DB2-BD59-A6C34878D82A}">
                    <a16:rowId xmlns:a16="http://schemas.microsoft.com/office/drawing/2014/main" val="1655768241"/>
                  </a:ext>
                </a:extLst>
              </a:tr>
              <a:tr h="263665">
                <a:tc>
                  <a:txBody>
                    <a:bodyPr/>
                    <a:lstStyle/>
                    <a:p>
                      <a:pPr marL="45720" algn="ctr" fontAlgn="b"/>
                      <a:r>
                        <a:rPr lang="en-US" sz="1600" b="0" i="0" u="none" strike="noStrike" dirty="0">
                          <a:solidFill>
                            <a:srgbClr val="E2231A"/>
                          </a:solidFill>
                          <a:effectLst/>
                          <a:latin typeface="+mn-lt"/>
                          <a:cs typeface="Arial"/>
                        </a:rPr>
                        <a:t>$129.99</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1600" b="0" i="0" u="none" strike="noStrike" dirty="0">
                          <a:solidFill>
                            <a:srgbClr val="E2231A"/>
                          </a:solidFill>
                          <a:effectLst/>
                          <a:latin typeface="+mn-lt"/>
                          <a:cs typeface="Arial"/>
                        </a:rPr>
                        <a:t>$209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1600" b="0" i="0" u="none" strike="noStrike" dirty="0">
                          <a:solidFill>
                            <a:srgbClr val="E2231A"/>
                          </a:solidFill>
                          <a:effectLst/>
                          <a:latin typeface="+mn-lt"/>
                          <a:cs typeface="Arial"/>
                        </a:rPr>
                        <a:t>$179.99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E2231A"/>
                          </a:solidFill>
                          <a:effectLst/>
                          <a:latin typeface="+mn-lt"/>
                          <a:cs typeface="Arial"/>
                        </a:rPr>
                        <a:t>$229.99</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0"/>
                  </a:ext>
                </a:extLst>
              </a:tr>
              <a:tr h="58600">
                <a:tc>
                  <a:txBody>
                    <a:bodyPr/>
                    <a:lstStyle/>
                    <a:p>
                      <a:pPr marL="45720" algn="ctr" fontAlgn="b"/>
                      <a:r>
                        <a:rPr lang="en-US" sz="1050" b="1" i="0" u="none" strike="noStrike" dirty="0">
                          <a:solidFill>
                            <a:srgbClr val="000000"/>
                          </a:solidFill>
                          <a:effectLst/>
                          <a:latin typeface="+mn-lt"/>
                        </a:rPr>
                        <a:t>ZA5G0132US</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1050" b="1" i="0" u="none" strike="noStrike" dirty="0">
                          <a:solidFill>
                            <a:srgbClr val="000000"/>
                          </a:solidFill>
                          <a:effectLst/>
                          <a:latin typeface="+mn-lt"/>
                        </a:rPr>
                        <a:t>ZA790003US</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marR="0" indent="0" algn="ctr" defTabSz="914325" rtl="0" eaLnBrk="1" fontAlgn="b" latinLnBrk="0" hangingPunct="1">
                        <a:lnSpc>
                          <a:spcPct val="100000"/>
                        </a:lnSpc>
                        <a:spcBef>
                          <a:spcPts val="0"/>
                        </a:spcBef>
                        <a:spcAft>
                          <a:spcPts val="0"/>
                        </a:spcAft>
                        <a:buClrTx/>
                        <a:buSzTx/>
                        <a:buFontTx/>
                        <a:buNone/>
                        <a:tabLst/>
                        <a:defRPr/>
                      </a:pPr>
                      <a:r>
                        <a:rPr lang="en-US" sz="1050" b="1" i="0" u="none" strike="noStrike" dirty="0">
                          <a:solidFill>
                            <a:srgbClr val="000000"/>
                          </a:solidFill>
                          <a:effectLst/>
                          <a:latin typeface="+mn-lt"/>
                        </a:rPr>
                        <a:t>ZA5T0423US</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lang="en-US" sz="1050" b="0" i="0" dirty="0">
                          <a:solidFill>
                            <a:srgbClr val="000000"/>
                          </a:solidFill>
                          <a:effectLst/>
                          <a:latin typeface="Calibri" panose="020F0502020204030204" pitchFamily="34" charset="0"/>
                        </a:rPr>
                        <a:t>ZA8N0064US​</a:t>
                      </a:r>
                      <a:endParaRPr lang="en-US" sz="2400" b="0" i="0" dirty="0">
                        <a:solidFill>
                          <a:srgbClr val="000000"/>
                        </a:solidFill>
                        <a:effectLst/>
                      </a:endParaRPr>
                    </a:p>
                    <a:p>
                      <a:pPr marL="45720" marR="0" indent="0" algn="ctr" defTabSz="914325" rtl="0" eaLnBrk="1" fontAlgn="b" latinLnBrk="0" hangingPunct="1">
                        <a:lnSpc>
                          <a:spcPct val="100000"/>
                        </a:lnSpc>
                        <a:spcBef>
                          <a:spcPts val="0"/>
                        </a:spcBef>
                        <a:spcAft>
                          <a:spcPts val="0"/>
                        </a:spcAft>
                        <a:buClrTx/>
                        <a:buSzTx/>
                        <a:buFontTx/>
                        <a:buNone/>
                        <a:tabLst/>
                        <a:defRPr/>
                      </a:pPr>
                      <a:endParaRPr lang="en-US" sz="1050" b="1" i="0" u="none" strike="noStrike" dirty="0">
                        <a:solidFill>
                          <a:srgbClr val="000000"/>
                        </a:solidFill>
                        <a:effectLst/>
                        <a:latin typeface="+mn-lt"/>
                      </a:endParaRP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1"/>
                  </a:ext>
                </a:extLst>
              </a:tr>
              <a:tr h="219376">
                <a:tc>
                  <a:txBody>
                    <a:bodyPr/>
                    <a:lstStyle/>
                    <a:p>
                      <a:pPr marL="45720" algn="ctr" fontAlgn="b"/>
                      <a:r>
                        <a:rPr lang="en-US" sz="900" b="0" i="0" u="none" strike="noStrike" dirty="0">
                          <a:solidFill>
                            <a:srgbClr val="000000"/>
                          </a:solidFill>
                          <a:effectLst/>
                          <a:latin typeface="+mn-lt"/>
                        </a:rPr>
                        <a:t>8”HD Display</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8”HD Display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10.3” FHD Display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10.3” FHD Display</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2"/>
                  </a:ext>
                </a:extLst>
              </a:tr>
              <a:tr h="219376">
                <a:tc>
                  <a:txBody>
                    <a:bodyPr/>
                    <a:lstStyle/>
                    <a:p>
                      <a:pPr marL="45720" algn="ctr" fontAlgn="b"/>
                      <a:r>
                        <a:rPr lang="fr-FR" sz="900" b="0" i="0" u="none" strike="noStrike" dirty="0">
                          <a:solidFill>
                            <a:srgbClr val="000000"/>
                          </a:solidFill>
                          <a:effectLst/>
                          <a:latin typeface="+mn-lt"/>
                        </a:rPr>
                        <a:t> Android 10</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fr-FR" sz="900" b="0" i="0" u="none" strike="noStrike" dirty="0">
                          <a:solidFill>
                            <a:srgbClr val="000000"/>
                          </a:solidFill>
                          <a:effectLst/>
                          <a:latin typeface="+mn-lt"/>
                        </a:rPr>
                        <a:t>Android 10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fr-FR" sz="900" b="0" i="0" u="none" strike="noStrike" dirty="0">
                          <a:solidFill>
                            <a:srgbClr val="000000"/>
                          </a:solidFill>
                          <a:effectLst/>
                          <a:latin typeface="+mn-lt"/>
                        </a:rPr>
                        <a:t>Android 10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fr-FR" sz="900" b="0" i="0" u="none" strike="noStrike" dirty="0">
                          <a:solidFill>
                            <a:srgbClr val="000000"/>
                          </a:solidFill>
                          <a:effectLst/>
                          <a:latin typeface="+mn-lt"/>
                        </a:rPr>
                        <a:t>Android 11</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3"/>
                  </a:ext>
                </a:extLst>
              </a:tr>
              <a:tr h="219376">
                <a:tc>
                  <a:txBody>
                    <a:bodyPr/>
                    <a:lstStyle/>
                    <a:p>
                      <a:pPr marL="45720" algn="ctr" fontAlgn="b"/>
                      <a:r>
                        <a:rPr lang="en-US" sz="900" b="0" i="0" u="none" strike="noStrike" dirty="0">
                          <a:solidFill>
                            <a:srgbClr val="000000"/>
                          </a:solidFill>
                          <a:effectLst/>
                          <a:latin typeface="+mn-lt"/>
                        </a:rPr>
                        <a:t>Quad Core Processor</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Quad Core Processor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Octa Core Processor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Octa Core Processor</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4"/>
                  </a:ext>
                </a:extLst>
              </a:tr>
              <a:tr h="219376">
                <a:tc>
                  <a:txBody>
                    <a:bodyPr/>
                    <a:lstStyle/>
                    <a:p>
                      <a:pPr marL="45720" algn="ctr" fontAlgn="b"/>
                      <a:r>
                        <a:rPr lang="en-US" sz="900" b="0" i="0" u="none" strike="noStrike" dirty="0">
                          <a:solidFill>
                            <a:srgbClr val="000000"/>
                          </a:solidFill>
                          <a:effectLst/>
                          <a:latin typeface="+mn-lt"/>
                        </a:rPr>
                        <a:t>2/5 MP Camera</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2/5 MP Camera</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2/5 MP Camera</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5/8 MP Camera</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5"/>
                  </a:ext>
                </a:extLst>
              </a:tr>
              <a:tr h="219376">
                <a:tc>
                  <a:txBody>
                    <a:bodyPr/>
                    <a:lstStyle/>
                    <a:p>
                      <a:pPr marL="45720" algn="ctr" fontAlgn="b"/>
                      <a:r>
                        <a:rPr lang="en-US" sz="900" b="0" i="0" u="none" strike="noStrike" dirty="0">
                          <a:solidFill>
                            <a:srgbClr val="000000"/>
                          </a:solidFill>
                          <a:effectLst/>
                          <a:latin typeface="+mn-lt"/>
                        </a:rPr>
                        <a:t>2/16 GB RAM and Storage</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2/32 GB RAM and Storage</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mn-lt"/>
                        </a:rPr>
                        <a:t>2/32 GB RAM and Storage</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mn-lt"/>
                        </a:rPr>
                        <a:t>3/32 GB RAM and Storage</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6"/>
                  </a:ext>
                </a:extLst>
              </a:tr>
              <a:tr h="219376">
                <a:tc>
                  <a:txBody>
                    <a:bodyPr/>
                    <a:lstStyle/>
                    <a:p>
                      <a:pPr marL="45720" algn="ctr" fontAlgn="b"/>
                      <a:r>
                        <a:rPr lang="en-US" sz="900" b="0" i="0" u="none" strike="noStrike" dirty="0">
                          <a:solidFill>
                            <a:srgbClr val="000000"/>
                          </a:solidFill>
                          <a:effectLst/>
                          <a:latin typeface="+mn-lt"/>
                        </a:rPr>
                        <a:t>2*Dolby Audio Speakers</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2*Dolby Audio Speakers</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2*Dolby Audio Speakers</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2*Dolby Audio Speakers</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7"/>
                  </a:ext>
                </a:extLst>
              </a:tr>
              <a:tr h="219376">
                <a:tc>
                  <a:txBody>
                    <a:bodyPr/>
                    <a:lstStyle/>
                    <a:p>
                      <a:pPr marL="45720" algn="ctr" fontAlgn="b"/>
                      <a:r>
                        <a:rPr lang="en-US" sz="900" b="0" i="0" u="none" strike="noStrike" dirty="0">
                          <a:solidFill>
                            <a:srgbClr val="000000"/>
                          </a:solidFill>
                          <a:effectLst/>
                          <a:latin typeface="+mn-lt"/>
                        </a:rPr>
                        <a:t>2.4/5G. BT 5.0</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2.4/5G. BT 5.0 Plus LTE</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2.4/5G. BT 5.0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2.4/5G. BT 5.0</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8"/>
                  </a:ext>
                </a:extLst>
              </a:tr>
              <a:tr h="219376">
                <a:tc>
                  <a:txBody>
                    <a:bodyPr/>
                    <a:lstStyle/>
                    <a:p>
                      <a:pPr marL="45720" algn="ctr" fontAlgn="b"/>
                      <a:r>
                        <a:rPr lang="en-US" sz="900" b="0" i="0" u="none" strike="noStrike" dirty="0">
                          <a:solidFill>
                            <a:srgbClr val="000000"/>
                          </a:solidFill>
                          <a:effectLst/>
                          <a:latin typeface="+mn-lt"/>
                        </a:rPr>
                        <a:t>5,000MAh Battery</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5,000MAh Battery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5,000MAh Battery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7,700MAh Battery</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10009"/>
                  </a:ext>
                </a:extLst>
              </a:tr>
              <a:tr h="219376">
                <a:tc>
                  <a:txBody>
                    <a:bodyPr/>
                    <a:lstStyle/>
                    <a:p>
                      <a:pPr marL="45720" algn="ctr" fontAlgn="b"/>
                      <a:r>
                        <a:rPr lang="en-US" sz="900" b="0" i="0" u="none" strike="noStrike" dirty="0">
                          <a:solidFill>
                            <a:srgbClr val="000000"/>
                          </a:solidFill>
                          <a:effectLst/>
                          <a:latin typeface="+mn-lt"/>
                        </a:rPr>
                        <a:t>Micro USB Port</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USB-C 2.0 Port</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USB-C 2.0 Port</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USB-C 2.0 Port</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2359909409"/>
                  </a:ext>
                </a:extLst>
              </a:tr>
              <a:tr h="219376">
                <a:tc>
                  <a:txBody>
                    <a:bodyPr/>
                    <a:lstStyle/>
                    <a:p>
                      <a:pPr marL="45720" algn="ctr" fontAlgn="b"/>
                      <a:r>
                        <a:rPr lang="en-US" sz="900" b="0" i="0" u="none" strike="noStrike" dirty="0">
                          <a:solidFill>
                            <a:srgbClr val="000000"/>
                          </a:solidFill>
                          <a:effectLst/>
                          <a:latin typeface="+mn-lt"/>
                        </a:rPr>
                        <a:t>1 Year Depot Warranty</a:t>
                      </a:r>
                    </a:p>
                  </a:txBody>
                  <a:tcPr marL="0" marR="0" marT="0" marB="0"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1 Year Depot Warranty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noFill/>
                  </a:tcPr>
                </a:tc>
                <a:tc>
                  <a:txBody>
                    <a:bodyPr/>
                    <a:lstStyle/>
                    <a:p>
                      <a:pPr marL="45720" algn="ctr" fontAlgn="b"/>
                      <a:r>
                        <a:rPr lang="en-US" sz="900" b="0" i="0" u="none" strike="noStrike" dirty="0">
                          <a:solidFill>
                            <a:srgbClr val="000000"/>
                          </a:solidFill>
                          <a:effectLst/>
                          <a:latin typeface="+mn-lt"/>
                        </a:rPr>
                        <a:t>1 Year Depot Warranty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marL="45720" algn="ctr" fontAlgn="b"/>
                      <a:r>
                        <a:rPr lang="en-US" sz="900" b="0" i="0" u="none" strike="noStrike" dirty="0">
                          <a:solidFill>
                            <a:srgbClr val="000000"/>
                          </a:solidFill>
                          <a:effectLst/>
                          <a:latin typeface="+mn-lt"/>
                        </a:rPr>
                        <a:t>1 Year Depot Warranty</a:t>
                      </a:r>
                    </a:p>
                  </a:txBody>
                  <a:tcPr marL="0" marR="0" marT="0" marB="0" anchor="ctr">
                    <a:lnL w="6350" cap="flat" cmpd="sng" algn="ctr">
                      <a:solidFill>
                        <a:schemeClr val="bg1"/>
                      </a:solidFill>
                      <a:prstDash val="solid"/>
                      <a:round/>
                      <a:headEnd type="none" w="med" len="med"/>
                      <a:tailEnd type="none" w="med" len="med"/>
                    </a:lnL>
                    <a:noFill/>
                  </a:tcPr>
                </a:tc>
                <a:extLst>
                  <a:ext uri="{0D108BD9-81ED-4DB2-BD59-A6C34878D82A}">
                    <a16:rowId xmlns:a16="http://schemas.microsoft.com/office/drawing/2014/main" val="2169746400"/>
                  </a:ext>
                </a:extLst>
              </a:tr>
            </a:tbl>
          </a:graphicData>
        </a:graphic>
      </p:graphicFrame>
      <p:pic>
        <p:nvPicPr>
          <p:cNvPr id="2" name="Picture 1">
            <a:extLst>
              <a:ext uri="{FF2B5EF4-FFF2-40B4-BE49-F238E27FC236}">
                <a16:creationId xmlns:a16="http://schemas.microsoft.com/office/drawing/2014/main" id="{F10C5C05-E5B7-417E-89AA-C1836DF5C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7917" y="1305698"/>
            <a:ext cx="1659689" cy="1471263"/>
          </a:xfrm>
          <a:prstGeom prst="rect">
            <a:avLst/>
          </a:prstGeom>
        </p:spPr>
      </p:pic>
      <p:pic>
        <p:nvPicPr>
          <p:cNvPr id="4" name="Picture 3">
            <a:extLst>
              <a:ext uri="{FF2B5EF4-FFF2-40B4-BE49-F238E27FC236}">
                <a16:creationId xmlns:a16="http://schemas.microsoft.com/office/drawing/2014/main" id="{AC26AD45-1E9F-4E0A-A500-18F43E4811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4664" y="1320722"/>
            <a:ext cx="1647118" cy="1474222"/>
          </a:xfrm>
          <a:prstGeom prst="rect">
            <a:avLst/>
          </a:prstGeom>
        </p:spPr>
      </p:pic>
      <p:sp>
        <p:nvSpPr>
          <p:cNvPr id="3" name="Title 2">
            <a:extLst>
              <a:ext uri="{FF2B5EF4-FFF2-40B4-BE49-F238E27FC236}">
                <a16:creationId xmlns:a16="http://schemas.microsoft.com/office/drawing/2014/main" id="{1F7F5CCC-A8EB-478A-9E89-7B2AA65F51AA}"/>
              </a:ext>
            </a:extLst>
          </p:cNvPr>
          <p:cNvSpPr>
            <a:spLocks noGrp="1"/>
          </p:cNvSpPr>
          <p:nvPr>
            <p:ph type="title"/>
          </p:nvPr>
        </p:nvSpPr>
        <p:spPr/>
        <p:txBody>
          <a:bodyPr/>
          <a:lstStyle/>
          <a:p>
            <a:r>
              <a:rPr lang="en-US" sz="2400" dirty="0">
                <a:solidFill>
                  <a:schemeClr val="bg1"/>
                </a:solidFill>
              </a:rPr>
              <a:t>LENO</a:t>
            </a:r>
            <a:r>
              <a:rPr lang="en-US" sz="2400" dirty="0"/>
              <a:t>LENOVO TOPSELLER - Android Focus Models </a:t>
            </a:r>
            <a:r>
              <a:rPr lang="en-US" sz="2400" dirty="0">
                <a:solidFill>
                  <a:schemeClr val="bg1"/>
                </a:solidFill>
              </a:rPr>
              <a:t>R </a:t>
            </a:r>
            <a:br>
              <a:rPr lang="en-US" sz="2400" dirty="0">
                <a:solidFill>
                  <a:schemeClr val="bg1"/>
                </a:solidFill>
              </a:rPr>
            </a:br>
            <a:r>
              <a:rPr lang="en-US" sz="2400" dirty="0">
                <a:solidFill>
                  <a:schemeClr val="bg1"/>
                </a:solidFill>
              </a:rPr>
              <a:t>Android Focus Models </a:t>
            </a:r>
          </a:p>
        </p:txBody>
      </p:sp>
      <p:pic>
        <p:nvPicPr>
          <p:cNvPr id="6" name="Graphic 5" descr="Tablet with solid fill">
            <a:extLst>
              <a:ext uri="{FF2B5EF4-FFF2-40B4-BE49-F238E27FC236}">
                <a16:creationId xmlns:a16="http://schemas.microsoft.com/office/drawing/2014/main" id="{6DB56F35-AFBC-4AE5-B98E-609D406138A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0362" y="307975"/>
            <a:ext cx="914400" cy="914400"/>
          </a:xfrm>
          <a:prstGeom prst="rect">
            <a:avLst/>
          </a:prstGeom>
        </p:spPr>
      </p:pic>
      <p:pic>
        <p:nvPicPr>
          <p:cNvPr id="8" name="Picture 7" descr="A picture containing text, monitor, indoor, screen&#10;&#10;Description automatically generated">
            <a:extLst>
              <a:ext uri="{FF2B5EF4-FFF2-40B4-BE49-F238E27FC236}">
                <a16:creationId xmlns:a16="http://schemas.microsoft.com/office/drawing/2014/main" id="{FE2A100C-86CF-44E6-ADDF-4CDCEDD9748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46864" y="1320722"/>
            <a:ext cx="1531948" cy="1531948"/>
          </a:xfrm>
          <a:prstGeom prst="rect">
            <a:avLst/>
          </a:prstGeom>
        </p:spPr>
      </p:pic>
    </p:spTree>
    <p:extLst>
      <p:ext uri="{BB962C8B-B14F-4D97-AF65-F5344CB8AC3E}">
        <p14:creationId xmlns:p14="http://schemas.microsoft.com/office/powerpoint/2010/main" val="2410859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Lenovo Topseller - Notebooks</a:t>
            </a:r>
          </a:p>
        </p:txBody>
      </p:sp>
      <p:sp>
        <p:nvSpPr>
          <p:cNvPr id="6" name="Slide Number Placeholder 5"/>
          <p:cNvSpPr>
            <a:spLocks noGrp="1"/>
          </p:cNvSpPr>
          <p:nvPr>
            <p:ph type="sldNum" sz="quarter" idx="4"/>
          </p:nvPr>
        </p:nvSpPr>
        <p:spPr/>
        <p:txBody>
          <a:bodyPr/>
          <a:lstStyle/>
          <a:p>
            <a:fld id="{6D22F896-40B5-4ADD-8801-0D06FADFA095}" type="slidenum">
              <a:rPr lang="en-US" smtClean="0"/>
              <a:pPr/>
              <a:t>2</a:t>
            </a:fld>
            <a:endParaRPr lang="en-US" dirty="0"/>
          </a:p>
        </p:txBody>
      </p:sp>
    </p:spTree>
    <p:extLst>
      <p:ext uri="{BB962C8B-B14F-4D97-AF65-F5344CB8AC3E}">
        <p14:creationId xmlns:p14="http://schemas.microsoft.com/office/powerpoint/2010/main" val="2303828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16063D4-23D1-4CA3-AF67-9BF9F1B0CD05}"/>
              </a:ext>
            </a:extLst>
          </p:cNvPr>
          <p:cNvSpPr txBox="1">
            <a:spLocks/>
          </p:cNvSpPr>
          <p:nvPr/>
        </p:nvSpPr>
        <p:spPr>
          <a:xfrm>
            <a:off x="1524000" y="404813"/>
            <a:ext cx="9998075" cy="7207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LENOVO TOPSELLER </a:t>
            </a:r>
          </a:p>
          <a:p>
            <a:r>
              <a:rPr lang="en-US" sz="2400" dirty="0"/>
              <a:t>Android Top seller Models </a:t>
            </a:r>
          </a:p>
        </p:txBody>
      </p:sp>
      <p:pic>
        <p:nvPicPr>
          <p:cNvPr id="8" name="Graphic 7" descr="Tablet with solid fill">
            <a:extLst>
              <a:ext uri="{FF2B5EF4-FFF2-40B4-BE49-F238E27FC236}">
                <a16:creationId xmlns:a16="http://schemas.microsoft.com/office/drawing/2014/main" id="{14D7350E-2B3E-462A-AE52-8E802BF457C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362" y="307975"/>
            <a:ext cx="914400" cy="914400"/>
          </a:xfrm>
          <a:prstGeom prst="rect">
            <a:avLst/>
          </a:prstGeom>
        </p:spPr>
      </p:pic>
      <p:graphicFrame>
        <p:nvGraphicFramePr>
          <p:cNvPr id="2" name="Table 1">
            <a:extLst>
              <a:ext uri="{FF2B5EF4-FFF2-40B4-BE49-F238E27FC236}">
                <a16:creationId xmlns:a16="http://schemas.microsoft.com/office/drawing/2014/main" id="{14ED0AB6-F0D4-4654-AC79-EBFE56B3F846}"/>
              </a:ext>
            </a:extLst>
          </p:cNvPr>
          <p:cNvGraphicFramePr>
            <a:graphicFrameLocks noGrp="1"/>
          </p:cNvGraphicFramePr>
          <p:nvPr/>
        </p:nvGraphicFramePr>
        <p:xfrm>
          <a:off x="435583" y="1340028"/>
          <a:ext cx="11086495" cy="4876133"/>
        </p:xfrm>
        <a:graphic>
          <a:graphicData uri="http://schemas.openxmlformats.org/drawingml/2006/table">
            <a:tbl>
              <a:tblPr/>
              <a:tblGrid>
                <a:gridCol w="771155">
                  <a:extLst>
                    <a:ext uri="{9D8B030D-6E8A-4147-A177-3AD203B41FA5}">
                      <a16:colId xmlns:a16="http://schemas.microsoft.com/office/drawing/2014/main" val="1866136625"/>
                    </a:ext>
                  </a:extLst>
                </a:gridCol>
                <a:gridCol w="798373">
                  <a:extLst>
                    <a:ext uri="{9D8B030D-6E8A-4147-A177-3AD203B41FA5}">
                      <a16:colId xmlns:a16="http://schemas.microsoft.com/office/drawing/2014/main" val="3577369125"/>
                    </a:ext>
                  </a:extLst>
                </a:gridCol>
                <a:gridCol w="798373">
                  <a:extLst>
                    <a:ext uri="{9D8B030D-6E8A-4147-A177-3AD203B41FA5}">
                      <a16:colId xmlns:a16="http://schemas.microsoft.com/office/drawing/2014/main" val="3551845273"/>
                    </a:ext>
                  </a:extLst>
                </a:gridCol>
                <a:gridCol w="798373">
                  <a:extLst>
                    <a:ext uri="{9D8B030D-6E8A-4147-A177-3AD203B41FA5}">
                      <a16:colId xmlns:a16="http://schemas.microsoft.com/office/drawing/2014/main" val="772875163"/>
                    </a:ext>
                  </a:extLst>
                </a:gridCol>
                <a:gridCol w="798373">
                  <a:extLst>
                    <a:ext uri="{9D8B030D-6E8A-4147-A177-3AD203B41FA5}">
                      <a16:colId xmlns:a16="http://schemas.microsoft.com/office/drawing/2014/main" val="2667088126"/>
                    </a:ext>
                  </a:extLst>
                </a:gridCol>
                <a:gridCol w="798373">
                  <a:extLst>
                    <a:ext uri="{9D8B030D-6E8A-4147-A177-3AD203B41FA5}">
                      <a16:colId xmlns:a16="http://schemas.microsoft.com/office/drawing/2014/main" val="4025285143"/>
                    </a:ext>
                  </a:extLst>
                </a:gridCol>
                <a:gridCol w="798373">
                  <a:extLst>
                    <a:ext uri="{9D8B030D-6E8A-4147-A177-3AD203B41FA5}">
                      <a16:colId xmlns:a16="http://schemas.microsoft.com/office/drawing/2014/main" val="2891387198"/>
                    </a:ext>
                  </a:extLst>
                </a:gridCol>
                <a:gridCol w="834662">
                  <a:extLst>
                    <a:ext uri="{9D8B030D-6E8A-4147-A177-3AD203B41FA5}">
                      <a16:colId xmlns:a16="http://schemas.microsoft.com/office/drawing/2014/main" val="1805518050"/>
                    </a:ext>
                  </a:extLst>
                </a:gridCol>
                <a:gridCol w="816518">
                  <a:extLst>
                    <a:ext uri="{9D8B030D-6E8A-4147-A177-3AD203B41FA5}">
                      <a16:colId xmlns:a16="http://schemas.microsoft.com/office/drawing/2014/main" val="1272024198"/>
                    </a:ext>
                  </a:extLst>
                </a:gridCol>
                <a:gridCol w="743938">
                  <a:extLst>
                    <a:ext uri="{9D8B030D-6E8A-4147-A177-3AD203B41FA5}">
                      <a16:colId xmlns:a16="http://schemas.microsoft.com/office/drawing/2014/main" val="821950708"/>
                    </a:ext>
                  </a:extLst>
                </a:gridCol>
                <a:gridCol w="798373">
                  <a:extLst>
                    <a:ext uri="{9D8B030D-6E8A-4147-A177-3AD203B41FA5}">
                      <a16:colId xmlns:a16="http://schemas.microsoft.com/office/drawing/2014/main" val="3834454138"/>
                    </a:ext>
                  </a:extLst>
                </a:gridCol>
                <a:gridCol w="753011">
                  <a:extLst>
                    <a:ext uri="{9D8B030D-6E8A-4147-A177-3AD203B41FA5}">
                      <a16:colId xmlns:a16="http://schemas.microsoft.com/office/drawing/2014/main" val="1393469919"/>
                    </a:ext>
                  </a:extLst>
                </a:gridCol>
                <a:gridCol w="789300">
                  <a:extLst>
                    <a:ext uri="{9D8B030D-6E8A-4147-A177-3AD203B41FA5}">
                      <a16:colId xmlns:a16="http://schemas.microsoft.com/office/drawing/2014/main" val="2819997928"/>
                    </a:ext>
                  </a:extLst>
                </a:gridCol>
                <a:gridCol w="789300">
                  <a:extLst>
                    <a:ext uri="{9D8B030D-6E8A-4147-A177-3AD203B41FA5}">
                      <a16:colId xmlns:a16="http://schemas.microsoft.com/office/drawing/2014/main" val="973024195"/>
                    </a:ext>
                  </a:extLst>
                </a:gridCol>
              </a:tblGrid>
              <a:tr h="471792">
                <a:tc>
                  <a:txBody>
                    <a:bodyPr/>
                    <a:lstStyle/>
                    <a:p>
                      <a:pPr algn="ctr" fontAlgn="base"/>
                      <a:r>
                        <a:rPr lang="en-US" sz="900" b="1" i="0" dirty="0">
                          <a:solidFill>
                            <a:srgbClr val="FFFFFF"/>
                          </a:solidFill>
                          <a:effectLst/>
                          <a:latin typeface="Calibri" panose="020F0502020204030204" pitchFamily="34" charset="0"/>
                        </a:rPr>
                        <a:t>Model ​</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M8 HD​</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ST M8 HD​</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M8 HD​</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 ST M8 HD​</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M10 FHD Plus​</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M10 FHD Plus​</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ST M10 FHD Plus w/ Alexa​</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P12 Pro Bundle ​</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K10 ​</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K10​</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K10​</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K10​</a:t>
                      </a:r>
                      <a:br>
                        <a:rPr lang="en-US" sz="900" b="1" i="0" dirty="0">
                          <a:solidFill>
                            <a:srgbClr val="FFFFFF"/>
                          </a:solidFill>
                          <a:effectLst/>
                          <a:latin typeface="Calibri" panose="020F0502020204030204" pitchFamily="34" charset="0"/>
                        </a:rPr>
                      </a:br>
                      <a:r>
                        <a:rPr lang="en-US" sz="900" b="1" i="0" dirty="0">
                          <a:solidFill>
                            <a:srgbClr val="FFFFFF"/>
                          </a:solidFill>
                          <a:effectLst/>
                          <a:latin typeface="Calibri" panose="020F0502020204030204" pitchFamily="34" charset="0"/>
                        </a:rPr>
                        <a:t>Batteryless</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tc>
                  <a:txBody>
                    <a:bodyPr/>
                    <a:lstStyle/>
                    <a:p>
                      <a:pPr algn="ctr" fontAlgn="base"/>
                      <a:r>
                        <a:rPr lang="en-US" sz="900" b="1" i="0" dirty="0">
                          <a:solidFill>
                            <a:srgbClr val="FFFFFF"/>
                          </a:solidFill>
                          <a:effectLst/>
                          <a:latin typeface="Calibri" panose="020F0502020204030204" pitchFamily="34" charset="0"/>
                        </a:rPr>
                        <a:t>K10</a:t>
                      </a:r>
                      <a:br>
                        <a:rPr lang="en-US" sz="900" b="1" i="0" dirty="0">
                          <a:solidFill>
                            <a:srgbClr val="FFFFFF"/>
                          </a:solidFill>
                          <a:effectLst/>
                          <a:latin typeface="Calibri" panose="020F0502020204030204" pitchFamily="34" charset="0"/>
                        </a:rPr>
                      </a:br>
                      <a:r>
                        <a:rPr lang="en-US" sz="900" b="1" i="0" dirty="0">
                          <a:solidFill>
                            <a:srgbClr val="FFFFFF"/>
                          </a:solidFill>
                          <a:effectLst/>
                          <a:latin typeface="Calibri" panose="020F0502020204030204" pitchFamily="34" charset="0"/>
                        </a:rPr>
                        <a:t>LTE Batteryless​</a:t>
                      </a:r>
                      <a:endParaRPr lang="en-US" sz="1800" b="1" i="0" dirty="0">
                        <a:solidFill>
                          <a:srgbClr val="FFFFFF"/>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37465" cap="flat" cmpd="sng" algn="ctr">
                      <a:solidFill>
                        <a:srgbClr val="FFFFFF"/>
                      </a:solidFill>
                      <a:prstDash val="solid"/>
                      <a:round/>
                      <a:headEnd type="none" w="med" len="med"/>
                      <a:tailEnd type="none" w="med" len="med"/>
                    </a:lnB>
                    <a:solidFill>
                      <a:schemeClr val="tx1"/>
                    </a:solidFill>
                  </a:tcPr>
                </a:tc>
                <a:extLst>
                  <a:ext uri="{0D108BD9-81ED-4DB2-BD59-A6C34878D82A}">
                    <a16:rowId xmlns:a16="http://schemas.microsoft.com/office/drawing/2014/main" val="2967647198"/>
                  </a:ext>
                </a:extLst>
              </a:tr>
              <a:tr h="269595">
                <a:tc>
                  <a:txBody>
                    <a:bodyPr/>
                    <a:lstStyle/>
                    <a:p>
                      <a:pPr algn="ctr" fontAlgn="base"/>
                      <a:r>
                        <a:rPr lang="en-US" sz="900" b="1" i="0" dirty="0">
                          <a:solidFill>
                            <a:srgbClr val="000000"/>
                          </a:solidFill>
                          <a:effectLst/>
                          <a:latin typeface="Calibri" panose="020F0502020204030204" pitchFamily="34" charset="0"/>
                        </a:rPr>
                        <a:t>MTM</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ZA5G0132US​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ZA5C0050US​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ZA790003US​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ZA790002US​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ZA5T0423US​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ZA5T0382US​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ZA6M0055US​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ZAAX0000US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ZA8N0064US​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ZA8N0044US​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ZA8S0000US​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ZA8T0001US​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ZA9K0000US​</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37465"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781965293"/>
                  </a:ext>
                </a:extLst>
              </a:tr>
              <a:tr h="168497">
                <a:tc>
                  <a:txBody>
                    <a:bodyPr/>
                    <a:lstStyle/>
                    <a:p>
                      <a:pPr algn="ctr" fontAlgn="base"/>
                      <a:r>
                        <a:rPr lang="en-US" sz="900" b="1" i="0" dirty="0">
                          <a:solidFill>
                            <a:srgbClr val="000000"/>
                          </a:solidFill>
                          <a:effectLst/>
                          <a:latin typeface="Calibri" panose="020F0502020204030204" pitchFamily="34" charset="0"/>
                        </a:rPr>
                        <a:t>MSRP</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$129​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$139​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$209​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$219​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179​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$199​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$189​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$729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$229​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$249​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$269​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$219​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$269​</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94616770"/>
                  </a:ext>
                </a:extLst>
              </a:tr>
              <a:tr h="269595">
                <a:tc>
                  <a:txBody>
                    <a:bodyPr/>
                    <a:lstStyle/>
                    <a:p>
                      <a:pPr algn="ctr" fontAlgn="base"/>
                      <a:r>
                        <a:rPr lang="en-US" sz="900" b="1" i="0" dirty="0">
                          <a:solidFill>
                            <a:srgbClr val="000000"/>
                          </a:solidFill>
                          <a:effectLst/>
                          <a:latin typeface="Calibri" panose="020F0502020204030204" pitchFamily="34" charset="0"/>
                        </a:rPr>
                        <a:t>Focus Model</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1"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1"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670807609"/>
                  </a:ext>
                </a:extLst>
              </a:tr>
              <a:tr h="168497">
                <a:tc>
                  <a:txBody>
                    <a:bodyPr/>
                    <a:lstStyle/>
                    <a:p>
                      <a:pPr algn="ctr" fontAlgn="base"/>
                      <a:r>
                        <a:rPr lang="en-US" sz="900" b="1" i="0" dirty="0">
                          <a:solidFill>
                            <a:srgbClr val="000000"/>
                          </a:solidFill>
                          <a:effectLst/>
                          <a:latin typeface="Calibri" panose="020F0502020204030204" pitchFamily="34" charset="0"/>
                        </a:rPr>
                        <a:t>LTE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1"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1" i="0" dirty="0">
                          <a:solidFill>
                            <a:srgbClr val="000000"/>
                          </a:solidFill>
                          <a:effectLst/>
                          <a:latin typeface="Calibri" panose="020F0502020204030204" pitchFamily="34" charset="0"/>
                        </a:rPr>
                        <a:t>YES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12662660"/>
                  </a:ext>
                </a:extLst>
              </a:tr>
              <a:tr h="269595">
                <a:tc>
                  <a:txBody>
                    <a:bodyPr/>
                    <a:lstStyle/>
                    <a:p>
                      <a:pPr algn="ctr" fontAlgn="base"/>
                      <a:r>
                        <a:rPr lang="en-US" sz="900" b="1" i="0" dirty="0">
                          <a:solidFill>
                            <a:srgbClr val="000000"/>
                          </a:solidFill>
                          <a:effectLst/>
                          <a:latin typeface="Calibri" panose="020F0502020204030204" pitchFamily="34" charset="0"/>
                        </a:rPr>
                        <a:t>Display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8” 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8” 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8” 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8” 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12.6” AMOLED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10.3” FHD​</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858672679"/>
                  </a:ext>
                </a:extLst>
              </a:tr>
              <a:tr h="168497">
                <a:tc>
                  <a:txBody>
                    <a:bodyPr/>
                    <a:lstStyle/>
                    <a:p>
                      <a:pPr algn="ctr" fontAlgn="base"/>
                      <a:r>
                        <a:rPr lang="en-US" sz="900" b="1" i="0" dirty="0">
                          <a:solidFill>
                            <a:srgbClr val="000000"/>
                          </a:solidFill>
                          <a:effectLst/>
                          <a:latin typeface="Calibri" panose="020F0502020204030204" pitchFamily="34" charset="0"/>
                        </a:rPr>
                        <a:t>OS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11</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11</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11</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11</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11</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822889448"/>
                  </a:ext>
                </a:extLst>
              </a:tr>
              <a:tr h="269595">
                <a:tc>
                  <a:txBody>
                    <a:bodyPr/>
                    <a:lstStyle/>
                    <a:p>
                      <a:pPr algn="ctr" fontAlgn="base"/>
                      <a:r>
                        <a:rPr lang="en-US" sz="900" b="1" i="0" dirty="0">
                          <a:solidFill>
                            <a:srgbClr val="000000"/>
                          </a:solidFill>
                          <a:effectLst/>
                          <a:latin typeface="Calibri" panose="020F0502020204030204" pitchFamily="34" charset="0"/>
                        </a:rPr>
                        <a:t>Processor</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Quad Core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Quad Core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Quad Core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Quad Core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Octa Core​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741282874"/>
                  </a:ext>
                </a:extLst>
              </a:tr>
              <a:tr h="370693">
                <a:tc>
                  <a:txBody>
                    <a:bodyPr/>
                    <a:lstStyle/>
                    <a:p>
                      <a:pPr algn="ctr" fontAlgn="base"/>
                      <a:r>
                        <a:rPr lang="en-US" sz="900" b="1" i="0" dirty="0">
                          <a:solidFill>
                            <a:srgbClr val="000000"/>
                          </a:solidFill>
                          <a:effectLst/>
                          <a:latin typeface="Calibri" panose="020F0502020204030204" pitchFamily="34" charset="0"/>
                        </a:rPr>
                        <a:t>Camera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2/5MP</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2/5MP</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2/5MP</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2/5MP</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8/13MP​</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 w/ Flash​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 w/ Flash​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 w/ Flash​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 w/ Flash​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5/8MP w/ Flash​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33332897"/>
                  </a:ext>
                </a:extLst>
              </a:tr>
              <a:tr h="269595">
                <a:tc>
                  <a:txBody>
                    <a:bodyPr/>
                    <a:lstStyle/>
                    <a:p>
                      <a:pPr algn="ctr" fontAlgn="base"/>
                      <a:r>
                        <a:rPr lang="en-US" sz="900" b="1" i="0" dirty="0">
                          <a:solidFill>
                            <a:srgbClr val="000000"/>
                          </a:solidFill>
                          <a:effectLst/>
                          <a:latin typeface="Calibri" panose="020F0502020204030204" pitchFamily="34" charset="0"/>
                        </a:rPr>
                        <a:t>Ram/Storage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2/16GB</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2/16GB</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2/32GB</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2/32GB</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2/32GB​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4/64GB​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2/32GB​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8/256GB​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3/32GB​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4/64GB​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3/32GB​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3/32GB​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4/64GB​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86820043"/>
                  </a:ext>
                </a:extLst>
              </a:tr>
              <a:tr h="269595">
                <a:tc>
                  <a:txBody>
                    <a:bodyPr/>
                    <a:lstStyle/>
                    <a:p>
                      <a:pPr algn="ctr" fontAlgn="base"/>
                      <a:r>
                        <a:rPr lang="en-US" sz="900" b="1" i="0" dirty="0">
                          <a:solidFill>
                            <a:srgbClr val="000000"/>
                          </a:solidFill>
                          <a:effectLst/>
                          <a:latin typeface="Calibri" panose="020F0502020204030204" pitchFamily="34" charset="0"/>
                        </a:rPr>
                        <a:t>Audio</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 x Dolby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 x Dolby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 x Dolby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2 x Dolby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4 x JBL​</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2 x Dolby​</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0276185"/>
                  </a:ext>
                </a:extLst>
              </a:tr>
              <a:tr h="370693">
                <a:tc>
                  <a:txBody>
                    <a:bodyPr/>
                    <a:lstStyle/>
                    <a:p>
                      <a:pPr algn="ctr" fontAlgn="base"/>
                      <a:r>
                        <a:rPr lang="en-US" sz="900" b="1" i="0" dirty="0">
                          <a:solidFill>
                            <a:srgbClr val="000000"/>
                          </a:solidFill>
                          <a:effectLst/>
                          <a:latin typeface="Calibri" panose="020F0502020204030204" pitchFamily="34" charset="0"/>
                        </a:rPr>
                        <a:t>Wireless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WIFI6, BT 5.2​</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2.4/5G, BT 5.0​</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23404333"/>
                  </a:ext>
                </a:extLst>
              </a:tr>
              <a:tr h="269595">
                <a:tc>
                  <a:txBody>
                    <a:bodyPr/>
                    <a:lstStyle/>
                    <a:p>
                      <a:pPr algn="ctr" fontAlgn="base"/>
                      <a:r>
                        <a:rPr lang="en-US" sz="900" b="1" i="0" dirty="0">
                          <a:solidFill>
                            <a:srgbClr val="000000"/>
                          </a:solidFill>
                          <a:effectLst/>
                          <a:latin typeface="Calibri" panose="020F0502020204030204" pitchFamily="34" charset="0"/>
                        </a:rPr>
                        <a:t>Battery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5,000mAh​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5,000mAh​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5,000mAh​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5,000mAh​</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5,000mAh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5,000mAh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5,000mAh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10,200 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7,700 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7,700 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7,700 mAh</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No Battery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No Battery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498756194"/>
                  </a:ext>
                </a:extLst>
              </a:tr>
              <a:tr h="269595">
                <a:tc>
                  <a:txBody>
                    <a:bodyPr/>
                    <a:lstStyle/>
                    <a:p>
                      <a:pPr algn="ctr" fontAlgn="base"/>
                      <a:r>
                        <a:rPr lang="en-US" sz="900" b="1" i="0" dirty="0">
                          <a:solidFill>
                            <a:srgbClr val="000000"/>
                          </a:solidFill>
                          <a:effectLst/>
                          <a:latin typeface="Calibri" panose="020F0502020204030204" pitchFamily="34" charset="0"/>
                        </a:rPr>
                        <a:t>Ports </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Micro USB​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dirty="0">
                          <a:solidFill>
                            <a:srgbClr val="000000"/>
                          </a:solidFill>
                          <a:effectLst/>
                          <a:latin typeface="Calibri" panose="020F0502020204030204" pitchFamily="34" charset="0"/>
                        </a:rPr>
                        <a:t>Micro USB​</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3.1</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USB-C 2.0</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60506431"/>
                  </a:ext>
                </a:extLst>
              </a:tr>
              <a:tr h="370693">
                <a:tc>
                  <a:txBody>
                    <a:bodyPr/>
                    <a:lstStyle/>
                    <a:p>
                      <a:pPr algn="ctr" fontAlgn="base"/>
                      <a:r>
                        <a:rPr lang="en-US" sz="900" b="1" i="0" dirty="0">
                          <a:solidFill>
                            <a:srgbClr val="000000"/>
                          </a:solidFill>
                          <a:effectLst/>
                          <a:latin typeface="Calibri" panose="020F0502020204030204" pitchFamily="34" charset="0"/>
                        </a:rPr>
                        <a:t>Features</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Cradle​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Cradle​</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900" b="0" i="0" u="none" strike="noStrike" dirty="0">
                          <a:solidFill>
                            <a:srgbClr val="000000"/>
                          </a:solidFill>
                          <a:effectLst/>
                          <a:latin typeface="Calibri" panose="020F0502020204030204" pitchFamily="34" charset="0"/>
                        </a:rPr>
                        <a:t>​</a:t>
                      </a: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Dock</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Keyboard + Pen</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3Yr Life Cycle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3Yr Life Cycle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3Yr Life Cycle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3Yr Life Cycle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3Yr Life Cycle</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79553590"/>
                  </a:ext>
                </a:extLst>
              </a:tr>
              <a:tr h="269595">
                <a:tc>
                  <a:txBody>
                    <a:bodyPr/>
                    <a:lstStyle/>
                    <a:p>
                      <a:pPr algn="ctr" fontAlgn="base"/>
                      <a:r>
                        <a:rPr lang="en-US" sz="900" b="1" i="0" dirty="0">
                          <a:solidFill>
                            <a:srgbClr val="000000"/>
                          </a:solidFill>
                          <a:effectLst/>
                          <a:latin typeface="Calibri" panose="020F0502020204030204" pitchFamily="34" charset="0"/>
                        </a:rPr>
                        <a:t>Mil Spec</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900" b="0" i="0" u="none" strike="noStrike" dirty="0">
                          <a:solidFill>
                            <a:srgbClr val="000000"/>
                          </a:solidFill>
                          <a:effectLst/>
                          <a:latin typeface="Calibri" panose="020F0502020204030204" pitchFamily="34" charset="0"/>
                        </a:rPr>
                        <a:t>NA</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231299714"/>
                  </a:ext>
                </a:extLst>
              </a:tr>
              <a:tr h="269595">
                <a:tc>
                  <a:txBody>
                    <a:bodyPr/>
                    <a:lstStyle/>
                    <a:p>
                      <a:pPr algn="ctr" fontAlgn="base"/>
                      <a:r>
                        <a:rPr lang="en-US" sz="900" b="1" i="0" dirty="0">
                          <a:solidFill>
                            <a:srgbClr val="000000"/>
                          </a:solidFill>
                          <a:effectLst/>
                          <a:latin typeface="Calibri" panose="020F0502020204030204" pitchFamily="34" charset="0"/>
                        </a:rPr>
                        <a:t>Warranty</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 Year Depot​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 Year Depot​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 Year Depot​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dirty="0">
                          <a:solidFill>
                            <a:srgbClr val="000000"/>
                          </a:solidFill>
                          <a:effectLst/>
                          <a:latin typeface="Calibri" panose="020F0502020204030204" pitchFamily="34" charset="0"/>
                        </a:rPr>
                        <a:t>1 Year Depot​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900" b="0" i="0" u="none" strike="noStrike" dirty="0">
                          <a:solidFill>
                            <a:srgbClr val="000000"/>
                          </a:solidFill>
                          <a:effectLst/>
                          <a:latin typeface="Calibri" panose="020F0502020204030204" pitchFamily="34" charset="0"/>
                        </a:rPr>
                        <a:t>1 Year Depot</a:t>
                      </a:r>
                      <a:r>
                        <a:rPr lang="en-US" sz="900" b="0" i="0" dirty="0">
                          <a:solidFill>
                            <a:srgbClr val="000000"/>
                          </a:solidFill>
                          <a:effectLst/>
                          <a:latin typeface="Calibri" panose="020F0502020204030204" pitchFamily="34" charset="0"/>
                        </a:rPr>
                        <a:t>​</a:t>
                      </a:r>
                      <a:endParaRPr lang="en-US" sz="1800" b="0" i="0" dirty="0">
                        <a:solidFill>
                          <a:srgbClr val="000000"/>
                        </a:solidFill>
                        <a:effectLst/>
                      </a:endParaRPr>
                    </a:p>
                  </a:txBody>
                  <a:tcPr marL="61286" marR="61286" marT="30643" marB="30643" anchor="ctr">
                    <a:lnL w="12484" cap="flat" cmpd="sng" algn="ctr">
                      <a:solidFill>
                        <a:srgbClr val="FFFFFF"/>
                      </a:solidFill>
                      <a:prstDash val="solid"/>
                      <a:round/>
                      <a:headEnd type="none" w="med" len="med"/>
                      <a:tailEnd type="none" w="med" len="med"/>
                    </a:lnL>
                    <a:lnR w="12484" cap="flat" cmpd="sng" algn="ctr">
                      <a:solidFill>
                        <a:srgbClr val="FFFFFF"/>
                      </a:solidFill>
                      <a:prstDash val="solid"/>
                      <a:round/>
                      <a:headEnd type="none" w="med" len="med"/>
                      <a:tailEnd type="none" w="med" len="med"/>
                    </a:lnR>
                    <a:lnT w="12484" cap="flat" cmpd="sng" algn="ctr">
                      <a:solidFill>
                        <a:srgbClr val="FFFFFF"/>
                      </a:solidFill>
                      <a:prstDash val="solid"/>
                      <a:round/>
                      <a:headEnd type="none" w="med" len="med"/>
                      <a:tailEnd type="none" w="med" len="med"/>
                    </a:lnT>
                    <a:lnB w="1248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241979330"/>
                  </a:ext>
                </a:extLst>
              </a:tr>
            </a:tbl>
          </a:graphicData>
        </a:graphic>
      </p:graphicFrame>
      <p:sp>
        <p:nvSpPr>
          <p:cNvPr id="5" name="Star: 16 Points 4">
            <a:extLst>
              <a:ext uri="{FF2B5EF4-FFF2-40B4-BE49-F238E27FC236}">
                <a16:creationId xmlns:a16="http://schemas.microsoft.com/office/drawing/2014/main" id="{CE96C693-D3FB-4686-BD45-6D633A8E86A3}"/>
              </a:ext>
            </a:extLst>
          </p:cNvPr>
          <p:cNvSpPr/>
          <p:nvPr/>
        </p:nvSpPr>
        <p:spPr>
          <a:xfrm>
            <a:off x="7308761" y="1243191"/>
            <a:ext cx="463640" cy="277521"/>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New!</a:t>
            </a:r>
          </a:p>
        </p:txBody>
      </p:sp>
      <p:sp>
        <p:nvSpPr>
          <p:cNvPr id="9" name="Star: 16 Points 8">
            <a:extLst>
              <a:ext uri="{FF2B5EF4-FFF2-40B4-BE49-F238E27FC236}">
                <a16:creationId xmlns:a16="http://schemas.microsoft.com/office/drawing/2014/main" id="{C5A1D7FE-9481-4F85-8822-87DCD3D27D48}"/>
              </a:ext>
            </a:extLst>
          </p:cNvPr>
          <p:cNvSpPr/>
          <p:nvPr/>
        </p:nvSpPr>
        <p:spPr>
          <a:xfrm>
            <a:off x="10461939" y="1295577"/>
            <a:ext cx="463640" cy="277521"/>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New!</a:t>
            </a:r>
          </a:p>
        </p:txBody>
      </p:sp>
      <p:sp>
        <p:nvSpPr>
          <p:cNvPr id="10" name="Star: 16 Points 9">
            <a:extLst>
              <a:ext uri="{FF2B5EF4-FFF2-40B4-BE49-F238E27FC236}">
                <a16:creationId xmlns:a16="http://schemas.microsoft.com/office/drawing/2014/main" id="{A9D0F9CC-E4B2-4358-BDA5-87D81C154D5B}"/>
              </a:ext>
            </a:extLst>
          </p:cNvPr>
          <p:cNvSpPr/>
          <p:nvPr/>
        </p:nvSpPr>
        <p:spPr>
          <a:xfrm>
            <a:off x="11356687" y="1295576"/>
            <a:ext cx="463640" cy="277521"/>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t>New!</a:t>
            </a:r>
          </a:p>
        </p:txBody>
      </p:sp>
    </p:spTree>
    <p:extLst>
      <p:ext uri="{BB962C8B-B14F-4D97-AF65-F5344CB8AC3E}">
        <p14:creationId xmlns:p14="http://schemas.microsoft.com/office/powerpoint/2010/main" val="5964957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E93D414-E0DA-44DB-B330-4BFBC951A0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61784" y="3936066"/>
            <a:ext cx="1478141" cy="1540651"/>
          </a:xfrm>
          <a:prstGeom prst="rect">
            <a:avLst/>
          </a:prstGeom>
        </p:spPr>
      </p:pic>
      <p:pic>
        <p:nvPicPr>
          <p:cNvPr id="4" name="Picture 3">
            <a:extLst>
              <a:ext uri="{FF2B5EF4-FFF2-40B4-BE49-F238E27FC236}">
                <a16:creationId xmlns:a16="http://schemas.microsoft.com/office/drawing/2014/main" id="{7C6CAA8C-4BA1-4618-89B8-03E9FF9841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04" y="1715552"/>
            <a:ext cx="1156320" cy="957072"/>
          </a:xfrm>
          <a:prstGeom prst="rect">
            <a:avLst/>
          </a:prstGeom>
        </p:spPr>
      </p:pic>
      <p:sp>
        <p:nvSpPr>
          <p:cNvPr id="9" name="TextBox 8">
            <a:extLst>
              <a:ext uri="{FF2B5EF4-FFF2-40B4-BE49-F238E27FC236}">
                <a16:creationId xmlns:a16="http://schemas.microsoft.com/office/drawing/2014/main" id="{6FB70DF0-6CDC-4EBA-8210-70D4F28025E7}"/>
              </a:ext>
            </a:extLst>
          </p:cNvPr>
          <p:cNvSpPr txBox="1"/>
          <p:nvPr/>
        </p:nvSpPr>
        <p:spPr>
          <a:xfrm>
            <a:off x="6096" y="2814835"/>
            <a:ext cx="2071116" cy="646331"/>
          </a:xfrm>
          <a:prstGeom prst="rect">
            <a:avLst/>
          </a:prstGeom>
          <a:noFill/>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Tab M8 HD Folio Case</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ZG38C02862</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$14.99</a:t>
            </a:r>
          </a:p>
        </p:txBody>
      </p:sp>
      <p:sp>
        <p:nvSpPr>
          <p:cNvPr id="13" name="TextBox 12">
            <a:extLst>
              <a:ext uri="{FF2B5EF4-FFF2-40B4-BE49-F238E27FC236}">
                <a16:creationId xmlns:a16="http://schemas.microsoft.com/office/drawing/2014/main" id="{C223EE6A-9006-4CAF-B413-7870B3BC050D}"/>
              </a:ext>
            </a:extLst>
          </p:cNvPr>
          <p:cNvSpPr txBox="1"/>
          <p:nvPr/>
        </p:nvSpPr>
        <p:spPr>
          <a:xfrm>
            <a:off x="5023300" y="2769918"/>
            <a:ext cx="20650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Tab M10 FHD Plus Keyboard Case</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ZG38C03371</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$49.99</a:t>
            </a:r>
          </a:p>
        </p:txBody>
      </p:sp>
      <p:sp>
        <p:nvSpPr>
          <p:cNvPr id="15" name="TextBox 14">
            <a:extLst>
              <a:ext uri="{FF2B5EF4-FFF2-40B4-BE49-F238E27FC236}">
                <a16:creationId xmlns:a16="http://schemas.microsoft.com/office/drawing/2014/main" id="{C43C97DE-F332-4087-BA4C-698021F9F52D}"/>
              </a:ext>
            </a:extLst>
          </p:cNvPr>
          <p:cNvSpPr txBox="1"/>
          <p:nvPr/>
        </p:nvSpPr>
        <p:spPr>
          <a:xfrm>
            <a:off x="3703183" y="2766234"/>
            <a:ext cx="15636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Tab M10 FHD Plus Folio Case/Film</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ZG38C02958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$19.99</a:t>
            </a:r>
          </a:p>
        </p:txBody>
      </p:sp>
      <p:sp>
        <p:nvSpPr>
          <p:cNvPr id="19" name="TextBox 18">
            <a:extLst>
              <a:ext uri="{FF2B5EF4-FFF2-40B4-BE49-F238E27FC236}">
                <a16:creationId xmlns:a16="http://schemas.microsoft.com/office/drawing/2014/main" id="{DC4BFC9A-A93E-46F2-BFC1-23C69104EC13}"/>
              </a:ext>
            </a:extLst>
          </p:cNvPr>
          <p:cNvSpPr txBox="1"/>
          <p:nvPr/>
        </p:nvSpPr>
        <p:spPr>
          <a:xfrm>
            <a:off x="1833296" y="2822702"/>
            <a:ext cx="1834476" cy="800219"/>
          </a:xfrm>
          <a:prstGeom prst="rect">
            <a:avLst/>
          </a:prstGeom>
          <a:noFill/>
        </p:spPr>
        <p:txBody>
          <a:bodyPr wrap="square">
            <a:spAutoFit/>
          </a:bodyPr>
          <a:lstStyle/>
          <a:p>
            <a:pPr algn="ctr" defTabSz="914400">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Armor-X M8 HD/FHD</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78016354</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$39.99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4C7EF533-8155-4DBF-92BF-CFB38F10F992}"/>
              </a:ext>
            </a:extLst>
          </p:cNvPr>
          <p:cNvSpPr txBox="1"/>
          <p:nvPr/>
        </p:nvSpPr>
        <p:spPr>
          <a:xfrm>
            <a:off x="10637188" y="2722501"/>
            <a:ext cx="1458468" cy="984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Armor X M10 HD 2</a:t>
            </a:r>
            <a:r>
              <a:rPr kumimoji="0" lang="en-US" sz="1200" b="1" i="0" u="none" strike="noStrike" kern="1200" cap="none" spc="0" normalizeH="0" baseline="30000" noProof="0" dirty="0">
                <a:ln>
                  <a:noFill/>
                </a:ln>
                <a:solidFill>
                  <a:srgbClr val="000000"/>
                </a:solidFill>
                <a:effectLst/>
                <a:uLnTx/>
                <a:uFillTx/>
                <a:latin typeface="Arial"/>
                <a:ea typeface="+mn-ea"/>
                <a:cs typeface="+mn-cs"/>
              </a:rPr>
              <a:t>nd</a:t>
            </a:r>
            <a:r>
              <a:rPr kumimoji="0" lang="en-US" sz="1200" b="1" i="0" u="none" strike="noStrike" kern="1200" cap="none" spc="0" normalizeH="0" baseline="0" noProof="0" dirty="0">
                <a:ln>
                  <a:noFill/>
                </a:ln>
                <a:solidFill>
                  <a:srgbClr val="000000"/>
                </a:solidFill>
                <a:effectLst/>
                <a:uLnTx/>
                <a:uFillTx/>
                <a:latin typeface="Arial"/>
                <a:ea typeface="+mn-ea"/>
                <a:cs typeface="+mn-cs"/>
              </a:rPr>
              <a:t> Gen | 306F</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78016353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$39.99</a:t>
            </a:r>
          </a:p>
        </p:txBody>
      </p:sp>
      <p:sp>
        <p:nvSpPr>
          <p:cNvPr id="25" name="TextBox 24">
            <a:extLst>
              <a:ext uri="{FF2B5EF4-FFF2-40B4-BE49-F238E27FC236}">
                <a16:creationId xmlns:a16="http://schemas.microsoft.com/office/drawing/2014/main" id="{E1E254E4-3396-4B15-937E-9084E633A8A7}"/>
              </a:ext>
            </a:extLst>
          </p:cNvPr>
          <p:cNvSpPr txBox="1"/>
          <p:nvPr/>
        </p:nvSpPr>
        <p:spPr>
          <a:xfrm>
            <a:off x="126196" y="5396175"/>
            <a:ext cx="161105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Tab K10 Bluetooth Keyboard Case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ZG38C03597</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$99</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TextBox 26">
            <a:extLst>
              <a:ext uri="{FF2B5EF4-FFF2-40B4-BE49-F238E27FC236}">
                <a16:creationId xmlns:a16="http://schemas.microsoft.com/office/drawing/2014/main" id="{969CDAB9-FBDC-4A69-A5DC-2DCCF132F282}"/>
              </a:ext>
            </a:extLst>
          </p:cNvPr>
          <p:cNvSpPr txBox="1"/>
          <p:nvPr/>
        </p:nvSpPr>
        <p:spPr>
          <a:xfrm>
            <a:off x="8764861" y="2766234"/>
            <a:ext cx="1621536"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Armor X M10 FHD </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000" b="0" i="0" u="none" strike="noStrike" kern="1200" cap="none" spc="0" normalizeH="0" baseline="0" noProof="0" dirty="0">
                <a:ln>
                  <a:noFill/>
                </a:ln>
                <a:solidFill>
                  <a:srgbClr val="000000"/>
                </a:solidFill>
                <a:effectLst/>
                <a:uLnTx/>
                <a:uFillTx/>
                <a:latin typeface="Arial"/>
                <a:ea typeface="+mn-ea"/>
                <a:cs typeface="+mn-cs"/>
              </a:rPr>
              <a:t>MTM:78016083</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RIN-LN-M10REL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$39.99</a:t>
            </a:r>
          </a:p>
        </p:txBody>
      </p:sp>
      <p:sp>
        <p:nvSpPr>
          <p:cNvPr id="31" name="TextBox 30">
            <a:extLst>
              <a:ext uri="{FF2B5EF4-FFF2-40B4-BE49-F238E27FC236}">
                <a16:creationId xmlns:a16="http://schemas.microsoft.com/office/drawing/2014/main" id="{906017AC-FBBD-4C31-ABCB-45286F87F760}"/>
              </a:ext>
            </a:extLst>
          </p:cNvPr>
          <p:cNvSpPr txBox="1"/>
          <p:nvPr/>
        </p:nvSpPr>
        <p:spPr>
          <a:xfrm>
            <a:off x="6777531" y="2741242"/>
            <a:ext cx="206502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Armor X </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200" b="1" i="0" u="none" strike="noStrike" kern="1200" cap="none" spc="0" normalizeH="0" baseline="0" noProof="0" dirty="0">
                <a:ln>
                  <a:noFill/>
                </a:ln>
                <a:solidFill>
                  <a:srgbClr val="000000"/>
                </a:solidFill>
                <a:effectLst/>
                <a:uLnTx/>
                <a:uFillTx/>
                <a:latin typeface="Arial"/>
                <a:ea typeface="+mn-ea"/>
                <a:cs typeface="+mn-cs"/>
              </a:rPr>
              <a:t>M10 FHD Plus  X606F </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000" b="0" i="0" u="none" strike="noStrike" kern="1200" cap="none" spc="0" normalizeH="0" baseline="0" noProof="0" dirty="0">
                <a:ln>
                  <a:noFill/>
                </a:ln>
                <a:solidFill>
                  <a:srgbClr val="000000"/>
                </a:solidFill>
                <a:effectLst/>
                <a:uLnTx/>
                <a:uFillTx/>
                <a:latin typeface="Arial"/>
                <a:ea typeface="+mn-ea"/>
                <a:cs typeface="+mn-cs"/>
              </a:rPr>
              <a:t>MTM: 78016082</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600" b="0" i="0" u="none" strike="noStrike" kern="1200" cap="none" spc="0" normalizeH="0" baseline="0" noProof="0" dirty="0">
                <a:ln>
                  <a:noFill/>
                </a:ln>
                <a:solidFill>
                  <a:srgbClr val="000000"/>
                </a:solidFill>
                <a:effectLst/>
                <a:uLnTx/>
                <a:uFillTx/>
                <a:latin typeface="Arial"/>
                <a:ea typeface="+mn-ea"/>
                <a:cs typeface="+mn-cs"/>
              </a:rPr>
              <a:t>RIN-LN-M10PL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prstClr val="black"/>
                </a:solidFill>
                <a:effectLst/>
                <a:uLnTx/>
                <a:uFillTx/>
                <a:latin typeface="Arial"/>
                <a:ea typeface="+mn-ea"/>
                <a:cs typeface="+mn-cs"/>
              </a:rPr>
              <a:t>$39.99</a:t>
            </a:r>
          </a:p>
        </p:txBody>
      </p:sp>
      <p:pic>
        <p:nvPicPr>
          <p:cNvPr id="3" name="Picture 2">
            <a:extLst>
              <a:ext uri="{FF2B5EF4-FFF2-40B4-BE49-F238E27FC236}">
                <a16:creationId xmlns:a16="http://schemas.microsoft.com/office/drawing/2014/main" id="{B0A7E74F-ADDC-4AA3-A459-B5A0123CA9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743" y="4087545"/>
            <a:ext cx="972504" cy="1313628"/>
          </a:xfrm>
          <a:prstGeom prst="rect">
            <a:avLst/>
          </a:prstGeom>
        </p:spPr>
      </p:pic>
      <p:sp>
        <p:nvSpPr>
          <p:cNvPr id="22" name="TextBox 21">
            <a:extLst>
              <a:ext uri="{FF2B5EF4-FFF2-40B4-BE49-F238E27FC236}">
                <a16:creationId xmlns:a16="http://schemas.microsoft.com/office/drawing/2014/main" id="{E0715F14-072C-4C30-8898-01B740D2E665}"/>
              </a:ext>
            </a:extLst>
          </p:cNvPr>
          <p:cNvSpPr txBox="1"/>
          <p:nvPr/>
        </p:nvSpPr>
        <p:spPr>
          <a:xfrm>
            <a:off x="3182727" y="5223163"/>
            <a:ext cx="1895509" cy="1369606"/>
          </a:xfrm>
          <a:prstGeom prst="rect">
            <a:avLst/>
          </a:prstGeom>
          <a:noFill/>
        </p:spPr>
        <p:txBody>
          <a:bodyPr wrap="square">
            <a:spAutoFit/>
          </a:bodyPr>
          <a:lstStyle/>
          <a:p>
            <a:pPr algn="ctr" defTabSz="914400">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mj-lt"/>
                <a:ea typeface="+mn-ea"/>
                <a:cs typeface="+mn-cs"/>
              </a:rPr>
              <a:t>Armor-X |K10 </a:t>
            </a:r>
            <a:r>
              <a:rPr lang="en-US" sz="1200" b="1" dirty="0">
                <a:effectLst/>
                <a:latin typeface="+mj-lt"/>
                <a:ea typeface="Calibri" panose="020F0502020204030204" pitchFamily="34" charset="0"/>
              </a:rPr>
              <a:t>Shockproof case </a:t>
            </a:r>
            <a:r>
              <a:rPr lang="en-US" sz="800" b="1" dirty="0">
                <a:effectLst/>
                <a:latin typeface="Calibri" panose="020F0502020204030204" pitchFamily="34" charset="0"/>
                <a:ea typeface="Calibri" panose="020F0502020204030204" pitchFamily="34" charset="0"/>
              </a:rPr>
              <a:t>w/ kickstand, hand-strap, &amp; </a:t>
            </a:r>
            <a:r>
              <a:rPr lang="en-US" sz="800" b="1" i="1" dirty="0">
                <a:effectLst/>
                <a:latin typeface="Calibri" panose="020F0502020204030204" pitchFamily="34" charset="0"/>
                <a:ea typeface="Calibri" panose="020F0502020204030204" pitchFamily="34" charset="0"/>
              </a:rPr>
              <a:t>X-MOUNT adapter </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lang="en-US" sz="1000" b="0" i="0" u="none" strike="noStrike" baseline="0" dirty="0">
                <a:solidFill>
                  <a:srgbClr val="000000"/>
                </a:solidFill>
                <a:latin typeface="Calibri" panose="020F0502020204030204" pitchFamily="34" charset="0"/>
              </a:rPr>
              <a:t>78019394</a:t>
            </a:r>
            <a:br>
              <a:rPr lang="en-US" sz="1200" b="0" i="0" u="none" strike="noStrike" baseline="0" dirty="0">
                <a:solidFill>
                  <a:srgbClr val="000000"/>
                </a:solidFill>
                <a:latin typeface="Calibri" panose="020F0502020204030204" pitchFamily="34" charset="0"/>
              </a:rPr>
            </a:br>
            <a:r>
              <a:rPr lang="en-US" sz="900" b="1" dirty="0">
                <a:effectLst/>
                <a:latin typeface="Calibri" panose="020F0502020204030204" pitchFamily="34" charset="0"/>
                <a:ea typeface="Calibri" panose="020F0502020204030204" pitchFamily="34" charset="0"/>
              </a:rPr>
              <a:t>ZXS-LN-K10</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$34.99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92BCA307-0CA1-4667-A5B3-3AB699C30D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0966" y="3857875"/>
            <a:ext cx="1453316" cy="1434684"/>
          </a:xfrm>
          <a:prstGeom prst="rect">
            <a:avLst/>
          </a:prstGeom>
        </p:spPr>
      </p:pic>
      <p:sp>
        <p:nvSpPr>
          <p:cNvPr id="24" name="TextBox 23">
            <a:extLst>
              <a:ext uri="{FF2B5EF4-FFF2-40B4-BE49-F238E27FC236}">
                <a16:creationId xmlns:a16="http://schemas.microsoft.com/office/drawing/2014/main" id="{67049AEF-4FB8-4E46-B4FC-79BD5D12CE2E}"/>
              </a:ext>
            </a:extLst>
          </p:cNvPr>
          <p:cNvSpPr txBox="1"/>
          <p:nvPr/>
        </p:nvSpPr>
        <p:spPr>
          <a:xfrm>
            <a:off x="7038534" y="5318090"/>
            <a:ext cx="1703318" cy="1200329"/>
          </a:xfrm>
          <a:prstGeom prst="rect">
            <a:avLst/>
          </a:prstGeom>
          <a:noFill/>
        </p:spPr>
        <p:txBody>
          <a:bodyPr wrap="square">
            <a:spAutoFit/>
          </a:bodyPr>
          <a:lstStyle/>
          <a:p>
            <a:pPr algn="ctr"/>
            <a:r>
              <a:rPr kumimoji="0" lang="en-US"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ea typeface="+mn-ea"/>
                <a:cs typeface="+mn-cs"/>
              </a:rPr>
              <a:t>Armor-X </a:t>
            </a:r>
            <a:r>
              <a:rPr lang="en-US" sz="1200" b="1" dirty="0">
                <a:effectLst/>
                <a:ea typeface="Calibri" panose="020F0502020204030204" pitchFamily="34" charset="0"/>
              </a:rPr>
              <a:t>|K10 Shockproof Case </a:t>
            </a:r>
            <a:r>
              <a:rPr lang="en-US" sz="800" b="1" dirty="0">
                <a:effectLst/>
                <a:latin typeface="Calibri" panose="020F0502020204030204" pitchFamily="34" charset="0"/>
                <a:ea typeface="Calibri" panose="020F0502020204030204" pitchFamily="34" charset="0"/>
              </a:rPr>
              <a:t>w/ kickstand, </a:t>
            </a:r>
            <a:r>
              <a:rPr lang="en-US" sz="800" b="1" i="1" u="sng" dirty="0">
                <a:effectLst/>
                <a:latin typeface="Calibri" panose="020F0502020204030204" pitchFamily="34" charset="0"/>
                <a:ea typeface="Calibri" panose="020F0502020204030204" pitchFamily="34" charset="0"/>
              </a:rPr>
              <a:t>revolving</a:t>
            </a:r>
            <a:r>
              <a:rPr lang="en-US" sz="800" b="1" dirty="0">
                <a:effectLst/>
                <a:latin typeface="Calibri" panose="020F0502020204030204" pitchFamily="34" charset="0"/>
                <a:ea typeface="Calibri" panose="020F0502020204030204" pitchFamily="34" charset="0"/>
              </a:rPr>
              <a:t> hand-strap</a:t>
            </a:r>
            <a:br>
              <a:rPr lang="en-US" sz="800" b="1" dirty="0">
                <a:effectLst/>
                <a:latin typeface="Calibri" panose="020F0502020204030204" pitchFamily="34" charset="0"/>
                <a:ea typeface="Calibri" panose="020F0502020204030204" pitchFamily="34" charset="0"/>
              </a:rPr>
            </a:br>
            <a:r>
              <a:rPr lang="en-US" sz="1000" b="0" i="0" u="none" strike="noStrike" baseline="0" dirty="0">
                <a:solidFill>
                  <a:srgbClr val="000000"/>
                </a:solidFill>
                <a:latin typeface="Calibri" panose="020F0502020204030204" pitchFamily="34" charset="0"/>
              </a:rPr>
              <a:t>78019393</a:t>
            </a:r>
            <a:br>
              <a:rPr lang="en-US" sz="1000" b="0" i="0" u="none" strike="noStrike" baseline="0" dirty="0">
                <a:solidFill>
                  <a:srgbClr val="000000"/>
                </a:solidFill>
                <a:latin typeface="Calibri" panose="020F0502020204030204" pitchFamily="34" charset="0"/>
              </a:rPr>
            </a:br>
            <a:r>
              <a:rPr lang="en-US" sz="1000" b="1" dirty="0">
                <a:latin typeface="Calibri" panose="020F0502020204030204" pitchFamily="34" charset="0"/>
                <a:ea typeface="Calibri" panose="020F0502020204030204" pitchFamily="34" charset="0"/>
              </a:rPr>
              <a:t>ZUN-LN-K10</a:t>
            </a:r>
            <a:br>
              <a:rPr lang="en-US" sz="1000" b="1" dirty="0">
                <a:latin typeface="Calibri" panose="020F0502020204030204" pitchFamily="34" charset="0"/>
                <a:ea typeface="Calibri" panose="020F0502020204030204" pitchFamily="34" charset="0"/>
              </a:rPr>
            </a:br>
            <a:r>
              <a:rPr kumimoji="0" lang="en-US" sz="1000" b="0" i="0" u="none" strike="noStrike" kern="1200" cap="none" spc="0" normalizeH="0" baseline="0" noProof="0" dirty="0">
                <a:ln>
                  <a:noFill/>
                </a:ln>
                <a:solidFill>
                  <a:srgbClr val="000000"/>
                </a:solidFill>
                <a:effectLst/>
                <a:uLnTx/>
                <a:uFillTx/>
                <a:latin typeface="Arial"/>
                <a:ea typeface="+mn-ea"/>
                <a:cs typeface="+mn-cs"/>
              </a:rPr>
              <a:t>$34.99</a:t>
            </a:r>
          </a:p>
          <a:p>
            <a:pPr algn="ctr"/>
            <a:r>
              <a:rPr lang="en-US" sz="1000" b="1" dirty="0">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p:txBody>
      </p:sp>
      <p:pic>
        <p:nvPicPr>
          <p:cNvPr id="16" name="Picture 15">
            <a:extLst>
              <a:ext uri="{FF2B5EF4-FFF2-40B4-BE49-F238E27FC236}">
                <a16:creationId xmlns:a16="http://schemas.microsoft.com/office/drawing/2014/main" id="{695AA13D-2305-47F8-9431-CC41015EC0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20623" y="3942009"/>
            <a:ext cx="1139140" cy="1376081"/>
          </a:xfrm>
          <a:prstGeom prst="rect">
            <a:avLst/>
          </a:prstGeom>
        </p:spPr>
      </p:pic>
      <p:pic>
        <p:nvPicPr>
          <p:cNvPr id="28" name="Picture 27">
            <a:extLst>
              <a:ext uri="{FF2B5EF4-FFF2-40B4-BE49-F238E27FC236}">
                <a16:creationId xmlns:a16="http://schemas.microsoft.com/office/drawing/2014/main" id="{A488FB40-F657-44D8-AD06-B5498CC8A3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9525" y="4087544"/>
            <a:ext cx="1318141" cy="1376081"/>
          </a:xfrm>
          <a:prstGeom prst="rect">
            <a:avLst/>
          </a:prstGeom>
        </p:spPr>
      </p:pic>
      <p:sp>
        <p:nvSpPr>
          <p:cNvPr id="32" name="TextBox 31">
            <a:extLst>
              <a:ext uri="{FF2B5EF4-FFF2-40B4-BE49-F238E27FC236}">
                <a16:creationId xmlns:a16="http://schemas.microsoft.com/office/drawing/2014/main" id="{4F6D4AD9-53D0-497F-AF84-0C3E6CF6FEB8}"/>
              </a:ext>
            </a:extLst>
          </p:cNvPr>
          <p:cNvSpPr txBox="1"/>
          <p:nvPr/>
        </p:nvSpPr>
        <p:spPr>
          <a:xfrm>
            <a:off x="1361272" y="5526729"/>
            <a:ext cx="2065020" cy="830997"/>
          </a:xfrm>
          <a:prstGeom prst="rect">
            <a:avLst/>
          </a:prstGeom>
          <a:noFill/>
        </p:spPr>
        <p:txBody>
          <a:bodyPr wrap="square">
            <a:spAutoFit/>
          </a:bodyPr>
          <a:lstStyle/>
          <a:p>
            <a:pPr algn="ctr" defTabSz="914400">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a:t>
            </a:r>
            <a:r>
              <a:rPr kumimoji="0" lang="en-US" sz="1200" b="1" i="0" u="none" strike="noStrike" kern="1200" cap="none" spc="0" normalizeH="0" baseline="0" noProof="0" dirty="0">
                <a:ln>
                  <a:noFill/>
                </a:ln>
                <a:solidFill>
                  <a:srgbClr val="000000"/>
                </a:solidFill>
                <a:effectLst/>
                <a:uLnTx/>
                <a:uFillTx/>
                <a:latin typeface="Arial"/>
                <a:ea typeface="+mn-ea"/>
                <a:cs typeface="+mn-cs"/>
              </a:rPr>
              <a:t>Armor-X | K10 Folio</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lang="en-US" sz="1000" b="0" i="0" u="none" strike="noStrike" baseline="0" dirty="0">
                <a:solidFill>
                  <a:srgbClr val="000000"/>
                </a:solidFill>
              </a:rPr>
              <a:t>78019392</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DB60619F-CE30-4AD1-8ACE-77AD62DD46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52828" y="1499613"/>
            <a:ext cx="1524703" cy="1315222"/>
          </a:xfrm>
          <a:prstGeom prst="rect">
            <a:avLst/>
          </a:prstGeom>
        </p:spPr>
      </p:pic>
      <p:pic>
        <p:nvPicPr>
          <p:cNvPr id="35" name="Picture 34">
            <a:extLst>
              <a:ext uri="{FF2B5EF4-FFF2-40B4-BE49-F238E27FC236}">
                <a16:creationId xmlns:a16="http://schemas.microsoft.com/office/drawing/2014/main" id="{49B53680-25F2-4B3B-9083-188486C1D0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02744" y="1601455"/>
            <a:ext cx="1364501" cy="1020990"/>
          </a:xfrm>
          <a:prstGeom prst="rect">
            <a:avLst/>
          </a:prstGeom>
        </p:spPr>
      </p:pic>
      <p:sp>
        <p:nvSpPr>
          <p:cNvPr id="36" name="Title 2">
            <a:extLst>
              <a:ext uri="{FF2B5EF4-FFF2-40B4-BE49-F238E27FC236}">
                <a16:creationId xmlns:a16="http://schemas.microsoft.com/office/drawing/2014/main" id="{FAB127ED-F09B-4FE5-AACB-223414D8DD21}"/>
              </a:ext>
            </a:extLst>
          </p:cNvPr>
          <p:cNvSpPr txBox="1">
            <a:spLocks/>
          </p:cNvSpPr>
          <p:nvPr/>
        </p:nvSpPr>
        <p:spPr>
          <a:xfrm>
            <a:off x="436117" y="325005"/>
            <a:ext cx="9998075" cy="7207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LENOVO Android Tablets  Accessories</a:t>
            </a:r>
          </a:p>
        </p:txBody>
      </p:sp>
      <p:pic>
        <p:nvPicPr>
          <p:cNvPr id="5" name="Picture 4">
            <a:extLst>
              <a:ext uri="{FF2B5EF4-FFF2-40B4-BE49-F238E27FC236}">
                <a16:creationId xmlns:a16="http://schemas.microsoft.com/office/drawing/2014/main" id="{6182D024-6C45-4E87-9100-2D75125483E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54231" y="1512541"/>
            <a:ext cx="1156320" cy="1235988"/>
          </a:xfrm>
          <a:prstGeom prst="rect">
            <a:avLst/>
          </a:prstGeom>
        </p:spPr>
      </p:pic>
      <p:pic>
        <p:nvPicPr>
          <p:cNvPr id="7" name="Picture 6">
            <a:extLst>
              <a:ext uri="{FF2B5EF4-FFF2-40B4-BE49-F238E27FC236}">
                <a16:creationId xmlns:a16="http://schemas.microsoft.com/office/drawing/2014/main" id="{48A82E0E-FD19-433E-9768-CB6684474F2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41692" y="1512541"/>
            <a:ext cx="1149971" cy="1177655"/>
          </a:xfrm>
          <a:prstGeom prst="rect">
            <a:avLst/>
          </a:prstGeom>
        </p:spPr>
      </p:pic>
      <p:pic>
        <p:nvPicPr>
          <p:cNvPr id="10" name="Picture 9">
            <a:extLst>
              <a:ext uri="{FF2B5EF4-FFF2-40B4-BE49-F238E27FC236}">
                <a16:creationId xmlns:a16="http://schemas.microsoft.com/office/drawing/2014/main" id="{448BF324-707B-4AAE-B829-B2AAC44B683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74737" y="1508508"/>
            <a:ext cx="1201784" cy="1181450"/>
          </a:xfrm>
          <a:prstGeom prst="rect">
            <a:avLst/>
          </a:prstGeom>
        </p:spPr>
      </p:pic>
      <p:sp>
        <p:nvSpPr>
          <p:cNvPr id="17" name="Rectangle: Rounded Corners 16">
            <a:extLst>
              <a:ext uri="{FF2B5EF4-FFF2-40B4-BE49-F238E27FC236}">
                <a16:creationId xmlns:a16="http://schemas.microsoft.com/office/drawing/2014/main" id="{3B3192F9-B0A3-48D7-B582-20B158A03B58}"/>
              </a:ext>
            </a:extLst>
          </p:cNvPr>
          <p:cNvSpPr/>
          <p:nvPr/>
        </p:nvSpPr>
        <p:spPr>
          <a:xfrm>
            <a:off x="115072" y="1492594"/>
            <a:ext cx="3476266" cy="205760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8" name="TextBox 17">
            <a:extLst>
              <a:ext uri="{FF2B5EF4-FFF2-40B4-BE49-F238E27FC236}">
                <a16:creationId xmlns:a16="http://schemas.microsoft.com/office/drawing/2014/main" id="{E0095722-BF4F-4E30-BDF0-FB15D96563E9}"/>
              </a:ext>
            </a:extLst>
          </p:cNvPr>
          <p:cNvSpPr txBox="1"/>
          <p:nvPr/>
        </p:nvSpPr>
        <p:spPr>
          <a:xfrm>
            <a:off x="1605145" y="1291553"/>
            <a:ext cx="612668" cy="461665"/>
          </a:xfrm>
          <a:prstGeom prst="rect">
            <a:avLst/>
          </a:prstGeom>
          <a:solidFill>
            <a:schemeClr val="bg1"/>
          </a:solidFill>
        </p:spPr>
        <p:txBody>
          <a:bodyPr wrap="none" rtlCol="0">
            <a:spAutoFit/>
          </a:bodyPr>
          <a:lstStyle/>
          <a:p>
            <a:r>
              <a:rPr lang="en-US" dirty="0"/>
              <a:t>M8</a:t>
            </a:r>
          </a:p>
        </p:txBody>
      </p:sp>
      <p:sp>
        <p:nvSpPr>
          <p:cNvPr id="34" name="Rectangle: Rounded Corners 33">
            <a:extLst>
              <a:ext uri="{FF2B5EF4-FFF2-40B4-BE49-F238E27FC236}">
                <a16:creationId xmlns:a16="http://schemas.microsoft.com/office/drawing/2014/main" id="{68E7574F-ABF3-41B0-9C7A-6D7C897C0ABB}"/>
              </a:ext>
            </a:extLst>
          </p:cNvPr>
          <p:cNvSpPr/>
          <p:nvPr/>
        </p:nvSpPr>
        <p:spPr>
          <a:xfrm>
            <a:off x="3771907" y="1495894"/>
            <a:ext cx="8292191" cy="2057604"/>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7" name="TextBox 36">
            <a:extLst>
              <a:ext uri="{FF2B5EF4-FFF2-40B4-BE49-F238E27FC236}">
                <a16:creationId xmlns:a16="http://schemas.microsoft.com/office/drawing/2014/main" id="{9EB3D8C4-FDDC-44A2-BD17-F70E8ED98F66}"/>
              </a:ext>
            </a:extLst>
          </p:cNvPr>
          <p:cNvSpPr txBox="1"/>
          <p:nvPr/>
        </p:nvSpPr>
        <p:spPr>
          <a:xfrm>
            <a:off x="6658190" y="1303527"/>
            <a:ext cx="938630" cy="461665"/>
          </a:xfrm>
          <a:prstGeom prst="rect">
            <a:avLst/>
          </a:prstGeom>
          <a:solidFill>
            <a:schemeClr val="bg1"/>
          </a:solidFill>
        </p:spPr>
        <p:txBody>
          <a:bodyPr wrap="square" rtlCol="0">
            <a:spAutoFit/>
          </a:bodyPr>
          <a:lstStyle/>
          <a:p>
            <a:r>
              <a:rPr lang="en-US" dirty="0"/>
              <a:t>M10</a:t>
            </a:r>
          </a:p>
        </p:txBody>
      </p:sp>
      <p:pic>
        <p:nvPicPr>
          <p:cNvPr id="14" name="Picture 13">
            <a:extLst>
              <a:ext uri="{FF2B5EF4-FFF2-40B4-BE49-F238E27FC236}">
                <a16:creationId xmlns:a16="http://schemas.microsoft.com/office/drawing/2014/main" id="{27A8E8C8-D861-49DC-80DB-E9AC0CE91CA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36397" y="1604189"/>
            <a:ext cx="1107593" cy="1186706"/>
          </a:xfrm>
          <a:prstGeom prst="rect">
            <a:avLst/>
          </a:prstGeom>
        </p:spPr>
      </p:pic>
      <p:sp>
        <p:nvSpPr>
          <p:cNvPr id="38" name="Rectangle: Rounded Corners 37">
            <a:extLst>
              <a:ext uri="{FF2B5EF4-FFF2-40B4-BE49-F238E27FC236}">
                <a16:creationId xmlns:a16="http://schemas.microsoft.com/office/drawing/2014/main" id="{68C00A1F-138B-4D4F-8662-12ADB5D80251}"/>
              </a:ext>
            </a:extLst>
          </p:cNvPr>
          <p:cNvSpPr/>
          <p:nvPr/>
        </p:nvSpPr>
        <p:spPr>
          <a:xfrm>
            <a:off x="177209" y="3911865"/>
            <a:ext cx="11918447" cy="2361445"/>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9" name="TextBox 38">
            <a:extLst>
              <a:ext uri="{FF2B5EF4-FFF2-40B4-BE49-F238E27FC236}">
                <a16:creationId xmlns:a16="http://schemas.microsoft.com/office/drawing/2014/main" id="{99297FEA-AC82-4D25-82F1-4886BD0D67FE}"/>
              </a:ext>
            </a:extLst>
          </p:cNvPr>
          <p:cNvSpPr txBox="1"/>
          <p:nvPr/>
        </p:nvSpPr>
        <p:spPr>
          <a:xfrm>
            <a:off x="5087582" y="3684332"/>
            <a:ext cx="811919" cy="461665"/>
          </a:xfrm>
          <a:prstGeom prst="rect">
            <a:avLst/>
          </a:prstGeom>
          <a:solidFill>
            <a:schemeClr val="bg1"/>
          </a:solidFill>
        </p:spPr>
        <p:txBody>
          <a:bodyPr wrap="square" rtlCol="0">
            <a:spAutoFit/>
          </a:bodyPr>
          <a:lstStyle/>
          <a:p>
            <a:r>
              <a:rPr lang="en-US" dirty="0"/>
              <a:t>K10</a:t>
            </a:r>
          </a:p>
        </p:txBody>
      </p:sp>
      <p:pic>
        <p:nvPicPr>
          <p:cNvPr id="40" name="Picture 2">
            <a:extLst>
              <a:ext uri="{FF2B5EF4-FFF2-40B4-BE49-F238E27FC236}">
                <a16:creationId xmlns:a16="http://schemas.microsoft.com/office/drawing/2014/main" id="{8714041E-9C47-4954-8D79-EE2AFB1013BF}"/>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695361" y="3997964"/>
            <a:ext cx="1662386" cy="133584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CFC0315-6FD7-4C6C-BE29-869C72CE6DF1}"/>
              </a:ext>
            </a:extLst>
          </p:cNvPr>
          <p:cNvSpPr txBox="1"/>
          <p:nvPr/>
        </p:nvSpPr>
        <p:spPr>
          <a:xfrm>
            <a:off x="8647091" y="5375792"/>
            <a:ext cx="1809648" cy="1015663"/>
          </a:xfrm>
          <a:prstGeom prst="rect">
            <a:avLst/>
          </a:prstGeom>
          <a:noFill/>
        </p:spPr>
        <p:txBody>
          <a:bodyPr wrap="square">
            <a:spAutoFit/>
          </a:bodyPr>
          <a:lstStyle/>
          <a:p>
            <a:pPr algn="ctr"/>
            <a:r>
              <a:rPr lang="en-US" sz="1200" b="1" dirty="0">
                <a:latin typeface="+mn-lt"/>
              </a:rPr>
              <a:t>K10 Battery Less Power Adapter </a:t>
            </a:r>
          </a:p>
          <a:p>
            <a:pPr algn="ctr"/>
            <a:r>
              <a:rPr lang="en-US" sz="800" b="1" dirty="0">
                <a:effectLst/>
                <a:latin typeface="Calibri" panose="020F0502020204030204" pitchFamily="34" charset="0"/>
                <a:ea typeface="Calibri" panose="020F0502020204030204" pitchFamily="34" charset="0"/>
              </a:rPr>
              <a:t> </a:t>
            </a:r>
            <a:br>
              <a:rPr lang="en-US" sz="1000" b="0" i="0" u="none" strike="noStrike" baseline="0" dirty="0">
                <a:solidFill>
                  <a:srgbClr val="000000"/>
                </a:solidFill>
                <a:latin typeface="Calibri" panose="020F0502020204030204" pitchFamily="34" charset="0"/>
              </a:rPr>
            </a:br>
            <a:r>
              <a:rPr lang="en-US" sz="800" dirty="0"/>
              <a:t>4X20V24674</a:t>
            </a:r>
            <a:br>
              <a:rPr lang="en-US" sz="1000" b="1" dirty="0">
                <a:latin typeface="Calibri" panose="020F0502020204030204" pitchFamily="34" charset="0"/>
                <a:ea typeface="Calibri" panose="020F0502020204030204" pitchFamily="34" charset="0"/>
              </a:rPr>
            </a:br>
            <a:r>
              <a:rPr kumimoji="0" lang="en-US" sz="1000" b="0" i="0" u="none" strike="noStrike" kern="1200" cap="none" spc="0" normalizeH="0" baseline="0" noProof="0" dirty="0">
                <a:ln>
                  <a:noFill/>
                </a:ln>
                <a:solidFill>
                  <a:srgbClr val="000000"/>
                </a:solidFill>
                <a:effectLst/>
                <a:uLnTx/>
                <a:uFillTx/>
                <a:latin typeface="Arial"/>
                <a:ea typeface="+mn-ea"/>
                <a:cs typeface="+mn-cs"/>
              </a:rPr>
              <a:t>$69.99</a:t>
            </a:r>
          </a:p>
          <a:p>
            <a:pPr algn="ctr"/>
            <a:r>
              <a:rPr lang="en-US" sz="1000" b="1" dirty="0">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p:txBody>
      </p:sp>
      <p:sp>
        <p:nvSpPr>
          <p:cNvPr id="41" name="TextBox 40">
            <a:extLst>
              <a:ext uri="{FF2B5EF4-FFF2-40B4-BE49-F238E27FC236}">
                <a16:creationId xmlns:a16="http://schemas.microsoft.com/office/drawing/2014/main" id="{C1DDD748-B207-4EDB-8E86-DD23800CC7FE}"/>
              </a:ext>
            </a:extLst>
          </p:cNvPr>
          <p:cNvSpPr txBox="1"/>
          <p:nvPr/>
        </p:nvSpPr>
        <p:spPr>
          <a:xfrm>
            <a:off x="10357747" y="5169421"/>
            <a:ext cx="1809648" cy="984885"/>
          </a:xfrm>
          <a:prstGeom prst="rect">
            <a:avLst/>
          </a:prstGeom>
          <a:noFill/>
        </p:spPr>
        <p:txBody>
          <a:bodyPr wrap="square">
            <a:spAutoFit/>
          </a:bodyPr>
          <a:lstStyle/>
          <a:p>
            <a:pPr algn="ctr"/>
            <a:r>
              <a:rPr lang="en-US" sz="1600" b="0" i="0" u="none" strike="noStrike" baseline="0" dirty="0">
                <a:solidFill>
                  <a:srgbClr val="000000"/>
                </a:solidFill>
                <a:latin typeface="Calibri" panose="020F0502020204030204" pitchFamily="34" charset="0"/>
              </a:rPr>
              <a:t> </a:t>
            </a:r>
            <a:r>
              <a:rPr kumimoji="0" lang="en-US" sz="1800" b="1" i="0" u="none" strike="noStrike" kern="1200" cap="none" spc="0" normalizeH="0" baseline="0" noProof="0" dirty="0">
                <a:ln>
                  <a:noFill/>
                </a:ln>
                <a:solidFill>
                  <a:srgbClr val="FF0000"/>
                </a:solidFill>
                <a:effectLst/>
                <a:uLnTx/>
                <a:uFillTx/>
                <a:latin typeface="Arial"/>
                <a:ea typeface="+mn-ea"/>
                <a:cs typeface="+mn-cs"/>
              </a:rPr>
              <a:t>* </a:t>
            </a:r>
            <a:r>
              <a:rPr lang="en-US" sz="1200" b="1" i="0" u="none" strike="noStrike" baseline="0" dirty="0">
                <a:solidFill>
                  <a:srgbClr val="000000"/>
                </a:solidFill>
              </a:rPr>
              <a:t>Kastus Ant-</a:t>
            </a:r>
            <a:r>
              <a:rPr lang="en-US" sz="1200" b="1" dirty="0">
                <a:solidFill>
                  <a:srgbClr val="000000"/>
                </a:solidFill>
              </a:rPr>
              <a:t>Microbial</a:t>
            </a:r>
            <a:r>
              <a:rPr lang="en-US" sz="1200" b="1" i="0" u="none" strike="noStrike" baseline="0" dirty="0">
                <a:solidFill>
                  <a:srgbClr val="000000"/>
                </a:solidFill>
              </a:rPr>
              <a:t> Screen Protector </a:t>
            </a:r>
            <a:br>
              <a:rPr lang="en-US" sz="1200" b="0" i="0" u="none" strike="noStrike" baseline="0" dirty="0">
                <a:solidFill>
                  <a:srgbClr val="000000"/>
                </a:solidFill>
              </a:rPr>
            </a:br>
            <a:r>
              <a:rPr lang="en-US" sz="800" b="0" i="0" u="none" strike="noStrike" baseline="0" dirty="0">
                <a:solidFill>
                  <a:srgbClr val="000000"/>
                </a:solidFill>
              </a:rPr>
              <a:t>40F0KS2001</a:t>
            </a:r>
          </a:p>
          <a:p>
            <a:pPr algn="ctr"/>
            <a:r>
              <a:rPr lang="en-US" sz="800" b="0" i="0" u="none" strike="noStrike" baseline="0" dirty="0">
                <a:solidFill>
                  <a:srgbClr val="000000"/>
                </a:solidFill>
              </a:rPr>
              <a:t>$29.99</a:t>
            </a:r>
            <a:endParaRPr lang="en-US" sz="800" dirty="0"/>
          </a:p>
        </p:txBody>
      </p:sp>
      <p:pic>
        <p:nvPicPr>
          <p:cNvPr id="8" name="Picture 7">
            <a:extLst>
              <a:ext uri="{FF2B5EF4-FFF2-40B4-BE49-F238E27FC236}">
                <a16:creationId xmlns:a16="http://schemas.microsoft.com/office/drawing/2014/main" id="{64D7F997-759A-4DC5-90BA-F7B4A02776D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37747" y="4017670"/>
            <a:ext cx="849649" cy="1224760"/>
          </a:xfrm>
          <a:prstGeom prst="rect">
            <a:avLst/>
          </a:prstGeom>
        </p:spPr>
      </p:pic>
      <p:sp>
        <p:nvSpPr>
          <p:cNvPr id="44" name="TextBox 43">
            <a:extLst>
              <a:ext uri="{FF2B5EF4-FFF2-40B4-BE49-F238E27FC236}">
                <a16:creationId xmlns:a16="http://schemas.microsoft.com/office/drawing/2014/main" id="{DBA3F3C5-1896-4DF9-8490-997AE05DF715}"/>
              </a:ext>
            </a:extLst>
          </p:cNvPr>
          <p:cNvSpPr txBox="1"/>
          <p:nvPr/>
        </p:nvSpPr>
        <p:spPr>
          <a:xfrm>
            <a:off x="5104100" y="5398091"/>
            <a:ext cx="1895509" cy="1123384"/>
          </a:xfrm>
          <a:prstGeom prst="rect">
            <a:avLst/>
          </a:prstGeom>
          <a:noFill/>
        </p:spPr>
        <p:txBody>
          <a:bodyPr wrap="square">
            <a:spAutoFit/>
          </a:bodyPr>
          <a:lstStyle/>
          <a:p>
            <a:pPr algn="ctr" defTabSz="914400">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mj-lt"/>
                <a:ea typeface="+mn-ea"/>
                <a:cs typeface="+mn-cs"/>
              </a:rPr>
              <a:t>Rugged case for Lenovo Tablet K10</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lang="en-US" sz="1000" b="0" i="0" u="none" strike="noStrike" baseline="0" dirty="0">
                <a:solidFill>
                  <a:srgbClr val="000000"/>
                </a:solidFill>
                <a:latin typeface="Calibri" panose="020F0502020204030204" pitchFamily="34" charset="0"/>
              </a:rPr>
              <a:t>78019381</a:t>
            </a:r>
            <a:br>
              <a:rPr lang="en-US" sz="1200" b="0" i="0" u="none" strike="noStrike" baseline="0" dirty="0">
                <a:solidFill>
                  <a:srgbClr val="000000"/>
                </a:solidFill>
                <a:latin typeface="Calibri" panose="020F0502020204030204" pitchFamily="34" charset="0"/>
              </a:rPr>
            </a:br>
            <a:r>
              <a:rPr lang="en-HK" altLang="zh-CN" sz="900" dirty="0">
                <a:latin typeface="Helvetica Neue Light" panose="02000403000000020004" pitchFamily="2" charset="0"/>
                <a:ea typeface="Helvetica Neue Light" panose="02000403000000020004" pitchFamily="2" charset="0"/>
              </a:rPr>
              <a:t>RIN-LN-K10</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$34.99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E080B18B-D66F-47E7-8A6D-4D8DF78A08F1}"/>
              </a:ext>
            </a:extLst>
          </p:cNvPr>
          <p:cNvSpPr txBox="1"/>
          <p:nvPr/>
        </p:nvSpPr>
        <p:spPr>
          <a:xfrm>
            <a:off x="281904" y="6469154"/>
            <a:ext cx="6096982" cy="215444"/>
          </a:xfrm>
          <a:prstGeom prst="rect">
            <a:avLst/>
          </a:prstGeom>
          <a:noFill/>
        </p:spPr>
        <p:txBody>
          <a:bodyPr wrap="square">
            <a:spAutoFit/>
          </a:bodyPr>
          <a:lstStyle/>
          <a:p>
            <a:r>
              <a:rPr kumimoji="0" lang="en-US" sz="800" b="1" i="0" u="none" strike="noStrike" kern="1200" cap="none" spc="0" normalizeH="0" baseline="0" noProof="0" dirty="0">
                <a:ln>
                  <a:noFill/>
                </a:ln>
                <a:solidFill>
                  <a:srgbClr val="FF0000"/>
                </a:solidFill>
                <a:effectLst/>
                <a:uLnTx/>
                <a:uFillTx/>
                <a:latin typeface="Arial"/>
                <a:ea typeface="+mn-ea"/>
                <a:cs typeface="+mn-cs"/>
              </a:rPr>
              <a:t>*</a:t>
            </a:r>
            <a:r>
              <a:rPr lang="en-US" sz="800" dirty="0">
                <a:effectLst/>
                <a:latin typeface="Calibri" panose="020F0502020204030204" pitchFamily="34" charset="0"/>
                <a:ea typeface="Calibri" panose="020F0502020204030204" pitchFamily="34" charset="0"/>
              </a:rPr>
              <a:t>Contact Synnex for a quote with Armor-X part number.  NSPs that purchase direct can use Lenovo MTM to order Lenovo Direct.    </a:t>
            </a:r>
            <a:endParaRPr lang="en-US" sz="800" dirty="0"/>
          </a:p>
        </p:txBody>
      </p:sp>
    </p:spTree>
    <p:extLst>
      <p:ext uri="{BB962C8B-B14F-4D97-AF65-F5344CB8AC3E}">
        <p14:creationId xmlns:p14="http://schemas.microsoft.com/office/powerpoint/2010/main" val="37219416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83D49E-0195-4B3D-81B5-1FF8D8EFB63C}"/>
              </a:ext>
            </a:extLst>
          </p:cNvPr>
          <p:cNvSpPr>
            <a:spLocks noGrp="1"/>
          </p:cNvSpPr>
          <p:nvPr>
            <p:ph type="title"/>
          </p:nvPr>
        </p:nvSpPr>
        <p:spPr/>
        <p:txBody>
          <a:bodyPr/>
          <a:lstStyle/>
          <a:p>
            <a:r>
              <a:rPr lang="en-US" dirty="0"/>
              <a:t>ThinkCentre &amp; Lenovo Desktops</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fld id="{6D22F896-40B5-4ADD-8801-0D06FADFA095}" type="slidenum">
              <a:rPr lang="en-US" smtClean="0"/>
              <a:pPr/>
              <a:t>22</a:t>
            </a:fld>
            <a:endParaRPr lang="en-US" dirty="0"/>
          </a:p>
        </p:txBody>
      </p:sp>
    </p:spTree>
    <p:extLst>
      <p:ext uri="{BB962C8B-B14F-4D97-AF65-F5344CB8AC3E}">
        <p14:creationId xmlns:p14="http://schemas.microsoft.com/office/powerpoint/2010/main" val="16433710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51482" y="228601"/>
            <a:ext cx="6035118" cy="861766"/>
          </a:xfrm>
          <a:prstGeom prst="rect">
            <a:avLst/>
          </a:prstGeom>
          <a:noFill/>
        </p:spPr>
        <p:txBody>
          <a:bodyPr wrap="squar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LENOVO TOPSELLER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Arial" charset="0"/>
                <a:cs typeface="Arial" charset="0"/>
              </a:rPr>
              <a:t>ThinkCentre &amp; Lenovo Desktops</a:t>
            </a:r>
          </a:p>
        </p:txBody>
      </p:sp>
      <p:pic>
        <p:nvPicPr>
          <p:cNvPr id="37" name="Picture 36">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20" name="Rectangle 19">
            <a:extLst>
              <a:ext uri="{FF2B5EF4-FFF2-40B4-BE49-F238E27FC236}">
                <a16:creationId xmlns:a16="http://schemas.microsoft.com/office/drawing/2014/main" id="{7E1A633A-BB6A-4384-9254-BD283E03A9E3}"/>
              </a:ext>
            </a:extLst>
          </p:cNvPr>
          <p:cNvSpPr/>
          <p:nvPr/>
        </p:nvSpPr>
        <p:spPr>
          <a:xfrm>
            <a:off x="1051482" y="1032591"/>
            <a:ext cx="801806" cy="246213"/>
          </a:xfrm>
          <a:prstGeom prst="rect">
            <a:avLst/>
          </a:prstGeom>
        </p:spPr>
        <p:txBody>
          <a:bodyPr wrap="none" lIns="91432" tIns="45716" rIns="91432" bIns="45716">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charset="0"/>
                <a:ea typeface="Arial" charset="0"/>
                <a:cs typeface="Arial" charset="0"/>
              </a:rPr>
              <a:t>[  1 OF 5  ]</a:t>
            </a:r>
            <a:endParaRPr kumimoji="0" lang="en-US" sz="10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2" name="Text Placeholder 2">
            <a:extLst>
              <a:ext uri="{FF2B5EF4-FFF2-40B4-BE49-F238E27FC236}">
                <a16:creationId xmlns:a16="http://schemas.microsoft.com/office/drawing/2014/main" id="{24AFA8C8-F5AE-4D63-96CF-4CB0847882B7}"/>
              </a:ext>
            </a:extLst>
          </p:cNvPr>
          <p:cNvSpPr txBox="1">
            <a:spLocks/>
          </p:cNvSpPr>
          <p:nvPr/>
        </p:nvSpPr>
        <p:spPr bwMode="white">
          <a:xfrm>
            <a:off x="7315588" y="4823810"/>
            <a:ext cx="3097729"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Small Form Factor </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(M70s/M75s/M80s/M90s)</a:t>
            </a:r>
          </a:p>
        </p:txBody>
      </p:sp>
      <p:sp>
        <p:nvSpPr>
          <p:cNvPr id="24" name="Text Placeholder 2">
            <a:extLst>
              <a:ext uri="{FF2B5EF4-FFF2-40B4-BE49-F238E27FC236}">
                <a16:creationId xmlns:a16="http://schemas.microsoft.com/office/drawing/2014/main" id="{C0B3FE2C-37B2-4A33-8900-ABBB4240380D}"/>
              </a:ext>
            </a:extLst>
          </p:cNvPr>
          <p:cNvSpPr txBox="1">
            <a:spLocks/>
          </p:cNvSpPr>
          <p:nvPr/>
        </p:nvSpPr>
        <p:spPr bwMode="white">
          <a:xfrm>
            <a:off x="9878519" y="4537862"/>
            <a:ext cx="2226650" cy="313724"/>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Tower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(M70t/M80t/M90t)</a:t>
            </a:r>
          </a:p>
        </p:txBody>
      </p:sp>
      <p:sp>
        <p:nvSpPr>
          <p:cNvPr id="25" name="Text Placeholder 2">
            <a:extLst>
              <a:ext uri="{FF2B5EF4-FFF2-40B4-BE49-F238E27FC236}">
                <a16:creationId xmlns:a16="http://schemas.microsoft.com/office/drawing/2014/main" id="{2A150E1D-3593-4798-AD23-90FEEF61702A}"/>
              </a:ext>
            </a:extLst>
          </p:cNvPr>
          <p:cNvSpPr txBox="1">
            <a:spLocks/>
          </p:cNvSpPr>
          <p:nvPr/>
        </p:nvSpPr>
        <p:spPr bwMode="white">
          <a:xfrm>
            <a:off x="3465443" y="5534789"/>
            <a:ext cx="2975113"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(Neo 50q/M70q/M75q/M80q/M90q)</a:t>
            </a:r>
          </a:p>
        </p:txBody>
      </p:sp>
      <p:pic>
        <p:nvPicPr>
          <p:cNvPr id="26" name="Picture 2" descr="images">
            <a:extLst>
              <a:ext uri="{FF2B5EF4-FFF2-40B4-BE49-F238E27FC236}">
                <a16:creationId xmlns:a16="http://schemas.microsoft.com/office/drawing/2014/main" id="{204DEB7B-B074-4895-985B-8F94F32608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87164" y="976428"/>
            <a:ext cx="4532070" cy="38460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s">
            <a:extLst>
              <a:ext uri="{FF2B5EF4-FFF2-40B4-BE49-F238E27FC236}">
                <a16:creationId xmlns:a16="http://schemas.microsoft.com/office/drawing/2014/main" id="{D14B6C67-8311-4400-A746-07D19DEB3C8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18810" y="1566009"/>
            <a:ext cx="4091287" cy="3483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s">
            <a:extLst>
              <a:ext uri="{FF2B5EF4-FFF2-40B4-BE49-F238E27FC236}">
                <a16:creationId xmlns:a16="http://schemas.microsoft.com/office/drawing/2014/main" id="{1F25C759-7C95-4108-B587-33A88D43631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07543" y="3217980"/>
            <a:ext cx="2799941" cy="23211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nkCentre Neo 50s (Intel) SFF | Energy-efficient business desktop | Lenovo  US">
            <a:extLst>
              <a:ext uri="{FF2B5EF4-FFF2-40B4-BE49-F238E27FC236}">
                <a16:creationId xmlns:a16="http://schemas.microsoft.com/office/drawing/2014/main" id="{4ABEE340-53F1-E443-F757-9C6FA4BE4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0545" y="2492786"/>
            <a:ext cx="3216619" cy="2584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307B78D2-500A-C572-5146-140AC06757B7}"/>
              </a:ext>
            </a:extLst>
          </p:cNvPr>
          <p:cNvSpPr txBox="1">
            <a:spLocks/>
          </p:cNvSpPr>
          <p:nvPr/>
        </p:nvSpPr>
        <p:spPr bwMode="white">
          <a:xfrm>
            <a:off x="5630209" y="5169897"/>
            <a:ext cx="2395142"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Neo Small Form Factor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(Neo50s)</a:t>
            </a:r>
          </a:p>
        </p:txBody>
      </p:sp>
      <p:pic>
        <p:nvPicPr>
          <p:cNvPr id="3" name="Picture 6" descr="images">
            <a:extLst>
              <a:ext uri="{FF2B5EF4-FFF2-40B4-BE49-F238E27FC236}">
                <a16:creationId xmlns:a16="http://schemas.microsoft.com/office/drawing/2014/main" id="{102AC4DC-3AD5-228A-BF5C-663231E6427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51" y="2082794"/>
            <a:ext cx="4226529" cy="3569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D83128F2-9002-342D-A1CE-AA311052CBA8}"/>
              </a:ext>
            </a:extLst>
          </p:cNvPr>
          <p:cNvSpPr txBox="1">
            <a:spLocks/>
          </p:cNvSpPr>
          <p:nvPr/>
        </p:nvSpPr>
        <p:spPr bwMode="white">
          <a:xfrm>
            <a:off x="-3651" y="1556337"/>
            <a:ext cx="2149044" cy="67240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M75q Gen 2 Tiny  (Pictured with optional Tiny-in-One)</a:t>
            </a:r>
          </a:p>
        </p:txBody>
      </p:sp>
      <p:sp>
        <p:nvSpPr>
          <p:cNvPr id="6" name="TextBox 5">
            <a:extLst>
              <a:ext uri="{FF2B5EF4-FFF2-40B4-BE49-F238E27FC236}">
                <a16:creationId xmlns:a16="http://schemas.microsoft.com/office/drawing/2014/main" id="{35F35C8A-3DB9-CF59-F58E-A2E68334F45B}"/>
              </a:ext>
            </a:extLst>
          </p:cNvPr>
          <p:cNvSpPr txBox="1"/>
          <p:nvPr/>
        </p:nvSpPr>
        <p:spPr>
          <a:xfrm>
            <a:off x="417070" y="291728"/>
            <a:ext cx="6561784" cy="830997"/>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000000"/>
                </a:solidFill>
                <a:effectLst/>
                <a:uLnTx/>
                <a:uFillTx/>
                <a:latin typeface="Arial" pitchFamily="34" charset="0"/>
                <a:ea typeface="+mn-ea"/>
                <a:cs typeface="Arial" pitchFamily="34" charset="0"/>
              </a:rPr>
              <a:t>LENOVO TOPSELLER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000000"/>
                </a:solidFill>
                <a:effectLst/>
                <a:uLnTx/>
                <a:uFillTx/>
                <a:latin typeface="Arial" pitchFamily="34" charset="0"/>
                <a:ea typeface="+mn-ea"/>
                <a:cs typeface="Arial" pitchFamily="34" charset="0"/>
              </a:rPr>
              <a:t>ThinkCentre &amp; Lenovo Desktops</a:t>
            </a:r>
          </a:p>
        </p:txBody>
      </p:sp>
    </p:spTree>
    <p:extLst>
      <p:ext uri="{BB962C8B-B14F-4D97-AF65-F5344CB8AC3E}">
        <p14:creationId xmlns:p14="http://schemas.microsoft.com/office/powerpoint/2010/main" val="3178945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FA33-45B8-4FF7-94CE-D10942AFCA5E}"/>
              </a:ext>
            </a:extLst>
          </p:cNvPr>
          <p:cNvSpPr>
            <a:spLocks noGrp="1"/>
          </p:cNvSpPr>
          <p:nvPr>
            <p:ph type="title"/>
          </p:nvPr>
        </p:nvSpPr>
        <p:spPr>
          <a:xfrm>
            <a:off x="557720" y="403624"/>
            <a:ext cx="11073384" cy="521208"/>
          </a:xfrm>
        </p:spPr>
        <p:txBody>
          <a:bodyPr/>
          <a:lstStyle/>
          <a:p>
            <a:r>
              <a:rPr lang="en-US" dirty="0"/>
              <a:t>ThinkCentre Tiny Desktops</a:t>
            </a:r>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6" descr="images">
            <a:extLst>
              <a:ext uri="{FF2B5EF4-FFF2-40B4-BE49-F238E27FC236}">
                <a16:creationId xmlns:a16="http://schemas.microsoft.com/office/drawing/2014/main" id="{0A571A5E-15F0-4870-83AC-94990846F45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42840" y="585383"/>
            <a:ext cx="4226529" cy="3569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s">
            <a:extLst>
              <a:ext uri="{FF2B5EF4-FFF2-40B4-BE49-F238E27FC236}">
                <a16:creationId xmlns:a16="http://schemas.microsoft.com/office/drawing/2014/main" id="{C85943E5-4A89-4121-91A8-E9AD522FA39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85332" y="1282261"/>
            <a:ext cx="2322312" cy="20733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70B521C9-7F21-4067-81EA-C8B4DE505DBB}"/>
              </a:ext>
            </a:extLst>
          </p:cNvPr>
          <p:cNvGraphicFramePr>
            <a:graphicFrameLocks noGrp="1"/>
          </p:cNvGraphicFramePr>
          <p:nvPr/>
        </p:nvGraphicFramePr>
        <p:xfrm>
          <a:off x="0" y="3778560"/>
          <a:ext cx="3021338" cy="2505777"/>
        </p:xfrm>
        <a:graphic>
          <a:graphicData uri="http://schemas.openxmlformats.org/drawingml/2006/table">
            <a:tbl>
              <a:tblPr firstRow="1">
                <a:tableStyleId>{2D5ABB26-0587-4C30-8999-92F81FD0307C}</a:tableStyleId>
              </a:tblPr>
              <a:tblGrid>
                <a:gridCol w="534473">
                  <a:extLst>
                    <a:ext uri="{9D8B030D-6E8A-4147-A177-3AD203B41FA5}">
                      <a16:colId xmlns:a16="http://schemas.microsoft.com/office/drawing/2014/main" val="20000"/>
                    </a:ext>
                  </a:extLst>
                </a:gridCol>
                <a:gridCol w="1193659">
                  <a:extLst>
                    <a:ext uri="{9D8B030D-6E8A-4147-A177-3AD203B41FA5}">
                      <a16:colId xmlns:a16="http://schemas.microsoft.com/office/drawing/2014/main" val="20001"/>
                    </a:ext>
                  </a:extLst>
                </a:gridCol>
                <a:gridCol w="1293206">
                  <a:extLst>
                    <a:ext uri="{9D8B030D-6E8A-4147-A177-3AD203B41FA5}">
                      <a16:colId xmlns:a16="http://schemas.microsoft.com/office/drawing/2014/main" val="3776016418"/>
                    </a:ext>
                  </a:extLst>
                </a:gridCol>
              </a:tblGrid>
              <a:tr h="250906">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dirty="0">
                          <a:solidFill>
                            <a:schemeClr val="bg1"/>
                          </a:solidFill>
                        </a:rPr>
                        <a:t>Neo 50q Gen 4</a:t>
                      </a:r>
                    </a:p>
                  </a:txBody>
                  <a:tcPr marL="0" marR="0" marT="91440" marB="0" vert="vert270" anchor="ctr">
                    <a:lnL w="12700" cap="flat" cmpd="sng" algn="ctr">
                      <a:noFill/>
                      <a:prstDash val="solid"/>
                      <a:round/>
                      <a:headEnd type="none" w="med" len="med"/>
                      <a:tailEnd type="none" w="med" len="med"/>
                    </a:lnL>
                    <a:lnR>
                      <a:noFill/>
                    </a:ln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$699</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$749</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0"/>
                  </a:ext>
                </a:extLst>
              </a:tr>
              <a:tr h="154404">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1"/>
                  </a:ext>
                </a:extLst>
              </a:tr>
              <a:tr h="250906">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lnL w="12700" cap="flat" cmpd="sng" algn="ctr">
                      <a:noFill/>
                      <a:prstDash val="solid"/>
                      <a:round/>
                      <a:headEnd type="none" w="med" len="med"/>
                      <a:tailEnd type="none" w="med" len="med"/>
                    </a:lnL>
                    <a:lnR>
                      <a:noFill/>
                    </a:lnR>
                    <a:solidFill>
                      <a:srgbClr val="E2E3E2"/>
                    </a:solidFill>
                  </a:tcPr>
                </a:tc>
                <a:tc>
                  <a:txBody>
                    <a:bodyPr/>
                    <a:lstStyle/>
                    <a:p>
                      <a:pPr algn="ctr" fontAlgn="b"/>
                      <a:r>
                        <a:rPr lang="en-US" sz="1100" b="1" i="0" u="none" strike="noStrike" dirty="0">
                          <a:solidFill>
                            <a:srgbClr val="000000"/>
                          </a:solidFill>
                          <a:effectLst/>
                          <a:latin typeface="Calibri" panose="020F0502020204030204" pitchFamily="34" charset="0"/>
                        </a:rPr>
                        <a:t>12LN000CUS</a:t>
                      </a:r>
                    </a:p>
                  </a:txBody>
                  <a:tcPr marL="6350" marR="6350" marT="635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12LN000BUS</a:t>
                      </a:r>
                    </a:p>
                  </a:txBody>
                  <a:tcPr marL="6350" marR="6350" marT="6350" marB="0" anchor="b">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2"/>
                  </a:ext>
                </a:extLst>
              </a:tr>
              <a:tr h="264223">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n-lt"/>
                        </a:rPr>
                        <a:t>Core i5-</a:t>
                      </a:r>
                      <a:r>
                        <a:rPr lang="en-US" sz="800" b="0" i="0" kern="1200" dirty="0">
                          <a:solidFill>
                            <a:schemeClr val="tx1"/>
                          </a:solidFill>
                          <a:effectLst/>
                          <a:latin typeface="+mn-lt"/>
                          <a:ea typeface="+mn-ea"/>
                          <a:cs typeface="+mn-cs"/>
                        </a:rPr>
                        <a:t>13420H</a:t>
                      </a:r>
                      <a:endParaRPr lang="en-US" sz="800" b="0" i="0" u="none" strike="noStrike" dirty="0">
                        <a:solidFill>
                          <a:srgbClr val="000000"/>
                        </a:solidFill>
                        <a:latin typeface="+mn-lt"/>
                      </a:endParaRP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n-lt"/>
                        </a:rPr>
                        <a:t>Core i5-</a:t>
                      </a:r>
                      <a:r>
                        <a:rPr lang="en-US" sz="800" b="0" i="0" kern="1200" dirty="0">
                          <a:solidFill>
                            <a:schemeClr val="tx1"/>
                          </a:solidFill>
                          <a:effectLst/>
                          <a:latin typeface="+mn-lt"/>
                          <a:ea typeface="+mn-ea"/>
                          <a:cs typeface="+mn-cs"/>
                        </a:rPr>
                        <a:t>13420H</a:t>
                      </a:r>
                      <a:endParaRPr lang="en-US" sz="800" b="0" i="0" u="none" strike="noStrike" dirty="0">
                        <a:solidFill>
                          <a:srgbClr val="000000"/>
                        </a:solidFill>
                        <a:latin typeface="+mn-lt"/>
                      </a:endParaRP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3"/>
                  </a:ext>
                </a:extLst>
              </a:tr>
              <a:tr h="264223">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8GB DDR4 2666MHz</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16GB DDR4 2666MHz</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4"/>
                  </a:ext>
                </a:extLst>
              </a:tr>
              <a:tr h="264223">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n-lt"/>
                        </a:rPr>
                        <a:t>256GB M.2 SSD  </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n-lt"/>
                        </a:rPr>
                        <a:t>256GB M.2 SSD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5"/>
                  </a:ext>
                </a:extLst>
              </a:tr>
              <a:tr h="264223">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2x2 AC Wi-Fi  + BT 5.2</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2x2 AC Wi-Fi  + BT 5.2</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6"/>
                  </a:ext>
                </a:extLst>
              </a:tr>
              <a:tr h="264223">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DP + HDMI</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DP + HDMI</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7"/>
                  </a:ext>
                </a:extLst>
              </a:tr>
              <a:tr h="264223">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j-lt"/>
                        </a:rPr>
                        <a:t>Win11 Pro 64</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latin typeface="+mn-lt"/>
                          <a:ea typeface="+mn-ea"/>
                          <a:cs typeface="+mn-cs"/>
                        </a:rPr>
                        <a:t>Win11 Pro 64</a:t>
                      </a:r>
                    </a:p>
                    <a:p>
                      <a:pPr algn="ctr" rtl="0" fontAlgn="b"/>
                      <a:r>
                        <a:rPr lang="en-US" sz="800" b="0" i="0" u="none" strike="noStrike" dirty="0">
                          <a:solidFill>
                            <a:srgbClr val="000000"/>
                          </a:solidFill>
                          <a:latin typeface="+mj-lt"/>
                        </a:rPr>
                        <a:t>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8"/>
                  </a:ext>
                </a:extLst>
              </a:tr>
              <a:tr h="264223">
                <a:tc vMerge="1">
                  <a:txBody>
                    <a:bodyPr/>
                    <a:lstStyle/>
                    <a:p>
                      <a:pPr algn="l" fontAlgn="b"/>
                      <a:endParaRPr lang="en-US" sz="1000" b="1" i="0" u="none" strike="noStrike">
                        <a:solidFill>
                          <a:schemeClr val="tx1"/>
                        </a:solidFill>
                        <a:effectLst/>
                        <a:latin typeface="Arial"/>
                        <a:cs typeface="Arial"/>
                      </a:endParaRPr>
                    </a:p>
                  </a:txBody>
                  <a:tcPr marR="12700" anchor="ctr">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j-lt"/>
                        </a:rPr>
                        <a:t>1 Year Onsite </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j-lt"/>
                        </a:rPr>
                        <a:t>1 Year Onsite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9"/>
                  </a:ext>
                </a:extLst>
              </a:tr>
            </a:tbl>
          </a:graphicData>
        </a:graphic>
      </p:graphicFrame>
      <p:sp>
        <p:nvSpPr>
          <p:cNvPr id="12" name="Text Placeholder 2">
            <a:extLst>
              <a:ext uri="{FF2B5EF4-FFF2-40B4-BE49-F238E27FC236}">
                <a16:creationId xmlns:a16="http://schemas.microsoft.com/office/drawing/2014/main" id="{67A60931-7D88-4EF6-9233-65AC46905719}"/>
              </a:ext>
            </a:extLst>
          </p:cNvPr>
          <p:cNvSpPr txBox="1">
            <a:spLocks/>
          </p:cNvSpPr>
          <p:nvPr/>
        </p:nvSpPr>
        <p:spPr bwMode="white">
          <a:xfrm>
            <a:off x="3325812" y="4193192"/>
            <a:ext cx="2626499"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Neo 50q Gen 4</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graphicFrame>
        <p:nvGraphicFramePr>
          <p:cNvPr id="13" name="Table 12">
            <a:extLst>
              <a:ext uri="{FF2B5EF4-FFF2-40B4-BE49-F238E27FC236}">
                <a16:creationId xmlns:a16="http://schemas.microsoft.com/office/drawing/2014/main" id="{DA650EE3-189D-4924-9134-EFF931BC0C22}"/>
              </a:ext>
            </a:extLst>
          </p:cNvPr>
          <p:cNvGraphicFramePr>
            <a:graphicFrameLocks noGrp="1"/>
          </p:cNvGraphicFramePr>
          <p:nvPr/>
        </p:nvGraphicFramePr>
        <p:xfrm>
          <a:off x="-1" y="1258189"/>
          <a:ext cx="4309084" cy="2538996"/>
        </p:xfrm>
        <a:graphic>
          <a:graphicData uri="http://schemas.openxmlformats.org/drawingml/2006/table">
            <a:tbl>
              <a:tblPr firstRow="1">
                <a:tableStyleId>{2D5ABB26-0587-4C30-8999-92F81FD0307C}</a:tableStyleId>
              </a:tblPr>
              <a:tblGrid>
                <a:gridCol w="549197">
                  <a:extLst>
                    <a:ext uri="{9D8B030D-6E8A-4147-A177-3AD203B41FA5}">
                      <a16:colId xmlns:a16="http://schemas.microsoft.com/office/drawing/2014/main" val="20000"/>
                    </a:ext>
                  </a:extLst>
                </a:gridCol>
                <a:gridCol w="1170547">
                  <a:extLst>
                    <a:ext uri="{9D8B030D-6E8A-4147-A177-3AD203B41FA5}">
                      <a16:colId xmlns:a16="http://schemas.microsoft.com/office/drawing/2014/main" val="45932478"/>
                    </a:ext>
                  </a:extLst>
                </a:gridCol>
                <a:gridCol w="1325461">
                  <a:extLst>
                    <a:ext uri="{9D8B030D-6E8A-4147-A177-3AD203B41FA5}">
                      <a16:colId xmlns:a16="http://schemas.microsoft.com/office/drawing/2014/main" val="20005"/>
                    </a:ext>
                  </a:extLst>
                </a:gridCol>
                <a:gridCol w="1263879">
                  <a:extLst>
                    <a:ext uri="{9D8B030D-6E8A-4147-A177-3AD203B41FA5}">
                      <a16:colId xmlns:a16="http://schemas.microsoft.com/office/drawing/2014/main" val="20007"/>
                    </a:ext>
                  </a:extLst>
                </a:gridCol>
              </a:tblGrid>
              <a:tr h="272965">
                <a:tc rowSpan="8">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0" dirty="0">
                          <a:solidFill>
                            <a:schemeClr val="bg1"/>
                          </a:solidFill>
                          <a:latin typeface="Arial" charset="0"/>
                          <a:ea typeface="Arial" charset="0"/>
                          <a:cs typeface="Arial" charset="0"/>
                        </a:rPr>
                        <a:t>M75q Tiny Gen 2</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$669</a:t>
                      </a:r>
                    </a:p>
                  </a:txBody>
                  <a:tcPr marL="91439"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$769</a:t>
                      </a: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$829</a:t>
                      </a:r>
                    </a:p>
                  </a:txBody>
                  <a:tcPr marL="91439" marR="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383409">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$20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9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hr-HR" sz="900" b="1" i="0" u="none" strike="noStrike" kern="1200" cap="none" spc="0" normalizeH="0" baseline="0" noProof="0" dirty="0">
                        <a:ln>
                          <a:noFill/>
                        </a:ln>
                        <a:solidFill>
                          <a:srgbClr val="0094BC"/>
                        </a:solidFill>
                        <a:effectLst/>
                        <a:uLnTx/>
                        <a:uFillTx/>
                        <a:latin typeface="Arial" charset="0"/>
                        <a:ea typeface="Arial" charset="0"/>
                        <a:cs typeface="Arial" charset="0"/>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$60 Rebate</a:t>
                      </a:r>
                    </a:p>
                  </a:txBody>
                  <a:tcPr marL="91439" marR="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282329">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1100" b="1" i="0" u="none" strike="noStrike" dirty="0">
                          <a:solidFill>
                            <a:srgbClr val="000000"/>
                          </a:solidFill>
                          <a:effectLst/>
                          <a:latin typeface="Calibri" panose="020F0502020204030204" pitchFamily="34" charset="0"/>
                        </a:rPr>
                        <a:t>11JN008BUS</a:t>
                      </a:r>
                    </a:p>
                  </a:txBody>
                  <a:tcPr marL="6350" marR="6350" marT="6350" marB="0" anchor="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11JN002PUS</a:t>
                      </a:r>
                    </a:p>
                  </a:txBody>
                  <a:tcPr marL="6350" marR="6350" marT="635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11JN006RUS</a:t>
                      </a:r>
                    </a:p>
                  </a:txBody>
                  <a:tcPr marL="7620" marR="7620" marT="7620" marB="0" anchor="b">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29278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b"/>
                      <a:r>
                        <a:rPr lang="en-US" sz="800" b="0" i="0" kern="1200" dirty="0">
                          <a:solidFill>
                            <a:schemeClr val="tx1"/>
                          </a:solidFill>
                          <a:effectLst/>
                          <a:latin typeface="+mn-lt"/>
                          <a:ea typeface="+mn-ea"/>
                          <a:cs typeface="+mn-cs"/>
                        </a:rPr>
                        <a:t>Ryzen 3 PRO 5350GE</a:t>
                      </a:r>
                      <a:endParaRPr lang="en-US" sz="800" b="0"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tc>
                  <a:txBody>
                    <a:bodyPr/>
                    <a:lstStyle/>
                    <a:p>
                      <a:pPr algn="ctr" fontAlgn="b"/>
                      <a:r>
                        <a:rPr lang="en-US" sz="800" b="0" i="0" u="none" strike="noStrike" dirty="0">
                          <a:solidFill>
                            <a:srgbClr val="000000"/>
                          </a:solidFill>
                          <a:effectLst/>
                          <a:latin typeface="+mn-lt"/>
                        </a:rPr>
                        <a:t>Ryzen 5 PRO 5650GE</a:t>
                      </a:r>
                    </a:p>
                  </a:txBody>
                  <a:tcPr marL="7620" marR="7620" marT="762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800" b="0" i="0" u="none" strike="noStrike" dirty="0">
                          <a:solidFill>
                            <a:srgbClr val="000000"/>
                          </a:solidFill>
                          <a:effectLst/>
                          <a:latin typeface="+mn-lt"/>
                        </a:rPr>
                        <a:t>Ryzen 5 PRO 5650GE</a:t>
                      </a:r>
                    </a:p>
                  </a:txBody>
                  <a:tcPr marL="7620" marR="7620" marT="7620" marB="0" anchor="b">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29278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95000"/>
                      </a:schemeClr>
                    </a:solidFill>
                  </a:tcPr>
                </a:tc>
                <a:tc>
                  <a:txBody>
                    <a:bodyPr/>
                    <a:lstStyle/>
                    <a:p>
                      <a:pPr marL="91440" algn="ct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16GB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42915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rtl="0" fontAlgn="b"/>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95000"/>
                      </a:schemeClr>
                    </a:solidFill>
                  </a:tcPr>
                </a:tc>
                <a:tc>
                  <a:txBody>
                    <a:bodyPr/>
                    <a:lstStyle/>
                    <a:p>
                      <a:pPr marL="91440" algn="ctr" rtl="0" fontAlgn="b"/>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5"/>
                  </a:ext>
                </a:extLst>
              </a:tr>
              <a:tr h="292784">
                <a:tc vMerge="1">
                  <a:txBody>
                    <a:bodyPr/>
                    <a:lstStyle/>
                    <a:p>
                      <a:endParaRPr lang="en-US"/>
                    </a:p>
                  </a:txBody>
                  <a:tcPr/>
                </a:tc>
                <a:tc>
                  <a:txBody>
                    <a:bodyPr/>
                    <a:lstStyle/>
                    <a:p>
                      <a:pPr algn="l" rtl="0" fontAlgn="b"/>
                      <a:r>
                        <a:rPr lang="en-US" sz="800" b="0" i="0" u="none" strike="noStrike" kern="1200" dirty="0">
                          <a:solidFill>
                            <a:srgbClr val="000000"/>
                          </a:solidFill>
                          <a:latin typeface="+mn-lt"/>
                          <a:ea typeface="+mn-ea"/>
                          <a:cs typeface="+mn-cs"/>
                        </a:rPr>
                        <a:t>        Win11 Pro 64</a:t>
                      </a:r>
                    </a:p>
                    <a:p>
                      <a:pPr algn="l" rtl="0" fontAlgn="b"/>
                      <a:r>
                        <a:rPr lang="en-US" sz="800" b="0" i="0" u="none" strike="noStrike" kern="1200" dirty="0">
                          <a:solidFill>
                            <a:srgbClr val="000000"/>
                          </a:solidFill>
                          <a:latin typeface="+mn-lt"/>
                          <a:ea typeface="+mn-ea"/>
                          <a:cs typeface="+mn-cs"/>
                        </a:rPr>
                        <a:t>           </a:t>
                      </a:r>
                    </a:p>
                  </a:txBody>
                  <a:tcPr marL="9525" marR="9525" marT="9525" marB="0" anchor="ctr">
                    <a:solidFill>
                      <a:schemeClr val="bg1">
                        <a:lumMod val="95000"/>
                      </a:schemeClr>
                    </a:solidFill>
                  </a:tcPr>
                </a:tc>
                <a:tc>
                  <a:txBody>
                    <a:bodyPr/>
                    <a:lstStyle/>
                    <a:p>
                      <a:pPr marL="0" algn="ctr" defTabSz="1218987" rtl="0" eaLnBrk="1" fontAlgn="b" latinLnBrk="0" hangingPunct="1"/>
                      <a:r>
                        <a:rPr lang="en-US" sz="800" b="0" i="0" u="none" strike="noStrike" kern="1200" dirty="0">
                          <a:solidFill>
                            <a:srgbClr val="000000"/>
                          </a:solidFill>
                          <a:latin typeface="+mn-lt"/>
                          <a:ea typeface="+mn-ea"/>
                          <a:cs typeface="+mn-cs"/>
                        </a:rPr>
                        <a:t>  Win11 Pro 64</a:t>
                      </a:r>
                    </a:p>
                    <a:p>
                      <a:pPr marL="0" algn="ctr" defTabSz="1218987" rtl="0" eaLnBrk="1" fontAlgn="b" latinLnBrk="0" hangingPunct="1"/>
                      <a:r>
                        <a:rPr lang="en-US" sz="800" b="0" i="0" u="none" strike="noStrike" kern="1200" dirty="0">
                          <a:solidFill>
                            <a:srgbClr val="000000"/>
                          </a:solidFill>
                          <a:latin typeface="+mn-lt"/>
                          <a:ea typeface="+mn-ea"/>
                          <a:cs typeface="+mn-cs"/>
                        </a:rPr>
                        <a:t>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8"/>
                  </a:ext>
                </a:extLst>
              </a:tr>
              <a:tr h="29278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9"/>
                  </a:ext>
                </a:extLst>
              </a:tr>
            </a:tbl>
          </a:graphicData>
        </a:graphic>
      </p:graphicFrame>
      <p:graphicFrame>
        <p:nvGraphicFramePr>
          <p:cNvPr id="14" name="Table 13">
            <a:extLst>
              <a:ext uri="{FF2B5EF4-FFF2-40B4-BE49-F238E27FC236}">
                <a16:creationId xmlns:a16="http://schemas.microsoft.com/office/drawing/2014/main" id="{71231CB5-55E4-40AB-927B-2ED5BB5F3BB5}"/>
              </a:ext>
            </a:extLst>
          </p:cNvPr>
          <p:cNvGraphicFramePr>
            <a:graphicFrameLocks noGrp="1"/>
          </p:cNvGraphicFramePr>
          <p:nvPr/>
        </p:nvGraphicFramePr>
        <p:xfrm>
          <a:off x="4326486" y="1282261"/>
          <a:ext cx="1340218" cy="2538996"/>
        </p:xfrm>
        <a:graphic>
          <a:graphicData uri="http://schemas.openxmlformats.org/drawingml/2006/table">
            <a:tbl>
              <a:tblPr firstRow="1">
                <a:tableStyleId>{2D5ABB26-0587-4C30-8999-92F81FD0307C}</a:tableStyleId>
              </a:tblPr>
              <a:tblGrid>
                <a:gridCol w="1340218">
                  <a:extLst>
                    <a:ext uri="{9D8B030D-6E8A-4147-A177-3AD203B41FA5}">
                      <a16:colId xmlns:a16="http://schemas.microsoft.com/office/drawing/2014/main" val="1794080711"/>
                    </a:ext>
                  </a:extLst>
                </a:gridCol>
              </a:tblGrid>
              <a:tr h="272965">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$989</a:t>
                      </a:r>
                    </a:p>
                  </a:txBody>
                  <a:tcPr marL="91439" marR="0" marT="0"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256052297"/>
                  </a:ext>
                </a:extLst>
              </a:tr>
              <a:tr h="383409">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$40 Rebate</a:t>
                      </a:r>
                    </a:p>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hr-HR" sz="900" b="1" i="0" u="none" strike="noStrike" kern="1200" cap="none" spc="0" normalizeH="0" baseline="0" noProof="0" dirty="0">
                        <a:ln>
                          <a:noFill/>
                        </a:ln>
                        <a:solidFill>
                          <a:srgbClr val="0094BC"/>
                        </a:solidFill>
                        <a:effectLst/>
                        <a:uLnTx/>
                        <a:uFillTx/>
                        <a:latin typeface="Arial" charset="0"/>
                        <a:ea typeface="Arial" charset="0"/>
                        <a:cs typeface="Arial" charset="0"/>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360792729"/>
                  </a:ext>
                </a:extLst>
              </a:tr>
              <a:tr h="282329">
                <a:tc>
                  <a:txBody>
                    <a:bodyPr/>
                    <a:lstStyle/>
                    <a:p>
                      <a:pPr algn="ctr" fontAlgn="b"/>
                      <a:r>
                        <a:rPr lang="en-US" sz="1000" b="1" i="0" u="none" strike="noStrike" dirty="0">
                          <a:solidFill>
                            <a:srgbClr val="000000"/>
                          </a:solidFill>
                          <a:effectLst/>
                          <a:latin typeface="Calibri" panose="020F0502020204030204" pitchFamily="34" charset="0"/>
                        </a:rPr>
                        <a:t>11JN0072US</a:t>
                      </a:r>
                    </a:p>
                  </a:txBody>
                  <a:tcPr marL="7620" marR="7620" marT="7620" marB="0" anchor="b">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673034577"/>
                  </a:ext>
                </a:extLst>
              </a:tr>
              <a:tr h="292784">
                <a:tc>
                  <a:txBody>
                    <a:bodyPr/>
                    <a:lstStyle/>
                    <a:p>
                      <a:pPr algn="ctr" fontAlgn="b"/>
                      <a:r>
                        <a:rPr lang="en-US" sz="800" b="0" i="0" u="none" strike="noStrike" dirty="0">
                          <a:solidFill>
                            <a:srgbClr val="000000"/>
                          </a:solidFill>
                          <a:effectLst/>
                          <a:latin typeface="+mn-lt"/>
                        </a:rPr>
                        <a:t>Ryzen 7 PRO 5750GE</a:t>
                      </a:r>
                    </a:p>
                  </a:txBody>
                  <a:tcPr marL="7620" marR="7620" marT="7620" marB="0" anchor="b">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426785115"/>
                  </a:ext>
                </a:extLst>
              </a:tr>
              <a:tr h="292784">
                <a:tc>
                  <a:txBody>
                    <a:bodyPr/>
                    <a:lstStyle/>
                    <a:p>
                      <a:pPr marL="91440" algn="ctr"/>
                      <a:r>
                        <a:rPr lang="en-US" sz="800" b="0" i="0" kern="1200" dirty="0">
                          <a:solidFill>
                            <a:schemeClr val="tx1"/>
                          </a:solidFill>
                          <a:effectLst/>
                          <a:latin typeface="+mn-lt"/>
                          <a:ea typeface="+mn-ea"/>
                          <a:cs typeface="+mn-cs"/>
                        </a:rPr>
                        <a:t>16GB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930805968"/>
                  </a:ext>
                </a:extLst>
              </a:tr>
              <a:tr h="429157">
                <a:tc>
                  <a:txBody>
                    <a:bodyPr/>
                    <a:lstStyle/>
                    <a:p>
                      <a:pPr marL="91440" algn="ctr" rtl="0" fontAlgn="b"/>
                      <a:r>
                        <a:rPr lang="en-US" sz="800" b="0" i="0" u="none" strike="noStrike" kern="1200" dirty="0">
                          <a:solidFill>
                            <a:schemeClr val="tx1"/>
                          </a:solidFill>
                          <a:effectLst/>
                          <a:latin typeface="+mn-lt"/>
                          <a:ea typeface="+mn-ea"/>
                          <a:cs typeface="+mn-cs"/>
                        </a:rPr>
                        <a:t>512GB SS M.2 PCIe</a:t>
                      </a:r>
                      <a:endParaRPr lang="en-US" sz="800" b="0" i="0" u="none" strike="noStrike" dirty="0">
                        <a:solidFill>
                          <a:srgbClr val="000000"/>
                        </a:solidFill>
                        <a:latin typeface="+mn-lt"/>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048361046"/>
                  </a:ext>
                </a:extLst>
              </a:tr>
              <a:tr h="292784">
                <a:tc>
                  <a:txBody>
                    <a:bodyPr/>
                    <a:lstStyle/>
                    <a:p>
                      <a:pPr marL="91440" algn="ctr" rtl="0" fontAlgn="b"/>
                      <a:r>
                        <a:rPr lang="en-US" sz="800" b="0" i="0" u="none" strike="noStrike" kern="1200" dirty="0">
                          <a:solidFill>
                            <a:srgbClr val="000000"/>
                          </a:solidFill>
                          <a:latin typeface="+mn-lt"/>
                          <a:ea typeface="+mn-ea"/>
                          <a:cs typeface="+mn-cs"/>
                        </a:rPr>
                        <a:t>Win11 Pro 64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188019793"/>
                  </a:ext>
                </a:extLst>
              </a:tr>
              <a:tr h="292784">
                <a:tc>
                  <a:txBody>
                    <a:bodyPr/>
                    <a:lstStyle/>
                    <a:p>
                      <a:pPr marL="91440" algn="ctr" fontAlgn="b"/>
                      <a:r>
                        <a:rPr lang="en-US" sz="8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08875490"/>
                  </a:ext>
                </a:extLst>
              </a:tr>
            </a:tbl>
          </a:graphicData>
        </a:graphic>
      </p:graphicFrame>
      <p:pic>
        <p:nvPicPr>
          <p:cNvPr id="15" name="Picture 2" descr="images">
            <a:extLst>
              <a:ext uri="{FF2B5EF4-FFF2-40B4-BE49-F238E27FC236}">
                <a16:creationId xmlns:a16="http://schemas.microsoft.com/office/drawing/2014/main" id="{2DE1CD3F-4304-439B-84FF-69957343AEC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42771" y="4473957"/>
            <a:ext cx="2600137" cy="16804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a:extLst>
              <a:ext uri="{FF2B5EF4-FFF2-40B4-BE49-F238E27FC236}">
                <a16:creationId xmlns:a16="http://schemas.microsoft.com/office/drawing/2014/main" id="{65907846-EC33-41CA-A751-D5DBB2A8915E}"/>
              </a:ext>
            </a:extLst>
          </p:cNvPr>
          <p:cNvSpPr txBox="1">
            <a:spLocks/>
          </p:cNvSpPr>
          <p:nvPr/>
        </p:nvSpPr>
        <p:spPr bwMode="white">
          <a:xfrm>
            <a:off x="6139629" y="3481998"/>
            <a:ext cx="2149044" cy="67240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M75q Gen 2 Tiny  (Pictured with Tiny-in-One)</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10" name="Picture 9">
            <a:extLst>
              <a:ext uri="{FF2B5EF4-FFF2-40B4-BE49-F238E27FC236}">
                <a16:creationId xmlns:a16="http://schemas.microsoft.com/office/drawing/2014/main" id="{B5A42A7E-EA15-5EB1-17F1-428F076F6DE2}"/>
              </a:ext>
            </a:extLst>
          </p:cNvPr>
          <p:cNvPicPr>
            <a:picLocks noChangeAspect="1"/>
          </p:cNvPicPr>
          <p:nvPr/>
        </p:nvPicPr>
        <p:blipFill>
          <a:blip r:embed="rId5"/>
          <a:stretch>
            <a:fillRect/>
          </a:stretch>
        </p:blipFill>
        <p:spPr>
          <a:xfrm>
            <a:off x="4309083" y="4602236"/>
            <a:ext cx="840045" cy="1604701"/>
          </a:xfrm>
          <a:prstGeom prst="rect">
            <a:avLst/>
          </a:prstGeom>
        </p:spPr>
      </p:pic>
    </p:spTree>
    <p:extLst>
      <p:ext uri="{BB962C8B-B14F-4D97-AF65-F5344CB8AC3E}">
        <p14:creationId xmlns:p14="http://schemas.microsoft.com/office/powerpoint/2010/main" val="269547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4BC7-0ED2-48E1-9705-8567543B8A97}"/>
              </a:ext>
            </a:extLst>
          </p:cNvPr>
          <p:cNvSpPr>
            <a:spLocks noGrp="1"/>
          </p:cNvSpPr>
          <p:nvPr>
            <p:ph type="title"/>
          </p:nvPr>
        </p:nvSpPr>
        <p:spPr/>
        <p:txBody>
          <a:bodyPr/>
          <a:lstStyle/>
          <a:p>
            <a:r>
              <a:rPr lang="en-US" sz="2400" dirty="0"/>
              <a:t>ThinkCentre Gen 3 Alderlake Tiny Desktops</a:t>
            </a:r>
            <a:br>
              <a:rPr lang="en-US" dirty="0"/>
            </a:br>
            <a:endParaRPr lang="en-US" dirty="0"/>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9949CE1-C206-4895-B69B-C720E9753EDC}"/>
              </a:ext>
            </a:extLst>
          </p:cNvPr>
          <p:cNvSpPr txBox="1"/>
          <p:nvPr/>
        </p:nvSpPr>
        <p:spPr>
          <a:xfrm>
            <a:off x="8660330" y="1014628"/>
            <a:ext cx="3004448" cy="246213"/>
          </a:xfrm>
          <a:prstGeom prst="rect">
            <a:avLst/>
          </a:prstGeom>
          <a:noFill/>
        </p:spPr>
        <p:txBody>
          <a:bodyPr wrap="squar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10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6D0D8B46-F371-4082-BFEC-033DE3553A8E}"/>
              </a:ext>
            </a:extLst>
          </p:cNvPr>
          <p:cNvSpPr/>
          <p:nvPr/>
        </p:nvSpPr>
        <p:spPr>
          <a:xfrm>
            <a:off x="1051483" y="3125443"/>
            <a:ext cx="801806" cy="246213"/>
          </a:xfrm>
          <a:prstGeom prst="rect">
            <a:avLst/>
          </a:prstGeom>
        </p:spPr>
        <p:txBody>
          <a:bodyPr wrap="none" lIns="91432" tIns="45716" rIns="91432" bIns="45716">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charset="0"/>
                <a:ea typeface="Arial" charset="0"/>
                <a:cs typeface="Arial" charset="0"/>
              </a:rPr>
              <a:t>[  2 OF 3  ]</a:t>
            </a:r>
            <a:endParaRPr kumimoji="0" lang="en-US" sz="10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9" name="Text Placeholder 2">
            <a:extLst>
              <a:ext uri="{FF2B5EF4-FFF2-40B4-BE49-F238E27FC236}">
                <a16:creationId xmlns:a16="http://schemas.microsoft.com/office/drawing/2014/main" id="{00E6019E-ECDC-4CDF-A472-4351A4D1C79A}"/>
              </a:ext>
            </a:extLst>
          </p:cNvPr>
          <p:cNvSpPr txBox="1">
            <a:spLocks/>
          </p:cNvSpPr>
          <p:nvPr/>
        </p:nvSpPr>
        <p:spPr bwMode="white">
          <a:xfrm>
            <a:off x="7862530" y="2890664"/>
            <a:ext cx="1991628"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graphicFrame>
        <p:nvGraphicFramePr>
          <p:cNvPr id="10" name="Table 9">
            <a:extLst>
              <a:ext uri="{FF2B5EF4-FFF2-40B4-BE49-F238E27FC236}">
                <a16:creationId xmlns:a16="http://schemas.microsoft.com/office/drawing/2014/main" id="{C794A9DE-3024-4B6C-9F21-CFB767EE834E}"/>
              </a:ext>
            </a:extLst>
          </p:cNvPr>
          <p:cNvGraphicFramePr>
            <a:graphicFrameLocks noGrp="1"/>
          </p:cNvGraphicFramePr>
          <p:nvPr/>
        </p:nvGraphicFramePr>
        <p:xfrm>
          <a:off x="2062309" y="1128864"/>
          <a:ext cx="5464322" cy="2300136"/>
        </p:xfrm>
        <a:graphic>
          <a:graphicData uri="http://schemas.openxmlformats.org/drawingml/2006/table">
            <a:tbl>
              <a:tblPr firstRow="1">
                <a:tableStyleId>{2D5ABB26-0587-4C30-8999-92F81FD0307C}</a:tableStyleId>
              </a:tblPr>
              <a:tblGrid>
                <a:gridCol w="418981">
                  <a:extLst>
                    <a:ext uri="{9D8B030D-6E8A-4147-A177-3AD203B41FA5}">
                      <a16:colId xmlns:a16="http://schemas.microsoft.com/office/drawing/2014/main" val="20008"/>
                    </a:ext>
                  </a:extLst>
                </a:gridCol>
                <a:gridCol w="1209542">
                  <a:extLst>
                    <a:ext uri="{9D8B030D-6E8A-4147-A177-3AD203B41FA5}">
                      <a16:colId xmlns:a16="http://schemas.microsoft.com/office/drawing/2014/main" val="20009"/>
                    </a:ext>
                  </a:extLst>
                </a:gridCol>
                <a:gridCol w="1250441">
                  <a:extLst>
                    <a:ext uri="{9D8B030D-6E8A-4147-A177-3AD203B41FA5}">
                      <a16:colId xmlns:a16="http://schemas.microsoft.com/office/drawing/2014/main" val="20011"/>
                    </a:ext>
                  </a:extLst>
                </a:gridCol>
                <a:gridCol w="1270124">
                  <a:extLst>
                    <a:ext uri="{9D8B030D-6E8A-4147-A177-3AD203B41FA5}">
                      <a16:colId xmlns:a16="http://schemas.microsoft.com/office/drawing/2014/main" val="3445883400"/>
                    </a:ext>
                  </a:extLst>
                </a:gridCol>
                <a:gridCol w="1315234">
                  <a:extLst>
                    <a:ext uri="{9D8B030D-6E8A-4147-A177-3AD203B41FA5}">
                      <a16:colId xmlns:a16="http://schemas.microsoft.com/office/drawing/2014/main" val="20005"/>
                    </a:ext>
                  </a:extLst>
                </a:gridCol>
              </a:tblGrid>
              <a:tr h="284603">
                <a:tc rowSpan="8">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M70q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$869</a:t>
                      </a:r>
                    </a:p>
                  </a:txBody>
                  <a:tcPr marL="91439" marR="0" marT="0" marB="0" anchor="b">
                    <a:solidFill>
                      <a:schemeClr val="bg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$919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$949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$1,199</a:t>
                      </a:r>
                    </a:p>
                  </a:txBody>
                  <a:tcPr marL="91439" marR="0" marT="0" marB="0" anchor="b">
                    <a:solidFill>
                      <a:schemeClr val="bg1"/>
                    </a:solidFill>
                  </a:tcPr>
                </a:tc>
                <a:extLst>
                  <a:ext uri="{0D108BD9-81ED-4DB2-BD59-A6C34878D82A}">
                    <a16:rowId xmlns:a16="http://schemas.microsoft.com/office/drawing/2014/main" val="10000"/>
                  </a:ext>
                </a:extLst>
              </a:tr>
              <a:tr h="28093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$100 Rebate </a:t>
                      </a:r>
                    </a:p>
                  </a:txBody>
                  <a:tcPr marL="7620" marR="7620" marT="7620" marB="0" anchor="b">
                    <a:solidFill>
                      <a:schemeClr val="bg1"/>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txBody>
                  <a:tcPr marL="7620" marR="7620" marT="7620" marB="0" anchor="b">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txBody>
                  <a:tcPr marL="7620" marR="7620" marT="7620" marB="0" anchor="b">
                    <a:solidFill>
                      <a:schemeClr val="bg1"/>
                    </a:solidFill>
                  </a:tcPr>
                </a:tc>
                <a:extLst>
                  <a:ext uri="{0D108BD9-81ED-4DB2-BD59-A6C34878D82A}">
                    <a16:rowId xmlns:a16="http://schemas.microsoft.com/office/drawing/2014/main" val="3133703810"/>
                  </a:ext>
                </a:extLst>
              </a:tr>
              <a:tr h="28093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11T3000BUS</a:t>
                      </a:r>
                    </a:p>
                  </a:txBody>
                  <a:tcPr marL="6350" marR="6350" marT="6350" marB="0" anchor="b">
                    <a:solidFill>
                      <a:schemeClr val="bg1"/>
                    </a:solidFill>
                  </a:tcPr>
                </a:tc>
                <a:tc>
                  <a:txBody>
                    <a:bodyPr/>
                    <a:lstStyle/>
                    <a:p>
                      <a:pPr algn="ctr" fontAlgn="b"/>
                      <a:r>
                        <a:rPr lang="en-US" sz="1100" b="1" i="0" u="none" strike="noStrike" dirty="0">
                          <a:solidFill>
                            <a:srgbClr val="000000"/>
                          </a:solidFill>
                          <a:effectLst/>
                          <a:latin typeface="Calibri" panose="020F0502020204030204" pitchFamily="34" charset="0"/>
                        </a:rPr>
                        <a:t>11T300C0US</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11T300C9US</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11T3000RUS</a:t>
                      </a:r>
                    </a:p>
                  </a:txBody>
                  <a:tcPr marL="6350" marR="6350" marT="6350" marB="0" anchor="b">
                    <a:solidFill>
                      <a:schemeClr val="bg1"/>
                    </a:solidFill>
                  </a:tcPr>
                </a:tc>
                <a:extLst>
                  <a:ext uri="{0D108BD9-81ED-4DB2-BD59-A6C34878D82A}">
                    <a16:rowId xmlns:a16="http://schemas.microsoft.com/office/drawing/2014/main" val="10002"/>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dirty="0"/>
                        <a:t>   Core i5-12400T </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i5-12400T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i5-12400T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i7-12700T</a:t>
                      </a:r>
                    </a:p>
                  </a:txBody>
                  <a:tcPr marL="9525" marR="9525" marT="9525" marB="0" anchor="ctr">
                    <a:solidFill>
                      <a:schemeClr val="bg1"/>
                    </a:solidFill>
                  </a:tcPr>
                </a:tc>
                <a:extLst>
                  <a:ext uri="{0D108BD9-81ED-4DB2-BD59-A6C34878D82A}">
                    <a16:rowId xmlns:a16="http://schemas.microsoft.com/office/drawing/2014/main" val="10003"/>
                  </a:ext>
                </a:extLst>
              </a:tr>
              <a:tr h="28830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u="none" strike="noStrike" baseline="0" dirty="0">
                          <a:solidFill>
                            <a:srgbClr val="000000"/>
                          </a:solidFill>
                          <a:latin typeface="Arial" charset="0"/>
                          <a:ea typeface="Arial" charset="0"/>
                          <a:cs typeface="Arial" charset="0"/>
                        </a:rPr>
                        <a:t>8GB DDR4 2666MHz</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solidFill>
                  </a:tcPr>
                </a:tc>
                <a:extLst>
                  <a:ext uri="{0D108BD9-81ED-4DB2-BD59-A6C34878D82A}">
                    <a16:rowId xmlns:a16="http://schemas.microsoft.com/office/drawing/2014/main" val="10004"/>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256GB SSD M.2 PCIe</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solidFill>
                  </a:tcPr>
                </a:tc>
                <a:extLst>
                  <a:ext uri="{0D108BD9-81ED-4DB2-BD59-A6C34878D82A}">
                    <a16:rowId xmlns:a16="http://schemas.microsoft.com/office/drawing/2014/main" val="10005"/>
                  </a:ext>
                </a:extLst>
              </a:tr>
              <a:tr h="291340">
                <a:tc vMerge="1">
                  <a:txBody>
                    <a:bodyPr/>
                    <a:lstStyle/>
                    <a:p>
                      <a:endParaRPr lang="en-US"/>
                    </a:p>
                  </a:txBody>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a:t>
                      </a:r>
                    </a:p>
                  </a:txBody>
                  <a:tcPr marL="9525" marR="9525" marT="9525" marB="0" anchor="ctr">
                    <a:solidFill>
                      <a:schemeClr val="bg1"/>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Win10 DG</a:t>
                      </a:r>
                    </a:p>
                  </a:txBody>
                  <a:tcPr marL="9525" marR="9525" marT="9525" marB="0" anchor="ctr">
                    <a:solidFill>
                      <a:schemeClr val="bg1"/>
                    </a:solidFill>
                  </a:tcPr>
                </a:tc>
                <a:extLst>
                  <a:ext uri="{0D108BD9-81ED-4DB2-BD59-A6C34878D82A}">
                    <a16:rowId xmlns:a16="http://schemas.microsoft.com/office/drawing/2014/main" val="10008"/>
                  </a:ext>
                </a:extLst>
              </a:tr>
              <a:tr h="29134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solidFill>
                  </a:tcPr>
                </a:tc>
                <a:extLst>
                  <a:ext uri="{0D108BD9-81ED-4DB2-BD59-A6C34878D82A}">
                    <a16:rowId xmlns:a16="http://schemas.microsoft.com/office/drawing/2014/main" val="10009"/>
                  </a:ext>
                </a:extLst>
              </a:tr>
            </a:tbl>
          </a:graphicData>
        </a:graphic>
      </p:graphicFrame>
      <p:pic>
        <p:nvPicPr>
          <p:cNvPr id="17" name="Picture 10" descr="images">
            <a:extLst>
              <a:ext uri="{FF2B5EF4-FFF2-40B4-BE49-F238E27FC236}">
                <a16:creationId xmlns:a16="http://schemas.microsoft.com/office/drawing/2014/main" id="{90050157-A431-46CD-B817-B3805BA76E1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22383" y="1129444"/>
            <a:ext cx="1931775" cy="1591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B19706C9-EEA5-067F-B4A8-499A98868BF6}"/>
              </a:ext>
            </a:extLst>
          </p:cNvPr>
          <p:cNvGraphicFramePr>
            <a:graphicFrameLocks noGrp="1"/>
          </p:cNvGraphicFramePr>
          <p:nvPr/>
        </p:nvGraphicFramePr>
        <p:xfrm>
          <a:off x="8633" y="3841006"/>
          <a:ext cx="4183440" cy="2300136"/>
        </p:xfrm>
        <a:graphic>
          <a:graphicData uri="http://schemas.openxmlformats.org/drawingml/2006/table">
            <a:tbl>
              <a:tblPr firstRow="1">
                <a:tableStyleId>{2D5ABB26-0587-4C30-8999-92F81FD0307C}</a:tableStyleId>
              </a:tblPr>
              <a:tblGrid>
                <a:gridCol w="416928">
                  <a:extLst>
                    <a:ext uri="{9D8B030D-6E8A-4147-A177-3AD203B41FA5}">
                      <a16:colId xmlns:a16="http://schemas.microsoft.com/office/drawing/2014/main" val="20008"/>
                    </a:ext>
                  </a:extLst>
                </a:gridCol>
                <a:gridCol w="1203616">
                  <a:extLst>
                    <a:ext uri="{9D8B030D-6E8A-4147-A177-3AD203B41FA5}">
                      <a16:colId xmlns:a16="http://schemas.microsoft.com/office/drawing/2014/main" val="20009"/>
                    </a:ext>
                  </a:extLst>
                </a:gridCol>
                <a:gridCol w="1254108">
                  <a:extLst>
                    <a:ext uri="{9D8B030D-6E8A-4147-A177-3AD203B41FA5}">
                      <a16:colId xmlns:a16="http://schemas.microsoft.com/office/drawing/2014/main" val="20011"/>
                    </a:ext>
                  </a:extLst>
                </a:gridCol>
                <a:gridCol w="1308788">
                  <a:extLst>
                    <a:ext uri="{9D8B030D-6E8A-4147-A177-3AD203B41FA5}">
                      <a16:colId xmlns:a16="http://schemas.microsoft.com/office/drawing/2014/main" val="20005"/>
                    </a:ext>
                  </a:extLst>
                </a:gridCol>
              </a:tblGrid>
              <a:tr h="284603">
                <a:tc rowSpan="8">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M80q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$989</a:t>
                      </a:r>
                    </a:p>
                  </a:txBody>
                  <a:tcPr marL="91439" marR="0" marT="0" marB="0" anchor="b">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$1,029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$1,399</a:t>
                      </a:r>
                    </a:p>
                  </a:txBody>
                  <a:tcPr marL="91439" marR="0" marT="0" marB="0" anchor="b">
                    <a:solidFill>
                      <a:schemeClr val="bg1">
                        <a:lumMod val="95000"/>
                      </a:schemeClr>
                    </a:solidFill>
                  </a:tcPr>
                </a:tc>
                <a:extLst>
                  <a:ext uri="{0D108BD9-81ED-4DB2-BD59-A6C34878D82A}">
                    <a16:rowId xmlns:a16="http://schemas.microsoft.com/office/drawing/2014/main" val="10000"/>
                  </a:ext>
                </a:extLst>
              </a:tr>
              <a:tr h="28093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txBody>
                  <a:tcPr marL="7620" marR="7620" marT="7620" marB="0" anchor="b">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txBody>
                  <a:tcPr marL="7620" marR="7620" marT="7620" marB="0" anchor="b">
                    <a:solidFill>
                      <a:schemeClr val="bg1">
                        <a:lumMod val="95000"/>
                      </a:schemeClr>
                    </a:solidFill>
                  </a:tcPr>
                </a:tc>
                <a:extLst>
                  <a:ext uri="{0D108BD9-81ED-4DB2-BD59-A6C34878D82A}">
                    <a16:rowId xmlns:a16="http://schemas.microsoft.com/office/drawing/2014/main" val="3133703810"/>
                  </a:ext>
                </a:extLst>
              </a:tr>
              <a:tr h="28093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11U10010US</a:t>
                      </a:r>
                    </a:p>
                  </a:txBody>
                  <a:tcPr marL="6350" marR="6350" marT="6350" marB="0" anchor="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11U10054US</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11U1000YUS</a:t>
                      </a:r>
                    </a:p>
                  </a:txBody>
                  <a:tcPr marL="6350" marR="6350" marT="6350" marB="0" anchor="b">
                    <a:solidFill>
                      <a:schemeClr val="bg1">
                        <a:lumMod val="95000"/>
                      </a:schemeClr>
                    </a:solidFill>
                  </a:tcPr>
                </a:tc>
                <a:extLst>
                  <a:ext uri="{0D108BD9-81ED-4DB2-BD59-A6C34878D82A}">
                    <a16:rowId xmlns:a16="http://schemas.microsoft.com/office/drawing/2014/main" val="10002"/>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dirty="0"/>
                        <a:t>   Core i5-12500T </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i5-12500T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i7-12700T</a:t>
                      </a:r>
                    </a:p>
                  </a:txBody>
                  <a:tcPr marL="9525" marR="9525" marT="9525" marB="0" anchor="ctr">
                    <a:solidFill>
                      <a:schemeClr val="bg1">
                        <a:lumMod val="95000"/>
                      </a:schemeClr>
                    </a:solidFill>
                  </a:tcPr>
                </a:tc>
                <a:extLst>
                  <a:ext uri="{0D108BD9-81ED-4DB2-BD59-A6C34878D82A}">
                    <a16:rowId xmlns:a16="http://schemas.microsoft.com/office/drawing/2014/main" val="10003"/>
                  </a:ext>
                </a:extLst>
              </a:tr>
              <a:tr h="28830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u="none" strike="noStrike" baseline="0" dirty="0">
                          <a:solidFill>
                            <a:srgbClr val="000000"/>
                          </a:solidFill>
                          <a:latin typeface="Arial" charset="0"/>
                          <a:ea typeface="Arial" charset="0"/>
                          <a:cs typeface="Arial" charset="0"/>
                        </a:rPr>
                        <a:t>8GB DDR4 2666MHz</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256GB SSD M.2 PCIe</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291340">
                <a:tc vMerge="1">
                  <a:txBody>
                    <a:bodyPr/>
                    <a:lstStyle/>
                    <a:p>
                      <a:endParaRPr lang="en-US"/>
                    </a:p>
                  </a:txBody>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a:t>
                      </a:r>
                    </a:p>
                  </a:txBody>
                  <a:tcPr marL="9525" marR="9525" marT="9525" marB="0" anchor="ct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29134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15" name="Table 14">
            <a:extLst>
              <a:ext uri="{FF2B5EF4-FFF2-40B4-BE49-F238E27FC236}">
                <a16:creationId xmlns:a16="http://schemas.microsoft.com/office/drawing/2014/main" id="{9E729E88-14B4-B844-75A8-75115C25E0C5}"/>
              </a:ext>
            </a:extLst>
          </p:cNvPr>
          <p:cNvGraphicFramePr>
            <a:graphicFrameLocks noGrp="1"/>
          </p:cNvGraphicFramePr>
          <p:nvPr/>
        </p:nvGraphicFramePr>
        <p:xfrm>
          <a:off x="6085332" y="3871279"/>
          <a:ext cx="4002787" cy="2252473"/>
        </p:xfrm>
        <a:graphic>
          <a:graphicData uri="http://schemas.openxmlformats.org/drawingml/2006/table">
            <a:tbl>
              <a:tblPr firstRow="1">
                <a:tableStyleId>{2D5ABB26-0587-4C30-8999-92F81FD0307C}</a:tableStyleId>
              </a:tblPr>
              <a:tblGrid>
                <a:gridCol w="398924">
                  <a:extLst>
                    <a:ext uri="{9D8B030D-6E8A-4147-A177-3AD203B41FA5}">
                      <a16:colId xmlns:a16="http://schemas.microsoft.com/office/drawing/2014/main" val="20008"/>
                    </a:ext>
                  </a:extLst>
                </a:gridCol>
                <a:gridCol w="1151640">
                  <a:extLst>
                    <a:ext uri="{9D8B030D-6E8A-4147-A177-3AD203B41FA5}">
                      <a16:colId xmlns:a16="http://schemas.microsoft.com/office/drawing/2014/main" val="20009"/>
                    </a:ext>
                  </a:extLst>
                </a:gridCol>
                <a:gridCol w="1199952">
                  <a:extLst>
                    <a:ext uri="{9D8B030D-6E8A-4147-A177-3AD203B41FA5}">
                      <a16:colId xmlns:a16="http://schemas.microsoft.com/office/drawing/2014/main" val="20011"/>
                    </a:ext>
                  </a:extLst>
                </a:gridCol>
                <a:gridCol w="1252271">
                  <a:extLst>
                    <a:ext uri="{9D8B030D-6E8A-4147-A177-3AD203B41FA5}">
                      <a16:colId xmlns:a16="http://schemas.microsoft.com/office/drawing/2014/main" val="20005"/>
                    </a:ext>
                  </a:extLst>
                </a:gridCol>
              </a:tblGrid>
              <a:tr h="278706">
                <a:tc rowSpan="8">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M90q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$1,079</a:t>
                      </a:r>
                    </a:p>
                  </a:txBody>
                  <a:tcPr marL="91439" marR="0" marT="0" marB="0" anchor="b">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$1,159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$1,499</a:t>
                      </a:r>
                    </a:p>
                  </a:txBody>
                  <a:tcPr marL="91439" marR="0" marT="0" marB="0" anchor="b">
                    <a:solidFill>
                      <a:schemeClr val="bg1">
                        <a:lumMod val="95000"/>
                      </a:schemeClr>
                    </a:solidFill>
                  </a:tcPr>
                </a:tc>
                <a:extLst>
                  <a:ext uri="{0D108BD9-81ED-4DB2-BD59-A6C34878D82A}">
                    <a16:rowId xmlns:a16="http://schemas.microsoft.com/office/drawing/2014/main" val="10000"/>
                  </a:ext>
                </a:extLst>
              </a:tr>
              <a:tr h="27511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$150 Rebate </a:t>
                      </a:r>
                    </a:p>
                  </a:txBody>
                  <a:tcPr marL="7620" marR="7620" marT="7620" marB="0" anchor="b">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$100 Rebate </a:t>
                      </a: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$100 Rebate </a:t>
                      </a:r>
                    </a:p>
                  </a:txBody>
                  <a:tcPr marL="7620" marR="7620" marT="7620" marB="0" anchor="b">
                    <a:solidFill>
                      <a:schemeClr val="bg1">
                        <a:lumMod val="95000"/>
                      </a:schemeClr>
                    </a:solidFill>
                  </a:tcPr>
                </a:tc>
                <a:extLst>
                  <a:ext uri="{0D108BD9-81ED-4DB2-BD59-A6C34878D82A}">
                    <a16:rowId xmlns:a16="http://schemas.microsoft.com/office/drawing/2014/main" val="3133703810"/>
                  </a:ext>
                </a:extLst>
              </a:tr>
              <a:tr h="275112">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l" fontAlgn="b"/>
                      <a:r>
                        <a:rPr lang="en-US" sz="1100" b="1" i="0" u="none" strike="noStrike" dirty="0">
                          <a:solidFill>
                            <a:srgbClr val="000000"/>
                          </a:solidFill>
                          <a:effectLst/>
                          <a:latin typeface="Calibri" panose="020F0502020204030204" pitchFamily="34" charset="0"/>
                        </a:rPr>
                        <a:t>      11U5000SUS</a:t>
                      </a:r>
                    </a:p>
                  </a:txBody>
                  <a:tcPr marL="6350" marR="6350" marT="6350" marB="0" anchor="b">
                    <a:solidFill>
                      <a:schemeClr val="bg1">
                        <a:lumMod val="9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11U50069US</a:t>
                      </a:r>
                    </a:p>
                  </a:txBody>
                  <a:tcPr marL="6350" marR="6350" marT="6350" marB="0" anchor="b">
                    <a:solidFill>
                      <a:schemeClr val="bg1">
                        <a:lumMod val="8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11U50067US</a:t>
                      </a:r>
                    </a:p>
                  </a:txBody>
                  <a:tcPr marL="6350" marR="6350" marT="6350" marB="0" anchor="b">
                    <a:solidFill>
                      <a:schemeClr val="bg1">
                        <a:lumMod val="95000"/>
                      </a:schemeClr>
                    </a:solidFill>
                  </a:tcPr>
                </a:tc>
                <a:extLst>
                  <a:ext uri="{0D108BD9-81ED-4DB2-BD59-A6C34878D82A}">
                    <a16:rowId xmlns:a16="http://schemas.microsoft.com/office/drawing/2014/main" val="10002"/>
                  </a:ext>
                </a:extLst>
              </a:tr>
              <a:tr h="28530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dirty="0"/>
                        <a:t>   Core i5-12500 </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i5-12500</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a:t>
                      </a:r>
                    </a:p>
                  </a:txBody>
                  <a:tcPr marL="9525" marR="9525" marT="9525" marB="0" anchor="ctr">
                    <a:solidFill>
                      <a:schemeClr val="bg1">
                        <a:lumMod val="95000"/>
                      </a:schemeClr>
                    </a:solidFill>
                  </a:tcPr>
                </a:tc>
                <a:extLst>
                  <a:ext uri="{0D108BD9-81ED-4DB2-BD59-A6C34878D82A}">
                    <a16:rowId xmlns:a16="http://schemas.microsoft.com/office/drawing/2014/main" val="10003"/>
                  </a:ext>
                </a:extLst>
              </a:tr>
              <a:tr h="28233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u="none" strike="noStrike" baseline="0" dirty="0">
                          <a:solidFill>
                            <a:srgbClr val="000000"/>
                          </a:solidFill>
                          <a:latin typeface="Arial" charset="0"/>
                          <a:ea typeface="Arial" charset="0"/>
                          <a:cs typeface="Arial" charset="0"/>
                        </a:rPr>
                        <a:t>8GB DDR4 2666MHz</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28530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256GB SSD M.2 PCIe</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285303">
                <a:tc vMerge="1">
                  <a:txBody>
                    <a:bodyPr/>
                    <a:lstStyle/>
                    <a:p>
                      <a:endParaRPr lang="en-US"/>
                    </a:p>
                  </a:txBody>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a:t>
                      </a:r>
                    </a:p>
                  </a:txBody>
                  <a:tcPr marL="9525" marR="9525" marT="9525" marB="0" anchor="ct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28530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8" name="Picture 8" descr="images">
            <a:extLst>
              <a:ext uri="{FF2B5EF4-FFF2-40B4-BE49-F238E27FC236}">
                <a16:creationId xmlns:a16="http://schemas.microsoft.com/office/drawing/2014/main" id="{5D53CBA9-CCB1-A9D7-2106-C59413056AE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03608" y="3871278"/>
            <a:ext cx="2581724" cy="23135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2">
            <a:extLst>
              <a:ext uri="{FF2B5EF4-FFF2-40B4-BE49-F238E27FC236}">
                <a16:creationId xmlns:a16="http://schemas.microsoft.com/office/drawing/2014/main" id="{31FA9157-E3F0-BB19-0F29-82472FAD3DB9}"/>
              </a:ext>
            </a:extLst>
          </p:cNvPr>
          <p:cNvSpPr txBox="1">
            <a:spLocks/>
          </p:cNvSpPr>
          <p:nvPr/>
        </p:nvSpPr>
        <p:spPr bwMode="white">
          <a:xfrm>
            <a:off x="4192073" y="6015497"/>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M80q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21" name="Picture 2" descr="images">
            <a:extLst>
              <a:ext uri="{FF2B5EF4-FFF2-40B4-BE49-F238E27FC236}">
                <a16:creationId xmlns:a16="http://schemas.microsoft.com/office/drawing/2014/main" id="{B20220E4-D679-4DA2-C5D1-F6ED500738B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477078" y="3685391"/>
            <a:ext cx="3004448" cy="25648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
            <a:extLst>
              <a:ext uri="{FF2B5EF4-FFF2-40B4-BE49-F238E27FC236}">
                <a16:creationId xmlns:a16="http://schemas.microsoft.com/office/drawing/2014/main" id="{752207DC-4D1A-3E2E-2DA8-87248C1C1AED}"/>
              </a:ext>
            </a:extLst>
          </p:cNvPr>
          <p:cNvSpPr txBox="1">
            <a:spLocks/>
          </p:cNvSpPr>
          <p:nvPr/>
        </p:nvSpPr>
        <p:spPr bwMode="white">
          <a:xfrm>
            <a:off x="10162554" y="6159843"/>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M90q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148413255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34D4-84DC-4B69-8C7E-0BBB0DF495BC}"/>
              </a:ext>
            </a:extLst>
          </p:cNvPr>
          <p:cNvSpPr>
            <a:spLocks noGrp="1"/>
          </p:cNvSpPr>
          <p:nvPr>
            <p:ph type="title"/>
          </p:nvPr>
        </p:nvSpPr>
        <p:spPr/>
        <p:txBody>
          <a:bodyPr/>
          <a:lstStyle/>
          <a:p>
            <a:r>
              <a:rPr lang="en-US" dirty="0"/>
              <a:t>ThinkCentre Small Form Factor Desktops</a:t>
            </a:r>
          </a:p>
        </p:txBody>
      </p:sp>
      <p:sp>
        <p:nvSpPr>
          <p:cNvPr id="4" name="Slide Number Placeholder 3">
            <a:extLst>
              <a:ext uri="{FF2B5EF4-FFF2-40B4-BE49-F238E27FC236}">
                <a16:creationId xmlns:a16="http://schemas.microsoft.com/office/drawing/2014/main" id="{55BAEC2C-9F4B-4A4A-831B-699ACA795F16}"/>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FFA7624-B46C-458D-B488-CB41A1FA2B7D}"/>
              </a:ext>
            </a:extLst>
          </p:cNvPr>
          <p:cNvSpPr txBox="1"/>
          <p:nvPr/>
        </p:nvSpPr>
        <p:spPr>
          <a:xfrm>
            <a:off x="8660330" y="1022866"/>
            <a:ext cx="3095065" cy="246213"/>
          </a:xfrm>
          <a:prstGeom prst="rect">
            <a:avLst/>
          </a:prstGeom>
          <a:noFill/>
        </p:spPr>
        <p:txBody>
          <a:bodyPr wrap="squar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10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49CF33E5-442C-4E9D-87D2-9FA187E13437}"/>
              </a:ext>
            </a:extLst>
          </p:cNvPr>
          <p:cNvSpPr/>
          <p:nvPr/>
        </p:nvSpPr>
        <p:spPr>
          <a:xfrm>
            <a:off x="1051483" y="1032992"/>
            <a:ext cx="801806" cy="246213"/>
          </a:xfrm>
          <a:prstGeom prst="rect">
            <a:avLst/>
          </a:prstGeom>
        </p:spPr>
        <p:txBody>
          <a:bodyPr wrap="none" lIns="91432" tIns="45716" rIns="91432" bIns="45716">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charset="0"/>
                <a:ea typeface="Arial" charset="0"/>
                <a:cs typeface="Arial" charset="0"/>
              </a:rPr>
              <a:t>[  5 OF 8  ]</a:t>
            </a:r>
            <a:endParaRPr kumimoji="0" lang="en-US" sz="10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aphicFrame>
        <p:nvGraphicFramePr>
          <p:cNvPr id="7" name="Table 6">
            <a:extLst>
              <a:ext uri="{FF2B5EF4-FFF2-40B4-BE49-F238E27FC236}">
                <a16:creationId xmlns:a16="http://schemas.microsoft.com/office/drawing/2014/main" id="{FF5028A2-3D1A-4FD0-80A7-55372C3B8EAB}"/>
              </a:ext>
            </a:extLst>
          </p:cNvPr>
          <p:cNvGraphicFramePr>
            <a:graphicFrameLocks noGrp="1"/>
          </p:cNvGraphicFramePr>
          <p:nvPr/>
        </p:nvGraphicFramePr>
        <p:xfrm>
          <a:off x="16383" y="1198271"/>
          <a:ext cx="5742241" cy="2524583"/>
        </p:xfrm>
        <a:graphic>
          <a:graphicData uri="http://schemas.openxmlformats.org/drawingml/2006/table">
            <a:tbl>
              <a:tblPr firstRow="1">
                <a:tableStyleId>{2D5ABB26-0587-4C30-8999-92F81FD0307C}</a:tableStyleId>
              </a:tblPr>
              <a:tblGrid>
                <a:gridCol w="342547">
                  <a:extLst>
                    <a:ext uri="{9D8B030D-6E8A-4147-A177-3AD203B41FA5}">
                      <a16:colId xmlns:a16="http://schemas.microsoft.com/office/drawing/2014/main" val="20004"/>
                    </a:ext>
                  </a:extLst>
                </a:gridCol>
                <a:gridCol w="1065679">
                  <a:extLst>
                    <a:ext uri="{9D8B030D-6E8A-4147-A177-3AD203B41FA5}">
                      <a16:colId xmlns:a16="http://schemas.microsoft.com/office/drawing/2014/main" val="20005"/>
                    </a:ext>
                  </a:extLst>
                </a:gridCol>
                <a:gridCol w="1080052">
                  <a:extLst>
                    <a:ext uri="{9D8B030D-6E8A-4147-A177-3AD203B41FA5}">
                      <a16:colId xmlns:a16="http://schemas.microsoft.com/office/drawing/2014/main" val="20007"/>
                    </a:ext>
                  </a:extLst>
                </a:gridCol>
                <a:gridCol w="227820">
                  <a:extLst>
                    <a:ext uri="{9D8B030D-6E8A-4147-A177-3AD203B41FA5}">
                      <a16:colId xmlns:a16="http://schemas.microsoft.com/office/drawing/2014/main" val="3418607177"/>
                    </a:ext>
                  </a:extLst>
                </a:gridCol>
                <a:gridCol w="1047468">
                  <a:extLst>
                    <a:ext uri="{9D8B030D-6E8A-4147-A177-3AD203B41FA5}">
                      <a16:colId xmlns:a16="http://schemas.microsoft.com/office/drawing/2014/main" val="224226606"/>
                    </a:ext>
                  </a:extLst>
                </a:gridCol>
                <a:gridCol w="978795">
                  <a:extLst>
                    <a:ext uri="{9D8B030D-6E8A-4147-A177-3AD203B41FA5}">
                      <a16:colId xmlns:a16="http://schemas.microsoft.com/office/drawing/2014/main" val="781729574"/>
                    </a:ext>
                  </a:extLst>
                </a:gridCol>
                <a:gridCol w="999880">
                  <a:extLst>
                    <a:ext uri="{9D8B030D-6E8A-4147-A177-3AD203B41FA5}">
                      <a16:colId xmlns:a16="http://schemas.microsoft.com/office/drawing/2014/main" val="3489192949"/>
                    </a:ext>
                  </a:extLst>
                </a:gridCol>
              </a:tblGrid>
              <a:tr h="215996">
                <a:tc rowSpan="10">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Arial" charset="0"/>
                          <a:cs typeface="Arial" charset="0"/>
                        </a:rPr>
                        <a:t>Neo 50s Gen 4</a:t>
                      </a:r>
                    </a:p>
                  </a:txBody>
                  <a:tcPr marL="0" marR="0" marT="91440" marB="0" vert="vert270" anchor="ctr">
                    <a:solidFill>
                      <a:schemeClr val="tx1">
                        <a:lumMod val="65000"/>
                        <a:lumOff val="35000"/>
                      </a:schemeClr>
                    </a:solidFill>
                  </a:tcPr>
                </a:tc>
                <a:tc>
                  <a:txBody>
                    <a:bodyPr/>
                    <a:lstStyle/>
                    <a:p>
                      <a:pPr marL="4572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$849</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$889</a:t>
                      </a:r>
                    </a:p>
                  </a:txBody>
                  <a:tcPr marL="0" marR="0" marT="0" marB="0" anchor="ctr">
                    <a:lnL w="12700" cap="flat" cmpd="sng" algn="ctr">
                      <a:noFill/>
                      <a:prstDash val="solid"/>
                      <a:round/>
                      <a:headEnd type="none" w="med" len="med"/>
                      <a:tailEnd type="none" w="med" len="med"/>
                    </a:lnL>
                    <a:solidFill>
                      <a:schemeClr val="bg1">
                        <a:lumMod val="85000"/>
                      </a:schemeClr>
                    </a:solidFill>
                  </a:tcPr>
                </a:tc>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baseline="0" dirty="0">
                          <a:solidFill>
                            <a:schemeClr val="bg1"/>
                          </a:solidFill>
                        </a:rPr>
                        <a:t>M75s Gen 2 ACN SFF</a:t>
                      </a:r>
                      <a:endParaRPr lang="en-US" sz="1800" b="1" dirty="0">
                        <a:solidFill>
                          <a:schemeClr val="bg1"/>
                        </a:solidFill>
                      </a:endParaRPr>
                    </a:p>
                  </a:txBody>
                  <a:tcPr marL="0" marR="0" marT="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$709</a:t>
                      </a:r>
                    </a:p>
                  </a:txBody>
                  <a:tcPr marL="91439"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$799</a:t>
                      </a:r>
                    </a:p>
                  </a:txBody>
                  <a:tcPr marL="91439" marR="0" marT="0" marB="0" anchor="c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$1,039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401275">
                <a:tc vMerge="1">
                  <a:txBody>
                    <a:bodyPr/>
                    <a:lstStyle/>
                    <a:p>
                      <a:endParaRPr lang="en-US"/>
                    </a:p>
                  </a:txBody>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0" marR="0" marT="0" marB="0" anchor="b">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baseline="0" dirty="0">
                          <a:solidFill>
                            <a:srgbClr val="0094BC"/>
                          </a:solidFill>
                          <a:latin typeface="Arial" charset="0"/>
                          <a:ea typeface="Arial" charset="0"/>
                          <a:cs typeface="Arial" charset="0"/>
                        </a:rPr>
                        <a:t>$100 Rebate</a:t>
                      </a: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baseline="0" dirty="0">
                          <a:solidFill>
                            <a:srgbClr val="0094BC"/>
                          </a:solidFill>
                          <a:latin typeface="Arial" charset="0"/>
                          <a:ea typeface="Arial" charset="0"/>
                          <a:cs typeface="Arial" charset="0"/>
                        </a:rPr>
                        <a:t>$100 Rebate</a:t>
                      </a: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baseline="0" dirty="0">
                          <a:solidFill>
                            <a:srgbClr val="0094BC"/>
                          </a:solidFill>
                          <a:latin typeface="Arial" charset="0"/>
                          <a:ea typeface="Arial" charset="0"/>
                          <a:cs typeface="Arial" charset="0"/>
                        </a:rPr>
                        <a:t>$200 Rebate</a:t>
                      </a: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85000"/>
                      </a:schemeClr>
                    </a:solidFill>
                  </a:tcPr>
                </a:tc>
                <a:extLst>
                  <a:ext uri="{0D108BD9-81ED-4DB2-BD59-A6C34878D82A}">
                    <a16:rowId xmlns:a16="http://schemas.microsoft.com/office/drawing/2014/main" val="10001"/>
                  </a:ext>
                </a:extLst>
              </a:tr>
              <a:tr h="22340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rgbClr val="E2231A"/>
                        </a:solidFill>
                      </a:endParaRPr>
                    </a:p>
                  </a:txBody>
                  <a:tcPr marR="0" marT="0" marB="0" vert="vert27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12JF0000US</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12JF0002US</a:t>
                      </a:r>
                    </a:p>
                  </a:txBody>
                  <a:tcPr marL="6350" marR="6350" marT="6350" marB="0" anchor="b">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11R8004HUS</a:t>
                      </a:r>
                    </a:p>
                  </a:txBody>
                  <a:tcPr marL="6350" marR="6350" marT="6350" marB="0" anchor="b">
                    <a:solidFill>
                      <a:schemeClr val="bg1">
                        <a:lumMod val="9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11R8001XUS</a:t>
                      </a:r>
                    </a:p>
                  </a:txBody>
                  <a:tcPr marL="6350" marR="6350" marT="6350" marB="0" anchor="b">
                    <a:solidFill>
                      <a:schemeClr val="bg1">
                        <a:lumMod val="8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11R8004GUS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3168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Core i5-13400</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Core i5-13400</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ctr" fontAlgn="b"/>
                      <a:r>
                        <a:rPr lang="en-US" sz="900" b="0" i="0" u="none" strike="noStrike" dirty="0">
                          <a:solidFill>
                            <a:srgbClr val="000000"/>
                          </a:solidFill>
                          <a:effectLst/>
                          <a:latin typeface="Calibri" panose="020F0502020204030204" pitchFamily="34" charset="0"/>
                        </a:rPr>
                        <a:t>Ryzen 3 PRO 5350G</a:t>
                      </a:r>
                    </a:p>
                  </a:txBody>
                  <a:tcPr marL="7620" marR="7620" marT="7620" marB="0" anchor="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t>Ryzen 5 5650G</a:t>
                      </a:r>
                    </a:p>
                  </a:txBody>
                  <a:tcPr marL="7620" marR="7620" marT="7620" marB="0" anchor="b">
                    <a:solidFill>
                      <a:schemeClr val="bg1">
                        <a:lumMod val="85000"/>
                      </a:schemeClr>
                    </a:solidFill>
                  </a:tcPr>
                </a:tc>
                <a:tc>
                  <a:txBody>
                    <a:bodyPr/>
                    <a:lstStyle/>
                    <a:p>
                      <a:pPr algn="ctr"/>
                      <a:r>
                        <a:rPr lang="en-US" sz="800" b="0" dirty="0"/>
                        <a:t>Ryzen 7 5750G</a:t>
                      </a:r>
                    </a:p>
                  </a:txBody>
                  <a:tcPr marL="7620" marR="7620" marT="7620" marB="0" anchor="b">
                    <a:solidFill>
                      <a:schemeClr val="bg1">
                        <a:lumMod val="85000"/>
                      </a:schemeClr>
                    </a:solidFill>
                  </a:tcPr>
                </a:tc>
                <a:extLst>
                  <a:ext uri="{0D108BD9-81ED-4DB2-BD59-A6C34878D82A}">
                    <a16:rowId xmlns:a16="http://schemas.microsoft.com/office/drawing/2014/main" val="10003"/>
                  </a:ext>
                </a:extLst>
              </a:tr>
              <a:tr h="23168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8GB DDR4 2666MHz</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8GB DDR4 2666MHz</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16GB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4708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128GB SSD M.2 PCIe</a:t>
                      </a:r>
                    </a:p>
                  </a:txBody>
                  <a:tcPr marL="0" marR="0" marT="0" marB="0" anchor="b">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0" marR="0" marT="0" marB="0" anchor="b">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algn="ctr" rtl="0" fontAlgn="b"/>
                      <a:r>
                        <a:rPr lang="en-US" sz="800" b="0" i="0" u="none" strike="noStrike" dirty="0">
                          <a:solidFill>
                            <a:srgbClr val="000000"/>
                          </a:solidFill>
                          <a:latin typeface="+mn-lt"/>
                        </a:rPr>
                        <a:t>256GB SSD M.2 PCIe</a:t>
                      </a:r>
                    </a:p>
                  </a:txBody>
                  <a:tcPr marL="9525" marR="9525" marT="9525"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295">
                <a:tc vMerge="1">
                  <a:txBody>
                    <a:bodyPr/>
                    <a:lstStyle/>
                    <a:p>
                      <a:endParaRPr lang="en-US"/>
                    </a:p>
                  </a:txBody>
                  <a:tcPr/>
                </a:tc>
                <a:tc>
                  <a:txBody>
                    <a:bodyPr/>
                    <a:lstStyle/>
                    <a:p>
                      <a:pPr marL="45720" algn="ctr"/>
                      <a:r>
                        <a:rPr lang="en-US" sz="800" b="0" i="0" u="none" strike="noStrike" baseline="0" dirty="0">
                          <a:solidFill>
                            <a:srgbClr val="000000"/>
                          </a:solidFill>
                          <a:latin typeface="Arial" charset="0"/>
                          <a:ea typeface="Arial" charset="0"/>
                          <a:cs typeface="Arial" charset="0"/>
                        </a:rPr>
                        <a:t>DVD RW</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DVD RW</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algn="ctr" rtl="0" fontAlgn="b"/>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91440" algn="ctr" rtl="0" fontAlgn="b"/>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1680">
                <a:tc vMerge="1">
                  <a:txBody>
                    <a:bodyPr/>
                    <a:lstStyle/>
                    <a:p>
                      <a:endParaRPr lang="en-US"/>
                    </a:p>
                  </a:txBody>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VGA + DisplayPort</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VGA + DisplayPort</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txBody>
                  <a:tcPr marL="9525" marR="9525" marT="9525" marB="0" anchor="ctr">
                    <a:solidFill>
                      <a:schemeClr val="bg1">
                        <a:lumMod val="95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p>
                      <a:pPr algn="l" rtl="0" fontAlgn="b"/>
                      <a:r>
                        <a:rPr lang="en-US" sz="800" b="0" i="0" u="none" strike="noStrike" kern="1200" dirty="0">
                          <a:solidFill>
                            <a:srgbClr val="000000"/>
                          </a:solidFill>
                          <a:latin typeface="+mn-lt"/>
                          <a:ea typeface="+mn-ea"/>
                          <a:cs typeface="+mn-cs"/>
                        </a:rPr>
                        <a:t>           </a:t>
                      </a:r>
                      <a:endParaRPr lang="cs-CZ"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37793">
                <a:tc vMerge="1">
                  <a:txBody>
                    <a:bodyPr/>
                    <a:lstStyle/>
                    <a:p>
                      <a:endParaRPr lang="en-US"/>
                    </a:p>
                  </a:txBody>
                  <a:tcPr/>
                </a:tc>
                <a:tc>
                  <a:txBody>
                    <a:bodyPr/>
                    <a:lstStyle/>
                    <a:p>
                      <a:pPr algn="l" rtl="0" fontAlgn="b"/>
                      <a:r>
                        <a:rPr lang="en-US" sz="800" b="0" i="0" u="none" strike="noStrike" kern="1200" dirty="0">
                          <a:solidFill>
                            <a:srgbClr val="000000"/>
                          </a:solidFill>
                          <a:latin typeface="+mn-lt"/>
                          <a:ea typeface="+mn-ea"/>
                          <a:cs typeface="+mn-cs"/>
                        </a:rPr>
                        <a:t>        Win11 Pro 64 </a:t>
                      </a:r>
                    </a:p>
                    <a:p>
                      <a:pPr algn="l" rtl="0" fontAlgn="b"/>
                      <a:r>
                        <a:rPr lang="en-US" sz="800" b="0" i="0" u="none" strike="noStrike" kern="1200" dirty="0">
                          <a:solidFill>
                            <a:srgbClr val="000000"/>
                          </a:solidFill>
                          <a:latin typeface="+mn-lt"/>
                          <a:ea typeface="+mn-ea"/>
                          <a:cs typeface="+mn-cs"/>
                        </a:rPr>
                        <a:t>           </a:t>
                      </a:r>
                      <a:endParaRPr lang="cs-CZ" sz="800" b="0" i="0" u="none" strike="noStrike" baseline="0" dirty="0">
                        <a:solidFill>
                          <a:srgbClr val="000000"/>
                        </a:solidFill>
                        <a:latin typeface="Arial" charset="0"/>
                        <a:ea typeface="Arial" charset="0"/>
                        <a:cs typeface="Arial" charset="0"/>
                      </a:endParaRP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168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4572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9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8" name="Table 7">
            <a:extLst>
              <a:ext uri="{FF2B5EF4-FFF2-40B4-BE49-F238E27FC236}">
                <a16:creationId xmlns:a16="http://schemas.microsoft.com/office/drawing/2014/main" id="{5388D4B0-A492-4E86-9D50-2344D43AB024}"/>
              </a:ext>
            </a:extLst>
          </p:cNvPr>
          <p:cNvGraphicFramePr>
            <a:graphicFrameLocks noGrp="1"/>
          </p:cNvGraphicFramePr>
          <p:nvPr/>
        </p:nvGraphicFramePr>
        <p:xfrm>
          <a:off x="4499272" y="3825681"/>
          <a:ext cx="4134514" cy="2497797"/>
        </p:xfrm>
        <a:graphic>
          <a:graphicData uri="http://schemas.openxmlformats.org/drawingml/2006/table">
            <a:tbl>
              <a:tblPr firstRow="1">
                <a:tableStyleId>{2D5ABB26-0587-4C30-8999-92F81FD0307C}</a:tableStyleId>
              </a:tblPr>
              <a:tblGrid>
                <a:gridCol w="294424">
                  <a:extLst>
                    <a:ext uri="{9D8B030D-6E8A-4147-A177-3AD203B41FA5}">
                      <a16:colId xmlns:a16="http://schemas.microsoft.com/office/drawing/2014/main" val="20007"/>
                    </a:ext>
                  </a:extLst>
                </a:gridCol>
                <a:gridCol w="1280030">
                  <a:extLst>
                    <a:ext uri="{9D8B030D-6E8A-4147-A177-3AD203B41FA5}">
                      <a16:colId xmlns:a16="http://schemas.microsoft.com/office/drawing/2014/main" val="20009"/>
                    </a:ext>
                  </a:extLst>
                </a:gridCol>
                <a:gridCol w="1280030">
                  <a:extLst>
                    <a:ext uri="{9D8B030D-6E8A-4147-A177-3AD203B41FA5}">
                      <a16:colId xmlns:a16="http://schemas.microsoft.com/office/drawing/2014/main" val="20010"/>
                    </a:ext>
                  </a:extLst>
                </a:gridCol>
                <a:gridCol w="1280030">
                  <a:extLst>
                    <a:ext uri="{9D8B030D-6E8A-4147-A177-3AD203B41FA5}">
                      <a16:colId xmlns:a16="http://schemas.microsoft.com/office/drawing/2014/main" val="20011"/>
                    </a:ext>
                  </a:extLst>
                </a:gridCol>
              </a:tblGrid>
              <a:tr h="301732">
                <a:tc rowSpan="10">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M90s SFF Gen 3</a:t>
                      </a:r>
                    </a:p>
                  </a:txBody>
                  <a:tcPr marL="0" marR="0" marT="0" marB="0" vert="vert270" anchor="ctr">
                    <a:solidFill>
                      <a:schemeClr val="tx1">
                        <a:lumMod val="65000"/>
                        <a:lumOff val="3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$1,169</a:t>
                      </a:r>
                    </a:p>
                  </a:txBody>
                  <a:tcPr marL="91439" marR="0" marT="0" marB="0" anchor="ctr">
                    <a:solidFill>
                      <a:schemeClr val="bg1">
                        <a:lumMod val="8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$1,189</a:t>
                      </a:r>
                    </a:p>
                  </a:txBody>
                  <a:tcPr marL="91439" marR="0" marT="0" marB="0" anchor="ctr">
                    <a:solidFill>
                      <a:srgbClr val="F3F2F0"/>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$1,459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244346">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914400"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914400"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7620" marR="7620" marT="7620" marB="0" anchor="b">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914400" rtl="0" eaLnBrk="1" fontAlgn="b" latinLnBrk="0" hangingPunct="1">
                        <a:lnSpc>
                          <a:spcPct val="100000"/>
                        </a:lnSpc>
                        <a:spcBef>
                          <a:spcPts val="0"/>
                        </a:spcBef>
                        <a:spcAft>
                          <a:spcPts val="0"/>
                        </a:spcAft>
                        <a:buClrTx/>
                        <a:buSzTx/>
                        <a:buFontTx/>
                        <a:buNone/>
                        <a:tabLst/>
                        <a:defRPr/>
                      </a:pPr>
                      <a:endParaRPr lang="hr-HR" sz="800" b="1" i="0" u="none" strike="noStrike" baseline="0" dirty="0">
                        <a:solidFill>
                          <a:srgbClr val="0094BC"/>
                        </a:solidFill>
                        <a:latin typeface="Arial" charset="0"/>
                        <a:ea typeface="Arial" charset="0"/>
                        <a:cs typeface="Arial" charset="0"/>
                      </a:endParaRPr>
                    </a:p>
                  </a:txBody>
                  <a:tcPr marL="7620" marR="7620" marT="7620" marB="0" anchor="b">
                    <a:solidFill>
                      <a:schemeClr val="bg1">
                        <a:lumMod val="85000"/>
                      </a:schemeClr>
                    </a:solidFill>
                  </a:tcPr>
                </a:tc>
                <a:extLst>
                  <a:ext uri="{0D108BD9-81ED-4DB2-BD59-A6C34878D82A}">
                    <a16:rowId xmlns:a16="http://schemas.microsoft.com/office/drawing/2014/main" val="10001"/>
                  </a:ext>
                </a:extLst>
              </a:tr>
              <a:tr h="229952">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rgbClr val="F3F2F0"/>
                    </a:solidFill>
                  </a:tcPr>
                </a:tc>
                <a:tc>
                  <a:txBody>
                    <a:bodyPr/>
                    <a:lstStyle/>
                    <a:p>
                      <a:pPr algn="l" fontAlgn="b"/>
                      <a:r>
                        <a:rPr lang="en-US" sz="1100" b="0" i="0" u="none" strike="noStrike"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11TT000JUS</a:t>
                      </a:r>
                    </a:p>
                  </a:txBody>
                  <a:tcPr marL="6350" marR="6350" marT="6350" marB="0" anchor="b">
                    <a:solidFill>
                      <a:schemeClr val="bg1">
                        <a:lumMod val="8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11TT000SUS</a:t>
                      </a:r>
                    </a:p>
                  </a:txBody>
                  <a:tcPr marL="6350" marR="6350" marT="6350" marB="0" anchor="b">
                    <a:solidFill>
                      <a:srgbClr val="F3F2F0"/>
                    </a:solidFill>
                  </a:tcPr>
                </a:tc>
                <a:tc>
                  <a:txBody>
                    <a:bodyPr/>
                    <a:lstStyle/>
                    <a:p>
                      <a:pPr algn="l" fontAlgn="b"/>
                      <a:r>
                        <a:rPr lang="en-US" sz="1100" b="0" i="0" u="none" strike="noStrike"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11TT001EUS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algn="ctr"/>
                      <a:r>
                        <a:rPr lang="en-US" sz="800" b="0" i="0" kern="1200" dirty="0">
                          <a:solidFill>
                            <a:schemeClr val="tx1"/>
                          </a:solidFill>
                          <a:effectLst/>
                          <a:latin typeface="+mn-lt"/>
                          <a:ea typeface="+mn-ea"/>
                          <a:cs typeface="+mn-cs"/>
                        </a:rPr>
                        <a:t>Core i5-12500</a:t>
                      </a:r>
                      <a:endParaRPr lang="en-US" sz="800" dirty="0"/>
                    </a:p>
                  </a:txBody>
                  <a:tcPr marL="9525" marR="9525" marT="9525" marB="0" anchor="ctr">
                    <a:solidFill>
                      <a:schemeClr val="bg1">
                        <a:lumMod val="85000"/>
                      </a:schemeClr>
                    </a:solidFill>
                  </a:tcPr>
                </a:tc>
                <a:tc>
                  <a:txBody>
                    <a:bodyPr/>
                    <a:lstStyle/>
                    <a:p>
                      <a:pPr algn="ctr"/>
                      <a:r>
                        <a:rPr lang="en-US" sz="800" dirty="0"/>
                        <a:t>Core i5-12500</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46197">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Win10 DG</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Win10 DG</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Win10 DG</a:t>
                      </a:r>
                      <a:endParaRPr kumimoji="0" lang="en-US" sz="800" b="0" i="0" u="none" strike="noStrike" kern="1200" cap="none" spc="0" normalizeH="0" baseline="0" noProof="0" dirty="0">
                        <a:ln>
                          <a:noFill/>
                        </a:ln>
                        <a:solidFill>
                          <a:srgbClr val="000000"/>
                        </a:solidFill>
                        <a:effectLst/>
                        <a:uLnTx/>
                        <a:uFillTx/>
                        <a:latin typeface="+mn-lt"/>
                        <a:ea typeface="+mn-ea"/>
                        <a:cs typeface="+mn-cs"/>
                      </a:endParaRP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84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9" name="Table 8">
            <a:extLst>
              <a:ext uri="{FF2B5EF4-FFF2-40B4-BE49-F238E27FC236}">
                <a16:creationId xmlns:a16="http://schemas.microsoft.com/office/drawing/2014/main" id="{4BBF179B-392F-4CA1-B497-6312C3F2BA75}"/>
              </a:ext>
            </a:extLst>
          </p:cNvPr>
          <p:cNvGraphicFramePr>
            <a:graphicFrameLocks noGrp="1"/>
          </p:cNvGraphicFramePr>
          <p:nvPr/>
        </p:nvGraphicFramePr>
        <p:xfrm>
          <a:off x="7258" y="3817862"/>
          <a:ext cx="2853388" cy="2448025"/>
        </p:xfrm>
        <a:graphic>
          <a:graphicData uri="http://schemas.openxmlformats.org/drawingml/2006/table">
            <a:tbl>
              <a:tblPr firstRow="1">
                <a:tableStyleId>{2D5ABB26-0587-4C30-8999-92F81FD0307C}</a:tableStyleId>
              </a:tblPr>
              <a:tblGrid>
                <a:gridCol w="319913">
                  <a:extLst>
                    <a:ext uri="{9D8B030D-6E8A-4147-A177-3AD203B41FA5}">
                      <a16:colId xmlns:a16="http://schemas.microsoft.com/office/drawing/2014/main" val="20007"/>
                    </a:ext>
                  </a:extLst>
                </a:gridCol>
                <a:gridCol w="1107346">
                  <a:extLst>
                    <a:ext uri="{9D8B030D-6E8A-4147-A177-3AD203B41FA5}">
                      <a16:colId xmlns:a16="http://schemas.microsoft.com/office/drawing/2014/main" val="20009"/>
                    </a:ext>
                  </a:extLst>
                </a:gridCol>
                <a:gridCol w="1426129">
                  <a:extLst>
                    <a:ext uri="{9D8B030D-6E8A-4147-A177-3AD203B41FA5}">
                      <a16:colId xmlns:a16="http://schemas.microsoft.com/office/drawing/2014/main" val="20010"/>
                    </a:ext>
                  </a:extLst>
                </a:gridCol>
              </a:tblGrid>
              <a:tr h="314888">
                <a:tc rowSpan="10">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M80s SFF Gen 3</a:t>
                      </a:r>
                    </a:p>
                  </a:txBody>
                  <a:tcPr marL="0" marR="0" marT="0" marB="0" vert="vert270" anchor="ctr">
                    <a:solidFill>
                      <a:schemeClr val="tx1">
                        <a:lumMod val="65000"/>
                        <a:lumOff val="3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$999</a:t>
                      </a:r>
                    </a:p>
                  </a:txBody>
                  <a:tcPr marL="91439" marR="0" marT="0" marB="0" anchor="ctr">
                    <a:solidFill>
                      <a:schemeClr val="bg1">
                        <a:lumMod val="8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$1,049</a:t>
                      </a:r>
                    </a:p>
                  </a:txBody>
                  <a:tcPr marL="91439" marR="0" marT="0" marB="0" anchor="ctr">
                    <a:solidFill>
                      <a:srgbClr val="F3F2F0"/>
                    </a:solidFill>
                  </a:tcPr>
                </a:tc>
                <a:extLst>
                  <a:ext uri="{0D108BD9-81ED-4DB2-BD59-A6C34878D82A}">
                    <a16:rowId xmlns:a16="http://schemas.microsoft.com/office/drawing/2014/main" val="10000"/>
                  </a:ext>
                </a:extLst>
              </a:tr>
              <a:tr h="151097">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rgbClr val="F3F2F0"/>
                    </a:solidFill>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txBody>
                  <a:tcPr marL="7620" marR="7620" marT="7620" marB="0" anchor="b">
                    <a:solidFill>
                      <a:schemeClr val="bg1">
                        <a:lumMod val="85000"/>
                      </a:schemeClr>
                    </a:solidFill>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txBody>
                  <a:tcPr marL="7620" marR="7620" marT="7620" marB="0" anchor="b">
                    <a:solidFill>
                      <a:srgbClr val="F3F2F0"/>
                    </a:solidFill>
                  </a:tcPr>
                </a:tc>
                <a:extLst>
                  <a:ext uri="{0D108BD9-81ED-4DB2-BD59-A6C34878D82A}">
                    <a16:rowId xmlns:a16="http://schemas.microsoft.com/office/drawing/2014/main" val="10001"/>
                  </a:ext>
                </a:extLst>
              </a:tr>
              <a:tr h="239978">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rgbClr val="F3F2F0"/>
                    </a:solidFill>
                  </a:tcPr>
                </a:tc>
                <a:tc>
                  <a:txBody>
                    <a:bodyPr/>
                    <a:lstStyle/>
                    <a:p>
                      <a:pPr algn="l" fontAlgn="b"/>
                      <a:r>
                        <a:rPr lang="en-US" sz="1100" b="0" i="0" u="none" strike="noStrike"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11TG0008US</a:t>
                      </a:r>
                    </a:p>
                  </a:txBody>
                  <a:tcPr marL="6350" marR="6350" marT="6350" marB="0" anchor="b">
                    <a:solidFill>
                      <a:schemeClr val="bg1">
                        <a:lumMod val="8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11TG0001US</a:t>
                      </a:r>
                    </a:p>
                  </a:txBody>
                  <a:tcPr marL="6350" marR="6350" marT="6350" marB="0" anchor="b">
                    <a:solidFill>
                      <a:srgbClr val="F3F2F0"/>
                    </a:solidFill>
                  </a:tcPr>
                </a:tc>
                <a:extLst>
                  <a:ext uri="{0D108BD9-81ED-4DB2-BD59-A6C34878D82A}">
                    <a16:rowId xmlns:a16="http://schemas.microsoft.com/office/drawing/2014/main" val="10002"/>
                  </a:ext>
                </a:extLst>
              </a:tr>
              <a:tr h="248866">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algn="ctr"/>
                      <a:r>
                        <a:rPr lang="en-US" sz="800" b="0" i="0" kern="1200" dirty="0">
                          <a:solidFill>
                            <a:schemeClr val="tx1"/>
                          </a:solidFill>
                          <a:effectLst/>
                          <a:latin typeface="+mn-lt"/>
                          <a:ea typeface="+mn-ea"/>
                          <a:cs typeface="+mn-cs"/>
                        </a:rPr>
                        <a:t>Core i5-12500</a:t>
                      </a:r>
                      <a:endParaRPr lang="en-US" sz="800" dirty="0"/>
                    </a:p>
                  </a:txBody>
                  <a:tcPr marL="9525" marR="9525" marT="9525" marB="0" anchor="ctr">
                    <a:solidFill>
                      <a:schemeClr val="bg1">
                        <a:lumMod val="85000"/>
                      </a:schemeClr>
                    </a:solidFill>
                  </a:tcPr>
                </a:tc>
                <a:tc>
                  <a:txBody>
                    <a:bodyPr/>
                    <a:lstStyle/>
                    <a:p>
                      <a:pPr algn="ctr"/>
                      <a:r>
                        <a:rPr lang="en-US" sz="800" dirty="0"/>
                        <a:t>Core i5-12500</a:t>
                      </a:r>
                    </a:p>
                  </a:txBody>
                  <a:tcPr marL="9525" marR="9525" marT="9525" marB="0" anchor="ctr">
                    <a:solidFill>
                      <a:srgbClr val="F3F2F0"/>
                    </a:solidFill>
                  </a:tcPr>
                </a:tc>
                <a:extLst>
                  <a:ext uri="{0D108BD9-81ED-4DB2-BD59-A6C34878D82A}">
                    <a16:rowId xmlns:a16="http://schemas.microsoft.com/office/drawing/2014/main" val="10003"/>
                  </a:ext>
                </a:extLst>
              </a:tr>
              <a:tr h="248866">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8GB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rgbClr val="F3F2F0"/>
                    </a:solidFill>
                  </a:tcPr>
                </a:tc>
                <a:extLst>
                  <a:ext uri="{0D108BD9-81ED-4DB2-BD59-A6C34878D82A}">
                    <a16:rowId xmlns:a16="http://schemas.microsoft.com/office/drawing/2014/main" val="10004"/>
                  </a:ext>
                </a:extLst>
              </a:tr>
              <a:tr h="248866">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rgbClr val="F3F2F0"/>
                    </a:solidFill>
                  </a:tcPr>
                </a:tc>
                <a:extLst>
                  <a:ext uri="{0D108BD9-81ED-4DB2-BD59-A6C34878D82A}">
                    <a16:rowId xmlns:a16="http://schemas.microsoft.com/office/drawing/2014/main" val="10005"/>
                  </a:ext>
                </a:extLst>
              </a:tr>
              <a:tr h="248866">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rgbClr val="F3F2F0"/>
                    </a:solidFill>
                  </a:tcPr>
                </a:tc>
                <a:extLst>
                  <a:ext uri="{0D108BD9-81ED-4DB2-BD59-A6C34878D82A}">
                    <a16:rowId xmlns:a16="http://schemas.microsoft.com/office/drawing/2014/main" val="10006"/>
                  </a:ext>
                </a:extLst>
              </a:tr>
              <a:tr h="248866">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rgbClr val="F3F2F0"/>
                    </a:solidFill>
                  </a:tcPr>
                </a:tc>
                <a:extLst>
                  <a:ext uri="{0D108BD9-81ED-4DB2-BD59-A6C34878D82A}">
                    <a16:rowId xmlns:a16="http://schemas.microsoft.com/office/drawing/2014/main" val="10007"/>
                  </a:ext>
                </a:extLst>
              </a:tr>
              <a:tr h="248866">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rgbClr val="F3F2F0"/>
                    </a:solidFill>
                  </a:tcPr>
                </a:tc>
                <a:extLst>
                  <a:ext uri="{0D108BD9-81ED-4DB2-BD59-A6C34878D82A}">
                    <a16:rowId xmlns:a16="http://schemas.microsoft.com/office/drawing/2014/main" val="10008"/>
                  </a:ext>
                </a:extLst>
              </a:tr>
              <a:tr h="24886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rgbClr val="F3F2F0"/>
                    </a:solidFill>
                  </a:tcPr>
                </a:tc>
                <a:extLst>
                  <a:ext uri="{0D108BD9-81ED-4DB2-BD59-A6C34878D82A}">
                    <a16:rowId xmlns:a16="http://schemas.microsoft.com/office/drawing/2014/main" val="10009"/>
                  </a:ext>
                </a:extLst>
              </a:tr>
            </a:tbl>
          </a:graphicData>
        </a:graphic>
      </p:graphicFrame>
      <p:graphicFrame>
        <p:nvGraphicFramePr>
          <p:cNvPr id="10" name="Table 9">
            <a:extLst>
              <a:ext uri="{FF2B5EF4-FFF2-40B4-BE49-F238E27FC236}">
                <a16:creationId xmlns:a16="http://schemas.microsoft.com/office/drawing/2014/main" id="{D183FAD3-8543-4303-8618-47D1CAC351FB}"/>
              </a:ext>
            </a:extLst>
          </p:cNvPr>
          <p:cNvGraphicFramePr>
            <a:graphicFrameLocks noGrp="1"/>
          </p:cNvGraphicFramePr>
          <p:nvPr/>
        </p:nvGraphicFramePr>
        <p:xfrm>
          <a:off x="2860646" y="3822405"/>
          <a:ext cx="1279470" cy="2448026"/>
        </p:xfrm>
        <a:graphic>
          <a:graphicData uri="http://schemas.openxmlformats.org/drawingml/2006/table">
            <a:tbl>
              <a:tblPr firstRow="1">
                <a:tableStyleId>{2D5ABB26-0587-4C30-8999-92F81FD0307C}</a:tableStyleId>
              </a:tblPr>
              <a:tblGrid>
                <a:gridCol w="1279470">
                  <a:extLst>
                    <a:ext uri="{9D8B030D-6E8A-4147-A177-3AD203B41FA5}">
                      <a16:colId xmlns:a16="http://schemas.microsoft.com/office/drawing/2014/main" val="1765592331"/>
                    </a:ext>
                  </a:extLst>
                </a:gridCol>
              </a:tblGrid>
              <a:tr h="314244">
                <a:tc>
                  <a:txBody>
                    <a:bodyPr/>
                    <a:lstStyle/>
                    <a:p>
                      <a:pPr algn="ctr"/>
                      <a:r>
                        <a:rPr lang="en-US" sz="1400" dirty="0">
                          <a:solidFill>
                            <a:srgbClr val="FF0000"/>
                          </a:solidFill>
                          <a:latin typeface="Arial" panose="020B0604020202020204" pitchFamily="34" charset="0"/>
                          <a:cs typeface="Arial" panose="020B0604020202020204" pitchFamily="34" charset="0"/>
                        </a:rPr>
                        <a:t>$1,359</a:t>
                      </a:r>
                    </a:p>
                  </a:txBody>
                  <a:tcPr marL="91439" marR="0" marT="0" marB="0" anchor="ctr">
                    <a:solidFill>
                      <a:schemeClr val="bg1">
                        <a:lumMod val="95000"/>
                      </a:schemeClr>
                    </a:solidFill>
                  </a:tcPr>
                </a:tc>
                <a:extLst>
                  <a:ext uri="{0D108BD9-81ED-4DB2-BD59-A6C34878D82A}">
                    <a16:rowId xmlns:a16="http://schemas.microsoft.com/office/drawing/2014/main" val="2985907234"/>
                  </a:ext>
                </a:extLst>
              </a:tr>
              <a:tr h="150788">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$30 Rebate </a:t>
                      </a:r>
                    </a:p>
                  </a:txBody>
                  <a:tcPr marL="7620" marR="7620" marT="7620" marB="0" anchor="b">
                    <a:solidFill>
                      <a:schemeClr val="bg1">
                        <a:lumMod val="95000"/>
                      </a:schemeClr>
                    </a:solidFill>
                  </a:tcPr>
                </a:tc>
                <a:extLst>
                  <a:ext uri="{0D108BD9-81ED-4DB2-BD59-A6C34878D82A}">
                    <a16:rowId xmlns:a16="http://schemas.microsoft.com/office/drawing/2014/main" val="411645271"/>
                  </a:ext>
                </a:extLst>
              </a:tr>
              <a:tr h="239487">
                <a:tc>
                  <a:txBody>
                    <a:bodyPr/>
                    <a:lstStyle/>
                    <a:p>
                      <a:pPr algn="l" fontAlgn="b"/>
                      <a:r>
                        <a:rPr lang="en-US" sz="1100" b="0" i="0" u="none" strike="noStrike" dirty="0">
                          <a:solidFill>
                            <a:srgbClr val="000000"/>
                          </a:solidFill>
                          <a:effectLst/>
                          <a:latin typeface="Calibri" panose="020F0502020204030204" pitchFamily="34" charset="0"/>
                        </a:rPr>
                        <a:t>        </a:t>
                      </a:r>
                      <a:r>
                        <a:rPr lang="en-US" sz="1100" b="1" i="0" u="none" strike="noStrike" dirty="0">
                          <a:solidFill>
                            <a:srgbClr val="000000"/>
                          </a:solidFill>
                          <a:effectLst/>
                          <a:latin typeface="Calibri" panose="020F0502020204030204" pitchFamily="34" charset="0"/>
                        </a:rPr>
                        <a:t>11TG000AUS</a:t>
                      </a:r>
                    </a:p>
                  </a:txBody>
                  <a:tcPr marL="6350" marR="6350" marT="6350" marB="0" anchor="b">
                    <a:solidFill>
                      <a:schemeClr val="bg1">
                        <a:lumMod val="95000"/>
                      </a:schemeClr>
                    </a:solidFill>
                  </a:tcPr>
                </a:tc>
                <a:extLst>
                  <a:ext uri="{0D108BD9-81ED-4DB2-BD59-A6C34878D82A}">
                    <a16:rowId xmlns:a16="http://schemas.microsoft.com/office/drawing/2014/main" val="1509599783"/>
                  </a:ext>
                </a:extLst>
              </a:tr>
              <a:tr h="24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95000"/>
                      </a:schemeClr>
                    </a:solidFill>
                  </a:tcPr>
                </a:tc>
                <a:extLst>
                  <a:ext uri="{0D108BD9-81ED-4DB2-BD59-A6C34878D82A}">
                    <a16:rowId xmlns:a16="http://schemas.microsoft.com/office/drawing/2014/main" val="2882707638"/>
                  </a:ext>
                </a:extLst>
              </a:tr>
              <a:tr h="24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95000"/>
                      </a:schemeClr>
                    </a:solidFill>
                  </a:tcPr>
                </a:tc>
                <a:extLst>
                  <a:ext uri="{0D108BD9-81ED-4DB2-BD59-A6C34878D82A}">
                    <a16:rowId xmlns:a16="http://schemas.microsoft.com/office/drawing/2014/main" val="3561796982"/>
                  </a:ext>
                </a:extLst>
              </a:tr>
              <a:tr h="24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95000"/>
                      </a:schemeClr>
                    </a:solidFill>
                  </a:tcPr>
                </a:tc>
                <a:extLst>
                  <a:ext uri="{0D108BD9-81ED-4DB2-BD59-A6C34878D82A}">
                    <a16:rowId xmlns:a16="http://schemas.microsoft.com/office/drawing/2014/main" val="2900429177"/>
                  </a:ext>
                </a:extLst>
              </a:tr>
              <a:tr h="24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95000"/>
                      </a:schemeClr>
                    </a:solidFill>
                  </a:tcPr>
                </a:tc>
                <a:extLst>
                  <a:ext uri="{0D108BD9-81ED-4DB2-BD59-A6C34878D82A}">
                    <a16:rowId xmlns:a16="http://schemas.microsoft.com/office/drawing/2014/main" val="3244376687"/>
                  </a:ext>
                </a:extLst>
              </a:tr>
              <a:tr h="24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i="0" u="none" strike="noStrike" dirty="0">
                        <a:solidFill>
                          <a:srgbClr val="000000"/>
                        </a:solidFill>
                        <a:latin typeface="+mn-lt"/>
                      </a:endParaRPr>
                    </a:p>
                  </a:txBody>
                  <a:tcPr marL="9525" marR="9525" marT="9525" marB="0" anchor="ctr">
                    <a:solidFill>
                      <a:schemeClr val="bg1">
                        <a:lumMod val="95000"/>
                      </a:schemeClr>
                    </a:solidFill>
                  </a:tcPr>
                </a:tc>
                <a:extLst>
                  <a:ext uri="{0D108BD9-81ED-4DB2-BD59-A6C34878D82A}">
                    <a16:rowId xmlns:a16="http://schemas.microsoft.com/office/drawing/2014/main" val="1025795015"/>
                  </a:ext>
                </a:extLst>
              </a:tr>
              <a:tr h="248357">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95000"/>
                      </a:schemeClr>
                    </a:solidFill>
                  </a:tcPr>
                </a:tc>
                <a:extLst>
                  <a:ext uri="{0D108BD9-81ED-4DB2-BD59-A6C34878D82A}">
                    <a16:rowId xmlns:a16="http://schemas.microsoft.com/office/drawing/2014/main" val="1771244981"/>
                  </a:ext>
                </a:extLst>
              </a:tr>
              <a:tr h="24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207385131"/>
                  </a:ext>
                </a:extLst>
              </a:tr>
            </a:tbl>
          </a:graphicData>
        </a:graphic>
      </p:graphicFrame>
      <p:pic>
        <p:nvPicPr>
          <p:cNvPr id="13" name="Picture 2" descr="images">
            <a:extLst>
              <a:ext uri="{FF2B5EF4-FFF2-40B4-BE49-F238E27FC236}">
                <a16:creationId xmlns:a16="http://schemas.microsoft.com/office/drawing/2014/main" id="{F19DE914-F837-4996-90F2-35A6A282043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05633" y="3908856"/>
            <a:ext cx="2756970" cy="25174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2">
            <a:extLst>
              <a:ext uri="{FF2B5EF4-FFF2-40B4-BE49-F238E27FC236}">
                <a16:creationId xmlns:a16="http://schemas.microsoft.com/office/drawing/2014/main" id="{98269C49-8B2A-47F0-AC46-506DE6C35CB9}"/>
              </a:ext>
            </a:extLst>
          </p:cNvPr>
          <p:cNvSpPr txBox="1">
            <a:spLocks/>
          </p:cNvSpPr>
          <p:nvPr/>
        </p:nvSpPr>
        <p:spPr bwMode="white">
          <a:xfrm>
            <a:off x="10083948" y="3923344"/>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M90s SFF</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graphicFrame>
        <p:nvGraphicFramePr>
          <p:cNvPr id="11" name="Table 10">
            <a:extLst>
              <a:ext uri="{FF2B5EF4-FFF2-40B4-BE49-F238E27FC236}">
                <a16:creationId xmlns:a16="http://schemas.microsoft.com/office/drawing/2014/main" id="{2AEF1B7E-39DD-E241-9237-317814AE10D1}"/>
              </a:ext>
            </a:extLst>
          </p:cNvPr>
          <p:cNvGraphicFramePr>
            <a:graphicFrameLocks noGrp="1"/>
          </p:cNvGraphicFramePr>
          <p:nvPr/>
        </p:nvGraphicFramePr>
        <p:xfrm>
          <a:off x="6073348" y="1198271"/>
          <a:ext cx="4134514" cy="2490629"/>
        </p:xfrm>
        <a:graphic>
          <a:graphicData uri="http://schemas.openxmlformats.org/drawingml/2006/table">
            <a:tbl>
              <a:tblPr firstRow="1">
                <a:tableStyleId>{2D5ABB26-0587-4C30-8999-92F81FD0307C}</a:tableStyleId>
              </a:tblPr>
              <a:tblGrid>
                <a:gridCol w="294424">
                  <a:extLst>
                    <a:ext uri="{9D8B030D-6E8A-4147-A177-3AD203B41FA5}">
                      <a16:colId xmlns:a16="http://schemas.microsoft.com/office/drawing/2014/main" val="20007"/>
                    </a:ext>
                  </a:extLst>
                </a:gridCol>
                <a:gridCol w="1280030">
                  <a:extLst>
                    <a:ext uri="{9D8B030D-6E8A-4147-A177-3AD203B41FA5}">
                      <a16:colId xmlns:a16="http://schemas.microsoft.com/office/drawing/2014/main" val="20009"/>
                    </a:ext>
                  </a:extLst>
                </a:gridCol>
                <a:gridCol w="1280030">
                  <a:extLst>
                    <a:ext uri="{9D8B030D-6E8A-4147-A177-3AD203B41FA5}">
                      <a16:colId xmlns:a16="http://schemas.microsoft.com/office/drawing/2014/main" val="20010"/>
                    </a:ext>
                  </a:extLst>
                </a:gridCol>
                <a:gridCol w="1280030">
                  <a:extLst>
                    <a:ext uri="{9D8B030D-6E8A-4147-A177-3AD203B41FA5}">
                      <a16:colId xmlns:a16="http://schemas.microsoft.com/office/drawing/2014/main" val="20011"/>
                    </a:ext>
                  </a:extLst>
                </a:gridCol>
              </a:tblGrid>
              <a:tr h="301732">
                <a:tc rowSpan="10">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M70s SFF Gen 3</a:t>
                      </a:r>
                    </a:p>
                  </a:txBody>
                  <a:tcPr marL="0" marR="0" marT="0" marB="0" vert="vert270" anchor="ctr">
                    <a:solidFill>
                      <a:schemeClr val="tx1">
                        <a:lumMod val="65000"/>
                        <a:lumOff val="3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$959</a:t>
                      </a:r>
                    </a:p>
                  </a:txBody>
                  <a:tcPr marL="91439" marR="0" marT="0" marB="0" anchor="ctr">
                    <a:solidFill>
                      <a:schemeClr val="bg1">
                        <a:lumMod val="8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$999</a:t>
                      </a:r>
                    </a:p>
                  </a:txBody>
                  <a:tcPr marL="91439" marR="0" marT="0" marB="0" anchor="ctr">
                    <a:solidFill>
                      <a:srgbClr val="F3F2F0"/>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$1,269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244346">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914400"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914400"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7620" marR="7620" marT="7620" marB="0" anchor="b">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914400" rtl="0" eaLnBrk="1" fontAlgn="b" latinLnBrk="0" hangingPunct="1">
                        <a:lnSpc>
                          <a:spcPct val="100000"/>
                        </a:lnSpc>
                        <a:spcBef>
                          <a:spcPts val="0"/>
                        </a:spcBef>
                        <a:spcAft>
                          <a:spcPts val="0"/>
                        </a:spcAft>
                        <a:buClrTx/>
                        <a:buSzTx/>
                        <a:buFontTx/>
                        <a:buNone/>
                        <a:tabLst/>
                        <a:defRPr/>
                      </a:pPr>
                      <a:endParaRPr lang="hr-HR" sz="800" b="1" i="0" u="none" strike="noStrike" baseline="0" dirty="0">
                        <a:solidFill>
                          <a:srgbClr val="0094BC"/>
                        </a:solidFill>
                        <a:latin typeface="Arial" charset="0"/>
                        <a:ea typeface="Arial" charset="0"/>
                        <a:cs typeface="Arial" charset="0"/>
                      </a:endParaRPr>
                    </a:p>
                  </a:txBody>
                  <a:tcPr marL="7620" marR="7620" marT="7620" marB="0" anchor="b">
                    <a:solidFill>
                      <a:schemeClr val="bg1">
                        <a:lumMod val="85000"/>
                      </a:schemeClr>
                    </a:solidFill>
                  </a:tcPr>
                </a:tc>
                <a:extLst>
                  <a:ext uri="{0D108BD9-81ED-4DB2-BD59-A6C34878D82A}">
                    <a16:rowId xmlns:a16="http://schemas.microsoft.com/office/drawing/2014/main" val="10001"/>
                  </a:ext>
                </a:extLst>
              </a:tr>
              <a:tr h="229952">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11T8001GUS</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11T8001WUS</a:t>
                      </a:r>
                    </a:p>
                  </a:txBody>
                  <a:tcPr marL="6350" marR="6350" marT="6350" marB="0" anchor="b">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11T8001CUS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algn="ctr"/>
                      <a:r>
                        <a:rPr lang="en-US" sz="800" b="0" i="0" kern="1200" dirty="0">
                          <a:solidFill>
                            <a:schemeClr val="tx1"/>
                          </a:solidFill>
                          <a:effectLst/>
                          <a:latin typeface="+mn-lt"/>
                          <a:ea typeface="+mn-ea"/>
                          <a:cs typeface="+mn-cs"/>
                        </a:rPr>
                        <a:t>Core i5-12500</a:t>
                      </a:r>
                      <a:endParaRPr lang="en-US" sz="800" dirty="0"/>
                    </a:p>
                  </a:txBody>
                  <a:tcPr marL="9525" marR="9525" marT="9525" marB="0" anchor="ctr">
                    <a:solidFill>
                      <a:schemeClr val="bg1">
                        <a:lumMod val="85000"/>
                      </a:schemeClr>
                    </a:solidFill>
                  </a:tcPr>
                </a:tc>
                <a:tc>
                  <a:txBody>
                    <a:bodyPr/>
                    <a:lstStyle/>
                    <a:p>
                      <a:pPr algn="ctr"/>
                      <a:r>
                        <a:rPr lang="en-US" sz="800" dirty="0"/>
                        <a:t>Core i5-12500</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46197">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84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1521242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FA33-45B8-4FF7-94CE-D10942AFCA5E}"/>
              </a:ext>
            </a:extLst>
          </p:cNvPr>
          <p:cNvSpPr>
            <a:spLocks noGrp="1"/>
          </p:cNvSpPr>
          <p:nvPr>
            <p:ph type="title"/>
          </p:nvPr>
        </p:nvSpPr>
        <p:spPr/>
        <p:txBody>
          <a:bodyPr/>
          <a:lstStyle/>
          <a:p>
            <a:r>
              <a:rPr lang="en-US" dirty="0"/>
              <a:t>ThinkCentre Mini Tower Desktops</a:t>
            </a:r>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descr="images">
            <a:extLst>
              <a:ext uri="{FF2B5EF4-FFF2-40B4-BE49-F238E27FC236}">
                <a16:creationId xmlns:a16="http://schemas.microsoft.com/office/drawing/2014/main" id="{224AC871-AE9A-4124-B444-307C5967C8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94934" y="1145972"/>
            <a:ext cx="3695791" cy="27718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D971E2-3ECC-4F00-B147-FED868D6FD85}"/>
              </a:ext>
            </a:extLst>
          </p:cNvPr>
          <p:cNvSpPr txBox="1"/>
          <p:nvPr/>
        </p:nvSpPr>
        <p:spPr>
          <a:xfrm>
            <a:off x="8660330" y="1022866"/>
            <a:ext cx="3095065" cy="246213"/>
          </a:xfrm>
          <a:prstGeom prst="rect">
            <a:avLst/>
          </a:prstGeom>
          <a:noFill/>
        </p:spPr>
        <p:txBody>
          <a:bodyPr wrap="squar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10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sp>
        <p:nvSpPr>
          <p:cNvPr id="7" name="Rectangle 6">
            <a:extLst>
              <a:ext uri="{FF2B5EF4-FFF2-40B4-BE49-F238E27FC236}">
                <a16:creationId xmlns:a16="http://schemas.microsoft.com/office/drawing/2014/main" id="{56CE4B86-3180-44A3-BB67-92B7FD11E1FC}"/>
              </a:ext>
            </a:extLst>
          </p:cNvPr>
          <p:cNvSpPr/>
          <p:nvPr/>
        </p:nvSpPr>
        <p:spPr>
          <a:xfrm>
            <a:off x="1056044" y="1032992"/>
            <a:ext cx="801806" cy="246213"/>
          </a:xfrm>
          <a:prstGeom prst="rect">
            <a:avLst/>
          </a:prstGeom>
        </p:spPr>
        <p:txBody>
          <a:bodyPr wrap="none" lIns="91432" tIns="45716" rIns="91432" bIns="45716">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charset="0"/>
                <a:ea typeface="Arial" charset="0"/>
                <a:cs typeface="Arial" charset="0"/>
              </a:rPr>
              <a:t>[  6 OF 8  ]</a:t>
            </a:r>
            <a:endParaRPr kumimoji="0" lang="en-US" sz="10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aphicFrame>
        <p:nvGraphicFramePr>
          <p:cNvPr id="8" name="Table 7">
            <a:extLst>
              <a:ext uri="{FF2B5EF4-FFF2-40B4-BE49-F238E27FC236}">
                <a16:creationId xmlns:a16="http://schemas.microsoft.com/office/drawing/2014/main" id="{B66A6661-1642-4218-8801-3B9CDB7E0297}"/>
              </a:ext>
            </a:extLst>
          </p:cNvPr>
          <p:cNvGraphicFramePr>
            <a:graphicFrameLocks noGrp="1"/>
          </p:cNvGraphicFramePr>
          <p:nvPr/>
        </p:nvGraphicFramePr>
        <p:xfrm>
          <a:off x="0" y="1275935"/>
          <a:ext cx="4796410" cy="2608954"/>
        </p:xfrm>
        <a:graphic>
          <a:graphicData uri="http://schemas.openxmlformats.org/drawingml/2006/table">
            <a:tbl>
              <a:tblPr firstRow="1">
                <a:tableStyleId>{2D5ABB26-0587-4C30-8999-92F81FD0307C}</a:tableStyleId>
              </a:tblPr>
              <a:tblGrid>
                <a:gridCol w="586890">
                  <a:extLst>
                    <a:ext uri="{9D8B030D-6E8A-4147-A177-3AD203B41FA5}">
                      <a16:colId xmlns:a16="http://schemas.microsoft.com/office/drawing/2014/main" val="20000"/>
                    </a:ext>
                  </a:extLst>
                </a:gridCol>
                <a:gridCol w="1300615">
                  <a:extLst>
                    <a:ext uri="{9D8B030D-6E8A-4147-A177-3AD203B41FA5}">
                      <a16:colId xmlns:a16="http://schemas.microsoft.com/office/drawing/2014/main" val="20005"/>
                    </a:ext>
                  </a:extLst>
                </a:gridCol>
                <a:gridCol w="1449045">
                  <a:extLst>
                    <a:ext uri="{9D8B030D-6E8A-4147-A177-3AD203B41FA5}">
                      <a16:colId xmlns:a16="http://schemas.microsoft.com/office/drawing/2014/main" val="20007"/>
                    </a:ext>
                  </a:extLst>
                </a:gridCol>
                <a:gridCol w="1459860">
                  <a:extLst>
                    <a:ext uri="{9D8B030D-6E8A-4147-A177-3AD203B41FA5}">
                      <a16:colId xmlns:a16="http://schemas.microsoft.com/office/drawing/2014/main" val="20013"/>
                    </a:ext>
                  </a:extLst>
                </a:gridCol>
              </a:tblGrid>
              <a:tr h="251641">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M70t</a:t>
                      </a:r>
                      <a:r>
                        <a:rPr lang="en-US" sz="1800" b="1" baseline="0" dirty="0">
                          <a:solidFill>
                            <a:schemeClr val="bg1"/>
                          </a:solidFill>
                          <a:latin typeface="Arial" charset="0"/>
                          <a:ea typeface="Arial" charset="0"/>
                          <a:cs typeface="Arial" charset="0"/>
                        </a:rPr>
                        <a:t> </a:t>
                      </a:r>
                      <a:r>
                        <a:rPr lang="en-US" sz="1800" b="1" dirty="0">
                          <a:solidFill>
                            <a:schemeClr val="bg1"/>
                          </a:solidFill>
                          <a:latin typeface="Arial" charset="0"/>
                          <a:ea typeface="Arial" charset="0"/>
                          <a:cs typeface="Arial" charset="0"/>
                        </a:rPr>
                        <a:t>Tower Gen 3</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$969</a:t>
                      </a:r>
                    </a:p>
                  </a:txBody>
                  <a:tcPr marL="91439"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$1,009</a:t>
                      </a:r>
                    </a:p>
                  </a:txBody>
                  <a:tcPr marL="91439" marR="0" marT="0" marB="0" anchor="ctr">
                    <a:lnL w="12700" cap="flat" cmpd="sng" algn="ctr">
                      <a:noFill/>
                      <a:prstDash val="solid"/>
                      <a:round/>
                      <a:headEnd type="none" w="med" len="med"/>
                      <a:tailEnd type="none" w="med" len="med"/>
                    </a:lnL>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$1,259</a:t>
                      </a:r>
                    </a:p>
                  </a:txBody>
                  <a:tcPr marL="91439" marR="0" marT="0" marB="0" anchor="ctr">
                    <a:solidFill>
                      <a:schemeClr val="bg1">
                        <a:lumMod val="95000"/>
                      </a:schemeClr>
                    </a:solidFill>
                  </a:tcPr>
                </a:tc>
                <a:extLst>
                  <a:ext uri="{0D108BD9-81ED-4DB2-BD59-A6C34878D82A}">
                    <a16:rowId xmlns:a16="http://schemas.microsoft.com/office/drawing/2014/main" val="10000"/>
                  </a:ext>
                </a:extLst>
              </a:tr>
              <a:tr h="251641">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91439"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91439" marR="0" marT="0" marB="0" anchor="ctr">
                    <a:lnL w="12700" cap="flat" cmpd="sng" algn="ctr">
                      <a:noFill/>
                      <a:prstDash val="solid"/>
                      <a:round/>
                      <a:headEnd type="none" w="med" len="med"/>
                      <a:tailEnd type="none" w="med" len="med"/>
                    </a:lnL>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91439" marR="0" marT="0" marB="0" anchor="ctr">
                    <a:solidFill>
                      <a:schemeClr val="bg1">
                        <a:lumMod val="95000"/>
                      </a:schemeClr>
                    </a:solidFill>
                  </a:tcPr>
                </a:tc>
                <a:extLst>
                  <a:ext uri="{0D108BD9-81ED-4DB2-BD59-A6C34878D82A}">
                    <a16:rowId xmlns:a16="http://schemas.microsoft.com/office/drawing/2014/main" val="10001"/>
                  </a:ext>
                </a:extLst>
              </a:tr>
              <a:tr h="26027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1100" b="1" i="0" u="none" strike="noStrike" dirty="0">
                          <a:solidFill>
                            <a:srgbClr val="000000"/>
                          </a:solidFill>
                          <a:effectLst/>
                          <a:latin typeface="Calibri" panose="020F0502020204030204" pitchFamily="34" charset="0"/>
                        </a:rPr>
                        <a:t>11T6001YUS</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11T6001PUS</a:t>
                      </a:r>
                    </a:p>
                  </a:txBody>
                  <a:tcPr marL="6350" marR="6350" marT="6350" marB="0" anchor="b">
                    <a:lnL w="12700" cap="flat" cmpd="sng" algn="ctr">
                      <a:noFill/>
                      <a:prstDash val="solid"/>
                      <a:round/>
                      <a:headEnd type="none" w="med" len="med"/>
                      <a:tailEnd type="none" w="med" len="med"/>
                    </a:lnL>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11T6001SUS</a:t>
                      </a:r>
                    </a:p>
                  </a:txBody>
                  <a:tcPr marL="6350" marR="6350" marT="6350" marB="0" anchor="b">
                    <a:solidFill>
                      <a:schemeClr val="bg1">
                        <a:lumMod val="95000"/>
                      </a:schemeClr>
                    </a:solidFill>
                  </a:tcPr>
                </a:tc>
                <a:extLst>
                  <a:ext uri="{0D108BD9-81ED-4DB2-BD59-A6C34878D82A}">
                    <a16:rowId xmlns:a16="http://schemas.microsoft.com/office/drawing/2014/main" val="10002"/>
                  </a:ext>
                </a:extLst>
              </a:tr>
              <a:tr h="26991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dirty="0"/>
                        <a:t>Core i5-12400 </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Core i5-12400</a:t>
                      </a:r>
                    </a:p>
                  </a:txBody>
                  <a:tcPr marL="7620" marR="7620" marT="7620" marB="0" anchor="b">
                    <a:lnL w="12700" cap="flat" cmpd="sng" algn="ctr">
                      <a:noFill/>
                      <a:prstDash val="solid"/>
                      <a:round/>
                      <a:headEnd type="none" w="med" len="med"/>
                      <a:tailEnd type="none" w="med" len="med"/>
                    </a:lnL>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Core i7-12700</a:t>
                      </a:r>
                    </a:p>
                  </a:txBody>
                  <a:tcPr marL="9525" marR="9525" marT="9525" marB="0" anchor="ctr">
                    <a:solidFill>
                      <a:schemeClr val="bg1">
                        <a:lumMod val="95000"/>
                      </a:schemeClr>
                    </a:solidFill>
                  </a:tcPr>
                </a:tc>
                <a:extLst>
                  <a:ext uri="{0D108BD9-81ED-4DB2-BD59-A6C34878D82A}">
                    <a16:rowId xmlns:a16="http://schemas.microsoft.com/office/drawing/2014/main" val="10003"/>
                  </a:ext>
                </a:extLst>
              </a:tr>
              <a:tr h="44383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900" b="0" i="0" u="none" strike="noStrike" baseline="0" dirty="0">
                          <a:solidFill>
                            <a:srgbClr val="000000"/>
                          </a:solidFill>
                          <a:latin typeface="Arial" charset="0"/>
                          <a:ea typeface="Arial" charset="0"/>
                          <a:cs typeface="Arial" charset="0"/>
                        </a:rPr>
                        <a:t>16GB DDR4 2666MHz</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algn="ctr"/>
                      <a:r>
                        <a:rPr lang="en-US" sz="900" b="0" i="0" u="none" strike="noStrike" baseline="0" dirty="0">
                          <a:solidFill>
                            <a:srgbClr val="000000"/>
                          </a:solidFill>
                          <a:latin typeface="Arial" charset="0"/>
                          <a:ea typeface="Arial" charset="0"/>
                          <a:cs typeface="Arial" charset="0"/>
                        </a:rPr>
                        <a:t>16GB DDR4 2666MHz</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29923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rtl="0" fontAlgn="b"/>
                      <a:r>
                        <a:rPr lang="en-US" sz="900" b="0" i="0" u="none" strike="noStrike" dirty="0">
                          <a:solidFill>
                            <a:srgbClr val="000000"/>
                          </a:solidFill>
                          <a:latin typeface="+mn-lt"/>
                        </a:rPr>
                        <a:t>256GB SSD M.2 PCIe</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algn="ctr" rtl="0" fontAlgn="b"/>
                      <a:r>
                        <a:rPr lang="en-US" sz="900" b="0" i="0" u="none" strike="noStrike" dirty="0">
                          <a:solidFill>
                            <a:srgbClr val="000000"/>
                          </a:solidFill>
                          <a:latin typeface="+mn-lt"/>
                        </a:rPr>
                        <a:t>512GB SSD M.2 PCIe</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tc>
                  <a:txBody>
                    <a:bodyPr/>
                    <a:lstStyle/>
                    <a:p>
                      <a:pPr marL="91440" algn="ctr" rtl="0" fontAlgn="b"/>
                      <a:r>
                        <a:rPr lang="en-US" sz="900" b="0" i="0" u="none" strike="noStrike" dirty="0">
                          <a:solidFill>
                            <a:srgbClr val="000000"/>
                          </a:solidFill>
                          <a:latin typeface="+mn-lt"/>
                        </a:rPr>
                        <a:t>512GB SSD M.2 PCIe</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269914">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DVD RW</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DVD RW</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tc>
                  <a:txBody>
                    <a:bodyPr/>
                    <a:lstStyle/>
                    <a:p>
                      <a:pPr marL="91440" algn="ctr" rtl="0" fontAlgn="b"/>
                      <a:r>
                        <a:rPr lang="en-US" sz="900" b="0" i="0" u="none" strike="noStrike" dirty="0">
                          <a:solidFill>
                            <a:srgbClr val="000000"/>
                          </a:solidFill>
                          <a:latin typeface="+mn-lt"/>
                        </a:rPr>
                        <a:t>DVD RW</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r h="269914">
                <a:tc vMerge="1">
                  <a:txBody>
                    <a:bodyPr/>
                    <a:lstStyle/>
                    <a:p>
                      <a:endParaRPr lang="en-US"/>
                    </a:p>
                  </a:txBody>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26991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algn="ctr" fontAlgn="b"/>
                      <a:r>
                        <a:rPr lang="en-US" sz="9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tc>
                  <a:txBody>
                    <a:bodyPr/>
                    <a:lstStyle/>
                    <a:p>
                      <a:pPr marL="91440" algn="ctr" fontAlgn="b"/>
                      <a:r>
                        <a:rPr lang="en-US" sz="9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9" name="Table 8">
            <a:extLst>
              <a:ext uri="{FF2B5EF4-FFF2-40B4-BE49-F238E27FC236}">
                <a16:creationId xmlns:a16="http://schemas.microsoft.com/office/drawing/2014/main" id="{83E949CB-FFF1-4F0E-A683-2ED470F22D69}"/>
              </a:ext>
            </a:extLst>
          </p:cNvPr>
          <p:cNvGraphicFramePr>
            <a:graphicFrameLocks noGrp="1"/>
          </p:cNvGraphicFramePr>
          <p:nvPr/>
        </p:nvGraphicFramePr>
        <p:xfrm>
          <a:off x="0" y="3967074"/>
          <a:ext cx="4796410" cy="2397968"/>
        </p:xfrm>
        <a:graphic>
          <a:graphicData uri="http://schemas.openxmlformats.org/drawingml/2006/table">
            <a:tbl>
              <a:tblPr firstRow="1">
                <a:tableStyleId>{2D5ABB26-0587-4C30-8999-92F81FD0307C}</a:tableStyleId>
              </a:tblPr>
              <a:tblGrid>
                <a:gridCol w="575733">
                  <a:extLst>
                    <a:ext uri="{9D8B030D-6E8A-4147-A177-3AD203B41FA5}">
                      <a16:colId xmlns:a16="http://schemas.microsoft.com/office/drawing/2014/main" val="20000"/>
                    </a:ext>
                  </a:extLst>
                </a:gridCol>
                <a:gridCol w="1316037">
                  <a:extLst>
                    <a:ext uri="{9D8B030D-6E8A-4147-A177-3AD203B41FA5}">
                      <a16:colId xmlns:a16="http://schemas.microsoft.com/office/drawing/2014/main" val="20005"/>
                    </a:ext>
                  </a:extLst>
                </a:gridCol>
                <a:gridCol w="1452320">
                  <a:extLst>
                    <a:ext uri="{9D8B030D-6E8A-4147-A177-3AD203B41FA5}">
                      <a16:colId xmlns:a16="http://schemas.microsoft.com/office/drawing/2014/main" val="1799682020"/>
                    </a:ext>
                  </a:extLst>
                </a:gridCol>
                <a:gridCol w="1452320">
                  <a:extLst>
                    <a:ext uri="{9D8B030D-6E8A-4147-A177-3AD203B41FA5}">
                      <a16:colId xmlns:a16="http://schemas.microsoft.com/office/drawing/2014/main" val="20007"/>
                    </a:ext>
                  </a:extLst>
                </a:gridCol>
              </a:tblGrid>
              <a:tr h="238700">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M90t</a:t>
                      </a:r>
                      <a:r>
                        <a:rPr lang="en-US" sz="1800" b="1" baseline="0" dirty="0">
                          <a:solidFill>
                            <a:schemeClr val="bg1"/>
                          </a:solidFill>
                          <a:latin typeface="Arial" charset="0"/>
                          <a:ea typeface="Arial" charset="0"/>
                          <a:cs typeface="Arial" charset="0"/>
                        </a:rPr>
                        <a:t> </a:t>
                      </a:r>
                      <a:r>
                        <a:rPr lang="en-US" sz="1800" b="1" dirty="0">
                          <a:solidFill>
                            <a:schemeClr val="bg1"/>
                          </a:solidFill>
                          <a:latin typeface="Arial" charset="0"/>
                          <a:ea typeface="Arial" charset="0"/>
                          <a:cs typeface="Arial" charset="0"/>
                        </a:rPr>
                        <a:t>Tower</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panose="020B0604020202020204" pitchFamily="34" charset="0"/>
                          <a:ea typeface="Arial" charset="0"/>
                          <a:cs typeface="Arial" panose="020B0604020202020204" pitchFamily="34" charset="0"/>
                        </a:rPr>
                        <a:t>$1,189</a:t>
                      </a: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panose="020B0604020202020204" pitchFamily="34" charset="0"/>
                          <a:ea typeface="Arial" charset="0"/>
                          <a:cs typeface="Arial" panose="020B0604020202020204" pitchFamily="34" charset="0"/>
                        </a:rPr>
                        <a:t>$1,239</a:t>
                      </a:r>
                    </a:p>
                  </a:txBody>
                  <a:tcPr marL="91439" marR="0" marT="0"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panose="020B0604020202020204" pitchFamily="34" charset="0"/>
                          <a:ea typeface="Arial" charset="0"/>
                          <a:cs typeface="Arial" panose="020B0604020202020204" pitchFamily="34" charset="0"/>
                        </a:rPr>
                        <a:t>$1,519</a:t>
                      </a:r>
                    </a:p>
                  </a:txBody>
                  <a:tcPr marL="91439" marR="0" marT="0"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0"/>
                  </a:ext>
                </a:extLst>
              </a:tr>
              <a:tr h="23870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91439" marR="0" marT="0"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91439" marR="0" marT="0"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1"/>
                  </a:ext>
                </a:extLst>
              </a:tr>
              <a:tr h="24688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1100" b="1" i="0" u="none" strike="noStrike" dirty="0">
                          <a:solidFill>
                            <a:srgbClr val="000000"/>
                          </a:solidFill>
                          <a:effectLst/>
                          <a:latin typeface="Calibri" panose="020F0502020204030204" pitchFamily="34" charset="0"/>
                        </a:rPr>
                        <a:t>11TN003QUS</a:t>
                      </a:r>
                    </a:p>
                  </a:txBody>
                  <a:tcPr marL="6350" marR="6350" marT="635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11TN003SUS</a:t>
                      </a:r>
                    </a:p>
                  </a:txBody>
                  <a:tcPr marL="6350" marR="6350" marT="6350" marB="0" anchor="b">
                    <a:lnL w="12700" cap="flat" cmpd="sng" algn="ctr">
                      <a:noFill/>
                      <a:prstDash val="solid"/>
                      <a:round/>
                      <a:headEnd type="none" w="med" len="med"/>
                      <a:tailEnd type="none" w="med" len="med"/>
                    </a:lnL>
                    <a:lnR>
                      <a:noFill/>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11TN002AUS</a:t>
                      </a:r>
                    </a:p>
                  </a:txBody>
                  <a:tcPr marL="6350" marR="6350" marT="6350" marB="0" anchor="b">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2"/>
                  </a:ext>
                </a:extLst>
              </a:tr>
              <a:tr h="25603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dirty="0"/>
                        <a:t>Core i5-12400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Core i5-12400</a:t>
                      </a:r>
                    </a:p>
                  </a:txBody>
                  <a:tcPr marL="7620" marR="7620" marT="7620" marB="0" anchor="b">
                    <a:lnL w="12700" cap="flat" cmpd="sng" algn="ctr">
                      <a:noFill/>
                      <a:prstDash val="solid"/>
                      <a:round/>
                      <a:headEnd type="none" w="med" len="med"/>
                      <a:tailEnd type="none" w="med" len="med"/>
                    </a:lnL>
                    <a:lnR>
                      <a:noFill/>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Core i7-12700</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3"/>
                  </a:ext>
                </a:extLst>
              </a:tr>
              <a:tr h="25603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900" b="0" i="0" u="none" strike="noStrike" baseline="0" dirty="0">
                          <a:solidFill>
                            <a:srgbClr val="000000"/>
                          </a:solidFill>
                          <a:latin typeface="Arial" charset="0"/>
                          <a:ea typeface="Arial" charset="0"/>
                          <a:cs typeface="Arial" charset="0"/>
                        </a:rPr>
                        <a:t>16GB DDR4 2666MHz</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a:r>
                        <a:rPr lang="en-US" sz="900" b="0" i="0" u="none" strike="noStrike" baseline="0" dirty="0">
                          <a:solidFill>
                            <a:srgbClr val="000000"/>
                          </a:solidFill>
                          <a:latin typeface="Arial" charset="0"/>
                          <a:ea typeface="Arial" charset="0"/>
                          <a:cs typeface="Arial" charset="0"/>
                        </a:rPr>
                        <a:t>16GB DDR4 2666MHz</a:t>
                      </a:r>
                    </a:p>
                  </a:txBody>
                  <a:tcPr marL="9525" marR="9525" marT="9525"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baseline="0" dirty="0">
                          <a:solidFill>
                            <a:srgbClr val="000000"/>
                          </a:solidFill>
                          <a:latin typeface="Arial" charset="0"/>
                          <a:ea typeface="Arial" charset="0"/>
                          <a:cs typeface="Arial" charset="0"/>
                        </a:rPr>
                        <a:t>16GB DDR4 2933MHz</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4"/>
                  </a:ext>
                </a:extLst>
              </a:tr>
              <a:tr h="25603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rtl="0" fontAlgn="b"/>
                      <a:r>
                        <a:rPr lang="en-US" sz="900" b="0" i="0" u="none" strike="noStrike" dirty="0">
                          <a:solidFill>
                            <a:srgbClr val="000000"/>
                          </a:solidFill>
                          <a:latin typeface="+mn-lt"/>
                        </a:rPr>
                        <a:t>256GB SSD M.2 PCIe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rtl="0" fontAlgn="b"/>
                      <a:r>
                        <a:rPr lang="en-US" sz="900" b="0" i="0" u="none" strike="noStrike" dirty="0">
                          <a:solidFill>
                            <a:srgbClr val="000000"/>
                          </a:solidFill>
                          <a:latin typeface="+mn-lt"/>
                        </a:rPr>
                        <a:t>512GB SSD M.2 PCIe</a:t>
                      </a:r>
                    </a:p>
                  </a:txBody>
                  <a:tcPr marL="9525" marR="9525" marT="9525"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marL="91440" algn="ctr" rtl="0" fontAlgn="b"/>
                      <a:r>
                        <a:rPr lang="en-US" sz="900" b="0" i="0" u="none" strike="noStrike" dirty="0">
                          <a:solidFill>
                            <a:srgbClr val="000000"/>
                          </a:solidFill>
                          <a:latin typeface="+mn-lt"/>
                        </a:rPr>
                        <a:t>512GB SSD M.2 PCIe</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5"/>
                  </a:ext>
                </a:extLst>
              </a:tr>
              <a:tr h="256032">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DVD RW</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DVD RW</a:t>
                      </a:r>
                    </a:p>
                  </a:txBody>
                  <a:tcPr marL="9525" marR="9525" marT="9525"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marL="91440" algn="ctr" rtl="0" fontAlgn="b"/>
                      <a:r>
                        <a:rPr lang="en-US" sz="900" b="0" i="0" u="none" strike="noStrike" dirty="0">
                          <a:solidFill>
                            <a:srgbClr val="000000"/>
                          </a:solidFill>
                          <a:latin typeface="+mn-lt"/>
                        </a:rPr>
                        <a:t>DVD RW</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6"/>
                  </a:ext>
                </a:extLst>
              </a:tr>
              <a:tr h="256032">
                <a:tc vMerge="1">
                  <a:txBody>
                    <a:bodyPr/>
                    <a:lstStyle/>
                    <a:p>
                      <a:endParaRPr lang="en-US"/>
                    </a:p>
                  </a:txBody>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8"/>
                  </a:ext>
                </a:extLst>
              </a:tr>
              <a:tr h="35790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fontAlgn="b"/>
                      <a:r>
                        <a:rPr lang="en-US" sz="9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lnR>
                      <a:noFill/>
                    </a:lnR>
                    <a:solidFill>
                      <a:schemeClr val="bg1">
                        <a:lumMod val="95000"/>
                      </a:schemeClr>
                    </a:solidFill>
                  </a:tcPr>
                </a:tc>
                <a:tc>
                  <a:txBody>
                    <a:bodyPr/>
                    <a:lstStyle/>
                    <a:p>
                      <a:pPr marL="91440" algn="ctr" fontAlgn="b"/>
                      <a:r>
                        <a:rPr lang="en-US" sz="9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10" name="Table 9">
            <a:extLst>
              <a:ext uri="{FF2B5EF4-FFF2-40B4-BE49-F238E27FC236}">
                <a16:creationId xmlns:a16="http://schemas.microsoft.com/office/drawing/2014/main" id="{2C427464-9BD3-4325-B95F-DC7BB256D1A0}"/>
              </a:ext>
            </a:extLst>
          </p:cNvPr>
          <p:cNvGraphicFramePr>
            <a:graphicFrameLocks noGrp="1"/>
          </p:cNvGraphicFramePr>
          <p:nvPr/>
        </p:nvGraphicFramePr>
        <p:xfrm>
          <a:off x="6973908" y="1257939"/>
          <a:ext cx="4648116" cy="2689394"/>
        </p:xfrm>
        <a:graphic>
          <a:graphicData uri="http://schemas.openxmlformats.org/drawingml/2006/table">
            <a:tbl>
              <a:tblPr firstRow="1">
                <a:tableStyleId>{2D5ABB26-0587-4C30-8999-92F81FD0307C}</a:tableStyleId>
              </a:tblPr>
              <a:tblGrid>
                <a:gridCol w="537565">
                  <a:extLst>
                    <a:ext uri="{9D8B030D-6E8A-4147-A177-3AD203B41FA5}">
                      <a16:colId xmlns:a16="http://schemas.microsoft.com/office/drawing/2014/main" val="20000"/>
                    </a:ext>
                  </a:extLst>
                </a:gridCol>
                <a:gridCol w="1300277">
                  <a:extLst>
                    <a:ext uri="{9D8B030D-6E8A-4147-A177-3AD203B41FA5}">
                      <a16:colId xmlns:a16="http://schemas.microsoft.com/office/drawing/2014/main" val="20005"/>
                    </a:ext>
                  </a:extLst>
                </a:gridCol>
                <a:gridCol w="1405137">
                  <a:extLst>
                    <a:ext uri="{9D8B030D-6E8A-4147-A177-3AD203B41FA5}">
                      <a16:colId xmlns:a16="http://schemas.microsoft.com/office/drawing/2014/main" val="1799682020"/>
                    </a:ext>
                  </a:extLst>
                </a:gridCol>
                <a:gridCol w="1405137">
                  <a:extLst>
                    <a:ext uri="{9D8B030D-6E8A-4147-A177-3AD203B41FA5}">
                      <a16:colId xmlns:a16="http://schemas.microsoft.com/office/drawing/2014/main" val="20007"/>
                    </a:ext>
                  </a:extLst>
                </a:gridCol>
              </a:tblGrid>
              <a:tr h="267663">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M80t Tower Gen 3</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panose="020B0604020202020204" pitchFamily="34" charset="0"/>
                          <a:ea typeface="Arial" charset="0"/>
                          <a:cs typeface="Arial" panose="020B0604020202020204" pitchFamily="34" charset="0"/>
                        </a:rPr>
                        <a:t>$1,069</a:t>
                      </a:r>
                    </a:p>
                  </a:txBody>
                  <a:tcPr marL="91439"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panose="020B0604020202020204" pitchFamily="34" charset="0"/>
                          <a:ea typeface="Arial" charset="0"/>
                          <a:cs typeface="Arial" panose="020B0604020202020204" pitchFamily="34" charset="0"/>
                        </a:rPr>
                        <a:t>$1,109</a:t>
                      </a:r>
                    </a:p>
                  </a:txBody>
                  <a:tcPr marL="91439"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panose="020B0604020202020204" pitchFamily="34" charset="0"/>
                          <a:ea typeface="Arial" charset="0"/>
                          <a:cs typeface="Arial" panose="020B0604020202020204" pitchFamily="34" charset="0"/>
                        </a:rPr>
                        <a:t>$1,379</a:t>
                      </a:r>
                    </a:p>
                  </a:txBody>
                  <a:tcPr marL="91439" marR="0" marT="0"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0"/>
                  </a:ext>
                </a:extLst>
              </a:tr>
              <a:tr h="267663">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lang="hr-HR" sz="1050" b="1" i="0" u="none" strike="noStrike" baseline="0" dirty="0">
                        <a:solidFill>
                          <a:srgbClr val="0094BC"/>
                        </a:solidFill>
                        <a:latin typeface="Arial" charset="0"/>
                        <a:ea typeface="Arial" charset="0"/>
                        <a:cs typeface="Arial" charset="0"/>
                      </a:endParaRPr>
                    </a:p>
                  </a:txBody>
                  <a:tcPr marL="91439"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91439"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rPr>
                        <a:t>$50 Rebate </a:t>
                      </a:r>
                    </a:p>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91439" marR="0" marT="0"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1"/>
                  </a:ext>
                </a:extLst>
              </a:tr>
              <a:tr h="276845">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1100" b="1" i="0" u="none" strike="noStrike" dirty="0">
                          <a:solidFill>
                            <a:srgbClr val="000000"/>
                          </a:solidFill>
                          <a:effectLst/>
                          <a:latin typeface="Calibri" panose="020F0502020204030204" pitchFamily="34" charset="0"/>
                        </a:rPr>
                        <a:t>11TE0000US</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11TE000EUS</a:t>
                      </a:r>
                    </a:p>
                  </a:txBody>
                  <a:tcPr marL="6350" marR="6350" marT="635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11TE0008US</a:t>
                      </a:r>
                    </a:p>
                  </a:txBody>
                  <a:tcPr marL="6350" marR="6350" marT="6350" marB="0" anchor="b">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2"/>
                  </a:ext>
                </a:extLst>
              </a:tr>
              <a:tr h="28709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dirty="0"/>
                        <a:t>Core i5-12400 </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Core i5-12400</a:t>
                      </a:r>
                    </a:p>
                  </a:txBody>
                  <a:tcPr marL="7620" marR="7620" marT="762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Core i7-12700</a:t>
                      </a:r>
                    </a:p>
                  </a:txBody>
                  <a:tcPr marL="9525" marR="9525" marT="9525"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3"/>
                  </a:ext>
                </a:extLst>
              </a:tr>
              <a:tr h="29072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900" b="0" i="0" u="none" strike="noStrike" baseline="0" dirty="0">
                          <a:solidFill>
                            <a:srgbClr val="000000"/>
                          </a:solidFill>
                          <a:latin typeface="Arial" charset="0"/>
                          <a:ea typeface="Arial" charset="0"/>
                          <a:cs typeface="Arial" charset="0"/>
                        </a:rPr>
                        <a:t>16GB DDR4 2666MHz</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algn="ctr"/>
                      <a:r>
                        <a:rPr lang="en-US" sz="900" b="0" i="0" u="none" strike="noStrike" baseline="0" dirty="0">
                          <a:solidFill>
                            <a:srgbClr val="000000"/>
                          </a:solidFill>
                          <a:latin typeface="Arial" charset="0"/>
                          <a:ea typeface="Arial" charset="0"/>
                          <a:cs typeface="Arial" charset="0"/>
                        </a:rPr>
                        <a:t>16GB DDR4 2666MHz</a:t>
                      </a:r>
                    </a:p>
                  </a:txBody>
                  <a:tcPr marL="9525" marR="9525" marT="9525"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baseline="0" dirty="0">
                          <a:solidFill>
                            <a:srgbClr val="000000"/>
                          </a:solidFill>
                          <a:latin typeface="Arial" charset="0"/>
                          <a:ea typeface="Arial" charset="0"/>
                          <a:cs typeface="Arial" charset="0"/>
                        </a:rPr>
                        <a:t>16GB DDR4 2933MHz</a:t>
                      </a:r>
                    </a:p>
                  </a:txBody>
                  <a:tcPr marL="9525" marR="9525" marT="9525"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4"/>
                  </a:ext>
                </a:extLst>
              </a:tr>
              <a:tr h="29072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rtl="0" fontAlgn="b"/>
                      <a:r>
                        <a:rPr lang="en-US" sz="900" b="0" i="0" u="none" strike="noStrike" dirty="0">
                          <a:solidFill>
                            <a:srgbClr val="000000"/>
                          </a:solidFill>
                          <a:latin typeface="+mn-lt"/>
                        </a:rPr>
                        <a:t>256GB SSD M.2 PCIe</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algn="ctr" rtl="0" fontAlgn="b"/>
                      <a:r>
                        <a:rPr lang="en-US" sz="900" b="0" i="0" u="none" strike="noStrike" dirty="0">
                          <a:solidFill>
                            <a:srgbClr val="000000"/>
                          </a:solidFill>
                          <a:latin typeface="+mn-lt"/>
                        </a:rPr>
                        <a:t>512GB SSD M.2 PCIe</a:t>
                      </a:r>
                    </a:p>
                  </a:txBody>
                  <a:tcPr marL="9525" marR="9525" marT="9525"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91440" algn="ctr" rtl="0" fontAlgn="b"/>
                      <a:r>
                        <a:rPr lang="en-US" sz="900" b="0" i="0" u="none" strike="noStrike" dirty="0">
                          <a:solidFill>
                            <a:srgbClr val="000000"/>
                          </a:solidFill>
                          <a:latin typeface="+mn-lt"/>
                        </a:rPr>
                        <a:t>512GB SSD M.2 PCIe</a:t>
                      </a:r>
                    </a:p>
                  </a:txBody>
                  <a:tcPr marL="9525" marR="9525" marT="9525"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5"/>
                  </a:ext>
                </a:extLst>
              </a:tr>
              <a:tr h="287098">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DVD RW</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DVD RW</a:t>
                      </a:r>
                    </a:p>
                  </a:txBody>
                  <a:tcPr marL="9525" marR="9525" marT="9525"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91440" algn="ctr" rtl="0" fontAlgn="b"/>
                      <a:r>
                        <a:rPr lang="en-US" sz="900" b="0" i="0" u="none" strike="noStrike" dirty="0">
                          <a:solidFill>
                            <a:srgbClr val="000000"/>
                          </a:solidFill>
                          <a:latin typeface="+mn-lt"/>
                        </a:rPr>
                        <a:t>DVD RW</a:t>
                      </a:r>
                    </a:p>
                  </a:txBody>
                  <a:tcPr marL="9525" marR="9525" marT="9525"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6"/>
                  </a:ext>
                </a:extLst>
              </a:tr>
              <a:tr h="290728">
                <a:tc vMerge="1">
                  <a:txBody>
                    <a:bodyPr/>
                    <a:lstStyle/>
                    <a:p>
                      <a:endParaRPr lang="en-US"/>
                    </a:p>
                  </a:txBody>
                  <a:tcPr/>
                </a:tc>
                <a:tc>
                  <a:txBody>
                    <a:bodyPr/>
                    <a:lstStyle/>
                    <a:p>
                      <a:pPr algn="l" rtl="0" fontAlgn="b"/>
                      <a:r>
                        <a:rPr lang="en-US" sz="900" b="0" i="0" u="none" strike="noStrike" kern="1200" dirty="0">
                          <a:solidFill>
                            <a:srgbClr val="000000"/>
                          </a:solidFill>
                          <a:latin typeface="+mn-lt"/>
                          <a:ea typeface="+mn-ea"/>
                          <a:cs typeface="+mn-cs"/>
                        </a:rPr>
                        <a:t>         Win11 Pro 64 </a:t>
                      </a:r>
                    </a:p>
                    <a:p>
                      <a:pPr algn="l" rtl="0" fontAlgn="b"/>
                      <a:r>
                        <a:rPr lang="en-US" sz="900" b="0" i="0" u="none" strike="noStrike" kern="1200" dirty="0">
                          <a:solidFill>
                            <a:srgbClr val="000000"/>
                          </a:solidFill>
                          <a:latin typeface="+mn-lt"/>
                          <a:ea typeface="+mn-ea"/>
                          <a:cs typeface="+mn-cs"/>
                        </a:rPr>
                        <a:t>            </a:t>
                      </a:r>
                      <a:endParaRPr lang="cs-CZ" sz="9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l" rtl="0" fontAlgn="b"/>
                      <a:r>
                        <a:rPr lang="en-US" sz="900" b="0" i="0" u="none" strike="noStrike" kern="1200" dirty="0">
                          <a:solidFill>
                            <a:srgbClr val="000000"/>
                          </a:solidFill>
                          <a:latin typeface="+mn-lt"/>
                          <a:ea typeface="+mn-ea"/>
                          <a:cs typeface="+mn-cs"/>
                        </a:rPr>
                        <a:t>         Win11 Pro 64 </a:t>
                      </a:r>
                    </a:p>
                  </a:txBody>
                  <a:tcPr marL="9525" marR="9525" marT="9525"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8"/>
                  </a:ext>
                </a:extLst>
              </a:tr>
              <a:tr h="401326">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95000"/>
                      </a:schemeClr>
                    </a:solidFill>
                  </a:tcPr>
                </a:tc>
                <a:tc>
                  <a:txBody>
                    <a:bodyPr/>
                    <a:lstStyle/>
                    <a:p>
                      <a:pPr marL="91440" algn="ctr" fontAlgn="b"/>
                      <a:r>
                        <a:rPr lang="en-US" sz="9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91440" algn="ctr" fontAlgn="b"/>
                      <a:r>
                        <a:rPr lang="en-US" sz="9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1" name="Picture 2" descr="images">
            <a:extLst>
              <a:ext uri="{FF2B5EF4-FFF2-40B4-BE49-F238E27FC236}">
                <a16:creationId xmlns:a16="http://schemas.microsoft.com/office/drawing/2014/main" id="{AA29AF48-F0C0-4680-A9C9-21B6DE5348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50901" y="3632198"/>
            <a:ext cx="3917312" cy="2586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a:extLst>
              <a:ext uri="{FF2B5EF4-FFF2-40B4-BE49-F238E27FC236}">
                <a16:creationId xmlns:a16="http://schemas.microsoft.com/office/drawing/2014/main" id="{6B98B5FC-8AD3-4BA0-9374-22F34F8264E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54555" y="3693484"/>
            <a:ext cx="3010519" cy="27718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C2C81640-568A-473A-A677-A6C9F67166E9}"/>
              </a:ext>
            </a:extLst>
          </p:cNvPr>
          <p:cNvSpPr txBox="1">
            <a:spLocks/>
          </p:cNvSpPr>
          <p:nvPr/>
        </p:nvSpPr>
        <p:spPr bwMode="white">
          <a:xfrm>
            <a:off x="6707651" y="4287002"/>
            <a:ext cx="2469314"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M90t Tower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(Monitor not included)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25321461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4BC7-0ED2-48E1-9705-8567543B8A97}"/>
              </a:ext>
            </a:extLst>
          </p:cNvPr>
          <p:cNvSpPr>
            <a:spLocks noGrp="1"/>
          </p:cNvSpPr>
          <p:nvPr>
            <p:ph type="title"/>
          </p:nvPr>
        </p:nvSpPr>
        <p:spPr/>
        <p:txBody>
          <a:bodyPr/>
          <a:lstStyle/>
          <a:p>
            <a:r>
              <a:rPr lang="en-US" dirty="0"/>
              <a:t>ThinkCentre All-in-One Desktops</a:t>
            </a:r>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C2888268-B012-44C7-B2C2-628BCB0C6705}"/>
              </a:ext>
            </a:extLst>
          </p:cNvPr>
          <p:cNvGraphicFramePr>
            <a:graphicFrameLocks noGrp="1"/>
          </p:cNvGraphicFramePr>
          <p:nvPr/>
        </p:nvGraphicFramePr>
        <p:xfrm>
          <a:off x="-10692" y="1362073"/>
          <a:ext cx="4054658" cy="2450773"/>
        </p:xfrm>
        <a:graphic>
          <a:graphicData uri="http://schemas.openxmlformats.org/drawingml/2006/table">
            <a:tbl>
              <a:tblPr firstRow="1">
                <a:tableStyleId>{2D5ABB26-0587-4C30-8999-92F81FD0307C}</a:tableStyleId>
              </a:tblPr>
              <a:tblGrid>
                <a:gridCol w="438340">
                  <a:extLst>
                    <a:ext uri="{9D8B030D-6E8A-4147-A177-3AD203B41FA5}">
                      <a16:colId xmlns:a16="http://schemas.microsoft.com/office/drawing/2014/main" val="20006"/>
                    </a:ext>
                  </a:extLst>
                </a:gridCol>
                <a:gridCol w="1808159">
                  <a:extLst>
                    <a:ext uri="{9D8B030D-6E8A-4147-A177-3AD203B41FA5}">
                      <a16:colId xmlns:a16="http://schemas.microsoft.com/office/drawing/2014/main" val="20007"/>
                    </a:ext>
                  </a:extLst>
                </a:gridCol>
                <a:gridCol w="1808159">
                  <a:extLst>
                    <a:ext uri="{9D8B030D-6E8A-4147-A177-3AD203B41FA5}">
                      <a16:colId xmlns:a16="http://schemas.microsoft.com/office/drawing/2014/main" val="20009"/>
                    </a:ext>
                  </a:extLst>
                </a:gridCol>
              </a:tblGrid>
              <a:tr h="255401">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Arial" charset="0"/>
                          <a:cs typeface="Arial" charset="0"/>
                        </a:rPr>
                        <a:t>M70a All-in-One Gen 3</a:t>
                      </a:r>
                    </a:p>
                  </a:txBody>
                  <a:tcPr marL="0" marR="0" marT="91440" marB="0" vert="vert27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$1,289</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$1,319</a:t>
                      </a:r>
                    </a:p>
                  </a:txBody>
                  <a:tcPr marL="36576" marR="0" marT="0" marB="0" anchor="ctr">
                    <a:solidFill>
                      <a:schemeClr val="bg1">
                        <a:lumMod val="85000"/>
                      </a:schemeClr>
                    </a:solidFill>
                  </a:tcPr>
                </a:tc>
                <a:extLst>
                  <a:ext uri="{0D108BD9-81ED-4DB2-BD59-A6C34878D82A}">
                    <a16:rowId xmlns:a16="http://schemas.microsoft.com/office/drawing/2014/main" val="10000"/>
                  </a:ext>
                </a:extLst>
              </a:tr>
              <a:tr h="143879">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r-HR" sz="800" b="1" i="0" u="none" strike="noStrike" baseline="0" dirty="0">
                        <a:solidFill>
                          <a:srgbClr val="0094BC"/>
                        </a:solidFill>
                        <a:latin typeface="Arial" charset="0"/>
                        <a:ea typeface="Arial" charset="0"/>
                        <a:cs typeface="Arial" charset="0"/>
                      </a:endParaRPr>
                    </a:p>
                  </a:txBody>
                  <a:tcPr marL="36576" marR="0" marT="0" marB="0" anchor="ctr">
                    <a:lnL w="12700" cap="flat" cmpd="sng" algn="ctr">
                      <a:noFill/>
                      <a:prstDash val="solid"/>
                      <a:round/>
                      <a:headEnd type="none" w="med" len="med"/>
                      <a:tailEnd type="none" w="med" len="med"/>
                    </a:lnL>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r-HR" sz="800" b="1" i="0" u="none" strike="noStrike" baseline="0" dirty="0">
                        <a:solidFill>
                          <a:srgbClr val="0094BC"/>
                        </a:solidFill>
                        <a:latin typeface="Arial" charset="0"/>
                        <a:ea typeface="Arial" charset="0"/>
                        <a:cs typeface="Arial" charset="0"/>
                      </a:endParaRPr>
                    </a:p>
                  </a:txBody>
                  <a:tcPr marL="36576" marR="0" marT="0" marB="0" anchor="ctr">
                    <a:solidFill>
                      <a:schemeClr val="bg1">
                        <a:lumMod val="85000"/>
                      </a:schemeClr>
                    </a:solidFill>
                  </a:tcPr>
                </a:tc>
                <a:extLst>
                  <a:ext uri="{0D108BD9-81ED-4DB2-BD59-A6C34878D82A}">
                    <a16:rowId xmlns:a16="http://schemas.microsoft.com/office/drawing/2014/main" val="10001"/>
                  </a:ext>
                </a:extLst>
              </a:tr>
              <a:tr h="218807">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E2231A"/>
                        </a:solidFill>
                        <a:effectLst/>
                        <a:uLnTx/>
                        <a:uFillTx/>
                        <a:latin typeface="+mn-lt"/>
                        <a:ea typeface="+mn-ea"/>
                        <a:cs typeface="+mn-cs"/>
                      </a:endParaRPr>
                    </a:p>
                  </a:txBody>
                  <a:tcPr marR="0" marT="0" marB="0" vert="vert27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11VL0048US</a:t>
                      </a:r>
                    </a:p>
                  </a:txBody>
                  <a:tcPr marL="6350" marR="6350" marT="6350" marB="0" anchor="b">
                    <a:lnL w="12700" cap="flat" cmpd="sng" algn="ctr">
                      <a:noFill/>
                      <a:prstDash val="solid"/>
                      <a:round/>
                      <a:headEnd type="none" w="med" len="med"/>
                      <a:tailEnd type="none" w="med" len="med"/>
                    </a:lnL>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11VL003SUS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18807">
                <a:tc vMerge="1">
                  <a:txBody>
                    <a:bodyPr/>
                    <a:lstStyle/>
                    <a:p>
                      <a:endParaRPr lang="en-US"/>
                    </a:p>
                  </a:txBody>
                  <a:tcPr/>
                </a:tc>
                <a:tc>
                  <a:txBody>
                    <a:bodyPr/>
                    <a:lstStyle/>
                    <a:p>
                      <a:r>
                        <a:rPr lang="en-US" sz="800" b="0" i="0" u="none" strike="noStrike" baseline="0" dirty="0">
                          <a:solidFill>
                            <a:schemeClr val="tx1"/>
                          </a:solidFill>
                          <a:latin typeface="Arial" charset="0"/>
                          <a:ea typeface="Arial" charset="0"/>
                          <a:cs typeface="Arial" charset="0"/>
                        </a:rPr>
                        <a:t>21.5” 1080p  Non-Touch Display</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chemeClr val="tx1"/>
                          </a:solidFill>
                          <a:latin typeface="Arial" charset="0"/>
                          <a:ea typeface="Arial" charset="0"/>
                          <a:cs typeface="Arial" charset="0"/>
                        </a:rPr>
                        <a:t>21.5” 1080p  Multi-Touch Display</a:t>
                      </a:r>
                    </a:p>
                  </a:txBody>
                  <a:tcPr marL="36576" marR="0" marT="0" marB="0" anchor="ctr">
                    <a:solidFill>
                      <a:schemeClr val="bg1">
                        <a:lumMod val="85000"/>
                      </a:schemeClr>
                    </a:solidFill>
                  </a:tcPr>
                </a:tc>
                <a:extLst>
                  <a:ext uri="{0D108BD9-81ED-4DB2-BD59-A6C34878D82A}">
                    <a16:rowId xmlns:a16="http://schemas.microsoft.com/office/drawing/2014/main" val="10003"/>
                  </a:ext>
                </a:extLst>
              </a:tr>
              <a:tr h="21880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lumMod val="20000"/>
                        <a:lumOff val="80000"/>
                      </a:schemeClr>
                    </a:solidFill>
                  </a:tcPr>
                </a:tc>
                <a:tc>
                  <a:txBody>
                    <a:bodyPr/>
                    <a:lstStyle/>
                    <a:p>
                      <a:r>
                        <a:rPr lang="en-US" sz="800" b="0" i="0" u="none" strike="noStrike" baseline="0" dirty="0">
                          <a:solidFill>
                            <a:srgbClr val="000000"/>
                          </a:solidFill>
                          <a:latin typeface="Arial" charset="0"/>
                          <a:ea typeface="Arial" charset="0"/>
                          <a:cs typeface="Arial" charset="0"/>
                        </a:rPr>
                        <a:t>Core i5-12400</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Core i5-12400</a:t>
                      </a:r>
                    </a:p>
                  </a:txBody>
                  <a:tcPr marL="36576" marR="0" marT="0" marB="0" anchor="ctr">
                    <a:solidFill>
                      <a:schemeClr val="bg1">
                        <a:lumMod val="85000"/>
                      </a:schemeClr>
                    </a:solidFill>
                  </a:tcPr>
                </a:tc>
                <a:extLst>
                  <a:ext uri="{0D108BD9-81ED-4DB2-BD59-A6C34878D82A}">
                    <a16:rowId xmlns:a16="http://schemas.microsoft.com/office/drawing/2014/main" val="10004"/>
                  </a:ext>
                </a:extLst>
              </a:tr>
              <a:tr h="21880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lumMod val="20000"/>
                        <a:lumOff val="80000"/>
                      </a:schemeClr>
                    </a:solidFill>
                  </a:tcPr>
                </a:tc>
                <a:tc>
                  <a:txBody>
                    <a:bodyPr/>
                    <a:lstStyle/>
                    <a:p>
                      <a:r>
                        <a:rPr lang="en-US" sz="800" b="0" i="0" u="none" strike="noStrike" baseline="0" dirty="0">
                          <a:solidFill>
                            <a:srgbClr val="000000"/>
                          </a:solidFill>
                          <a:latin typeface="Arial" charset="0"/>
                          <a:ea typeface="Arial" charset="0"/>
                          <a:cs typeface="Arial" charset="0"/>
                        </a:rPr>
                        <a:t>8GB DDR4 2666MHz</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8GB DDR4 2666MHz</a:t>
                      </a:r>
                    </a:p>
                  </a:txBody>
                  <a:tcPr marL="36576" marR="0" marT="0" marB="0" anchor="ctr">
                    <a:solidFill>
                      <a:schemeClr val="bg1">
                        <a:lumMod val="85000"/>
                      </a:schemeClr>
                    </a:solidFill>
                  </a:tcPr>
                </a:tc>
                <a:extLst>
                  <a:ext uri="{0D108BD9-81ED-4DB2-BD59-A6C34878D82A}">
                    <a16:rowId xmlns:a16="http://schemas.microsoft.com/office/drawing/2014/main" val="10005"/>
                  </a:ext>
                </a:extLst>
              </a:tr>
              <a:tr h="21880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lumMod val="20000"/>
                        <a:lumOff val="80000"/>
                      </a:schemeClr>
                    </a:solidFill>
                  </a:tcPr>
                </a:tc>
                <a:tc>
                  <a:txBody>
                    <a:bodyPr/>
                    <a:lstStyle/>
                    <a:p>
                      <a:r>
                        <a:rPr lang="en-US" sz="800" b="0" i="0" u="none" strike="noStrike" baseline="0" dirty="0">
                          <a:solidFill>
                            <a:srgbClr val="000000"/>
                          </a:solidFill>
                          <a:latin typeface="Arial" charset="0"/>
                          <a:ea typeface="Arial" charset="0"/>
                          <a:cs typeface="Arial" charset="0"/>
                        </a:rPr>
                        <a:t>256GB SSD M.2 PCIe NVMe Opal</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256GB SSD M.2 PCIe NVMe Opal</a:t>
                      </a:r>
                    </a:p>
                  </a:txBody>
                  <a:tcPr marL="36576" marR="0" marT="0" marB="0" anchor="ctr">
                    <a:solidFill>
                      <a:schemeClr val="bg1">
                        <a:lumMod val="85000"/>
                      </a:schemeClr>
                    </a:solidFill>
                  </a:tcPr>
                </a:tc>
                <a:extLst>
                  <a:ext uri="{0D108BD9-81ED-4DB2-BD59-A6C34878D82A}">
                    <a16:rowId xmlns:a16="http://schemas.microsoft.com/office/drawing/2014/main" val="10006"/>
                  </a:ext>
                </a:extLst>
              </a:tr>
              <a:tr h="258142">
                <a:tc vMerge="1">
                  <a:txBody>
                    <a:bodyPr/>
                    <a:lstStyle/>
                    <a:p>
                      <a:endParaRPr lang="en-US"/>
                    </a:p>
                  </a:txBody>
                  <a:tcPr/>
                </a:tc>
                <a:tc>
                  <a:txBody>
                    <a:bodyPr/>
                    <a:lstStyle/>
                    <a:p>
                      <a:r>
                        <a:rPr lang="en-US" sz="800" b="0" i="0" u="none" strike="noStrike" baseline="0" dirty="0">
                          <a:solidFill>
                            <a:srgbClr val="000000"/>
                          </a:solidFill>
                          <a:latin typeface="Arial" charset="0"/>
                          <a:ea typeface="Arial" charset="0"/>
                          <a:cs typeface="Arial" charset="0"/>
                        </a:rPr>
                        <a:t>DVD RW, Wi-Fi+BT, Webcam/Mic</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DVD RW, Wi-Fi+BT, Webcam/Mic</a:t>
                      </a:r>
                    </a:p>
                  </a:txBody>
                  <a:tcPr marL="36576" marR="0" marT="0" marB="0" anchor="ctr">
                    <a:solidFill>
                      <a:schemeClr val="bg1">
                        <a:lumMod val="85000"/>
                      </a:schemeClr>
                    </a:solidFill>
                  </a:tcPr>
                </a:tc>
                <a:extLst>
                  <a:ext uri="{0D108BD9-81ED-4DB2-BD59-A6C34878D82A}">
                    <a16:rowId xmlns:a16="http://schemas.microsoft.com/office/drawing/2014/main" val="10007"/>
                  </a:ext>
                </a:extLst>
              </a:tr>
              <a:tr h="218807">
                <a:tc vMerge="1">
                  <a:txBody>
                    <a:bodyPr/>
                    <a:lstStyle/>
                    <a:p>
                      <a:endParaRPr lang="en-US"/>
                    </a:p>
                  </a:txBody>
                  <a:tcPr/>
                </a:tc>
                <a:tc>
                  <a:txBody>
                    <a:bodyPr/>
                    <a:lstStyle/>
                    <a:p>
                      <a:r>
                        <a:rPr lang="en-US" sz="800" b="0" i="0" u="none" strike="noStrike" baseline="0" dirty="0">
                          <a:solidFill>
                            <a:srgbClr val="000000"/>
                          </a:solidFill>
                          <a:latin typeface="Arial" charset="0"/>
                          <a:ea typeface="Arial" charset="0"/>
                          <a:cs typeface="Arial" charset="0"/>
                        </a:rPr>
                        <a:t>DP Out, UltraFlex IV Stand</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DP Out, UltraFlex IV Stand</a:t>
                      </a:r>
                    </a:p>
                  </a:txBody>
                  <a:tcPr marL="36576" marR="0" marT="0" marB="0" anchor="ctr">
                    <a:solidFill>
                      <a:schemeClr val="bg1">
                        <a:lumMod val="85000"/>
                      </a:schemeClr>
                    </a:solidFill>
                  </a:tcPr>
                </a:tc>
                <a:extLst>
                  <a:ext uri="{0D108BD9-81ED-4DB2-BD59-A6C34878D82A}">
                    <a16:rowId xmlns:a16="http://schemas.microsoft.com/office/drawing/2014/main" val="10008"/>
                  </a:ext>
                </a:extLst>
              </a:tr>
              <a:tr h="261702">
                <a:tc vMerge="1">
                  <a:txBody>
                    <a:bodyPr/>
                    <a:lstStyle/>
                    <a:p>
                      <a:endParaRPr lang="en-US"/>
                    </a:p>
                  </a:txBody>
                  <a:tcPr/>
                </a:tc>
                <a:tc>
                  <a:txBody>
                    <a:bodyPr/>
                    <a:lstStyle/>
                    <a:p>
                      <a:pPr algn="l"/>
                      <a:r>
                        <a:rPr lang="en-US" sz="800" b="0" i="0" u="none" strike="noStrike" baseline="0" dirty="0">
                          <a:solidFill>
                            <a:srgbClr val="000000"/>
                          </a:solidFill>
                          <a:latin typeface="Arial" charset="0"/>
                          <a:ea typeface="Arial" charset="0"/>
                          <a:cs typeface="Arial" charset="0"/>
                        </a:rPr>
                        <a:t>Win11 Pro 64</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pPr algn="l"/>
                      <a:r>
                        <a:rPr lang="en-US" sz="800" b="0" i="0" u="none" strike="noStrike" baseline="0" dirty="0">
                          <a:solidFill>
                            <a:srgbClr val="000000"/>
                          </a:solidFill>
                          <a:latin typeface="Arial" charset="0"/>
                          <a:ea typeface="Arial" charset="0"/>
                          <a:cs typeface="Arial" charset="0"/>
                        </a:rPr>
                        <a:t>Win11 Pro 64</a:t>
                      </a:r>
                    </a:p>
                  </a:txBody>
                  <a:tcPr marL="36576" marR="0" marT="0" marB="0" anchor="ctr">
                    <a:solidFill>
                      <a:schemeClr val="bg1">
                        <a:lumMod val="85000"/>
                      </a:schemeClr>
                    </a:solidFill>
                  </a:tcPr>
                </a:tc>
                <a:extLst>
                  <a:ext uri="{0D108BD9-81ED-4DB2-BD59-A6C34878D82A}">
                    <a16:rowId xmlns:a16="http://schemas.microsoft.com/office/drawing/2014/main" val="10009"/>
                  </a:ext>
                </a:extLst>
              </a:tr>
              <a:tr h="218807">
                <a:tc vMerge="1">
                  <a:txBody>
                    <a:bodyPr/>
                    <a:lstStyle/>
                    <a:p>
                      <a:pPr algn="l" fontAlgn="b"/>
                      <a:endParaRPr lang="en-US" sz="1000" b="1" i="0" u="none" strike="noStrike">
                        <a:solidFill>
                          <a:schemeClr val="tx1"/>
                        </a:solidFill>
                        <a:effectLst/>
                        <a:latin typeface="Arial"/>
                        <a:cs typeface="Arial"/>
                      </a:endParaRPr>
                    </a:p>
                  </a:txBody>
                  <a:tcPr marL="12700" marR="12700" anchor="ctr">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solidFill>
                  </a:tcPr>
                </a:tc>
                <a:tc>
                  <a:txBody>
                    <a:bodyPr/>
                    <a:lstStyle/>
                    <a:p>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dirty="0">
                        <a:solidFill>
                          <a:srgbClr val="000000"/>
                        </a:solidFill>
                        <a:effectLst/>
                        <a:latin typeface="Arial" charset="0"/>
                        <a:ea typeface="Arial" charset="0"/>
                        <a:cs typeface="Arial" charset="0"/>
                      </a:endParaRP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dirty="0">
                        <a:solidFill>
                          <a:srgbClr val="000000"/>
                        </a:solidFill>
                        <a:effectLst/>
                        <a:latin typeface="Arial" charset="0"/>
                        <a:ea typeface="Arial" charset="0"/>
                        <a:cs typeface="Arial" charset="0"/>
                      </a:endParaRPr>
                    </a:p>
                  </a:txBody>
                  <a:tcPr marL="36576" marR="0" marT="0" marB="0" anchor="c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7" name="TextBox 6">
            <a:extLst>
              <a:ext uri="{FF2B5EF4-FFF2-40B4-BE49-F238E27FC236}">
                <a16:creationId xmlns:a16="http://schemas.microsoft.com/office/drawing/2014/main" id="{4CDEFD1E-1EDE-4730-BFC0-EEACA494CCD7}"/>
              </a:ext>
            </a:extLst>
          </p:cNvPr>
          <p:cNvSpPr txBox="1"/>
          <p:nvPr/>
        </p:nvSpPr>
        <p:spPr>
          <a:xfrm>
            <a:off x="8660330" y="1022866"/>
            <a:ext cx="3062113" cy="246213"/>
          </a:xfrm>
          <a:prstGeom prst="rect">
            <a:avLst/>
          </a:prstGeom>
          <a:noFill/>
        </p:spPr>
        <p:txBody>
          <a:bodyPr wrap="squar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Arial" charset="0"/>
                <a:cs typeface="Arial" charset="0"/>
              </a:rPr>
              <a:t>Prices shown do not include rebate (if available).</a:t>
            </a:r>
            <a:endParaRPr kumimoji="0" lang="en-US" sz="1000" b="0" i="0" u="none" strike="noStrike" kern="1200" cap="none" spc="0" normalizeH="0" baseline="0" noProof="0" dirty="0">
              <a:ln>
                <a:noFill/>
              </a:ln>
              <a:solidFill>
                <a:srgbClr val="FF6A00"/>
              </a:solidFill>
              <a:effectLst/>
              <a:uLnTx/>
              <a:uFillTx/>
              <a:latin typeface="Arial"/>
              <a:ea typeface="Arial" charset="0"/>
              <a:cs typeface="Arial" charset="0"/>
            </a:endParaRPr>
          </a:p>
        </p:txBody>
      </p:sp>
      <p:sp>
        <p:nvSpPr>
          <p:cNvPr id="8" name="TextBox 7">
            <a:extLst>
              <a:ext uri="{FF2B5EF4-FFF2-40B4-BE49-F238E27FC236}">
                <a16:creationId xmlns:a16="http://schemas.microsoft.com/office/drawing/2014/main" id="{A418AE04-FB57-4CC5-A765-E997012A78D8}"/>
              </a:ext>
            </a:extLst>
          </p:cNvPr>
          <p:cNvSpPr txBox="1"/>
          <p:nvPr/>
        </p:nvSpPr>
        <p:spPr>
          <a:xfrm>
            <a:off x="6282267" y="1278468"/>
            <a:ext cx="184714" cy="477046"/>
          </a:xfrm>
          <a:prstGeom prst="rect">
            <a:avLst/>
          </a:prstGeom>
          <a:noFill/>
        </p:spPr>
        <p:txBody>
          <a:bodyPr wrap="non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D7E24977-4450-4273-B366-92917BD80FE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058037" y="2773275"/>
            <a:ext cx="1797774" cy="1348330"/>
          </a:xfrm>
          <a:prstGeom prst="rect">
            <a:avLst/>
          </a:prstGeom>
        </p:spPr>
      </p:pic>
      <p:pic>
        <p:nvPicPr>
          <p:cNvPr id="11" name="Picture 2" descr="images">
            <a:extLst>
              <a:ext uri="{FF2B5EF4-FFF2-40B4-BE49-F238E27FC236}">
                <a16:creationId xmlns:a16="http://schemas.microsoft.com/office/drawing/2014/main" id="{4627F725-08E6-4074-9091-AF741773765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13183" y="4204824"/>
            <a:ext cx="2825851" cy="2234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s">
            <a:extLst>
              <a:ext uri="{FF2B5EF4-FFF2-40B4-BE49-F238E27FC236}">
                <a16:creationId xmlns:a16="http://schemas.microsoft.com/office/drawing/2014/main" id="{8D3F891F-E3F1-46B4-945F-64DF3A91AF4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83325" y="4479383"/>
            <a:ext cx="2510041" cy="1935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s">
            <a:extLst>
              <a:ext uri="{FF2B5EF4-FFF2-40B4-BE49-F238E27FC236}">
                <a16:creationId xmlns:a16="http://schemas.microsoft.com/office/drawing/2014/main" id="{8FA1B426-E4D9-41C4-BE70-DD1C4876B6A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658623" y="802253"/>
            <a:ext cx="2233858" cy="17504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s">
            <a:extLst>
              <a:ext uri="{FF2B5EF4-FFF2-40B4-BE49-F238E27FC236}">
                <a16:creationId xmlns:a16="http://schemas.microsoft.com/office/drawing/2014/main" id="{0E5E30C3-716E-4135-8075-047BCDFB022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447432" y="1879542"/>
            <a:ext cx="2356335" cy="19810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B13880AC-6CA1-DFAD-1E58-0F9EBAE40709}"/>
              </a:ext>
            </a:extLst>
          </p:cNvPr>
          <p:cNvGraphicFramePr>
            <a:graphicFrameLocks noGrp="1"/>
          </p:cNvGraphicFramePr>
          <p:nvPr/>
        </p:nvGraphicFramePr>
        <p:xfrm>
          <a:off x="3835075" y="3842355"/>
          <a:ext cx="2366065" cy="2454672"/>
        </p:xfrm>
        <a:graphic>
          <a:graphicData uri="http://schemas.openxmlformats.org/drawingml/2006/table">
            <a:tbl>
              <a:tblPr firstRow="1">
                <a:tableStyleId>{2D5ABB26-0587-4C30-8999-92F81FD0307C}</a:tableStyleId>
              </a:tblPr>
              <a:tblGrid>
                <a:gridCol w="464932">
                  <a:extLst>
                    <a:ext uri="{9D8B030D-6E8A-4147-A177-3AD203B41FA5}">
                      <a16:colId xmlns:a16="http://schemas.microsoft.com/office/drawing/2014/main" val="2216286704"/>
                    </a:ext>
                  </a:extLst>
                </a:gridCol>
                <a:gridCol w="1901133">
                  <a:extLst>
                    <a:ext uri="{9D8B030D-6E8A-4147-A177-3AD203B41FA5}">
                      <a16:colId xmlns:a16="http://schemas.microsoft.com/office/drawing/2014/main" val="995704138"/>
                    </a:ext>
                  </a:extLst>
                </a:gridCol>
              </a:tblGrid>
              <a:tr h="211405">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charset="0"/>
                          <a:ea typeface="Arial" charset="0"/>
                          <a:cs typeface="Arial" charset="0"/>
                        </a:rPr>
                        <a:t>M90a All-in-One Pro Gen 3 </a:t>
                      </a:r>
                      <a:endParaRPr kumimoji="0" lang="en-US" sz="1600" b="1"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$1,569</a:t>
                      </a:r>
                    </a:p>
                  </a:txBody>
                  <a:tcPr marL="36576" marR="0" marT="0" marB="0" anchor="ctr">
                    <a:solidFill>
                      <a:schemeClr val="bg1">
                        <a:lumMod val="85000"/>
                      </a:schemeClr>
                    </a:solidFill>
                  </a:tcPr>
                </a:tc>
                <a:extLst>
                  <a:ext uri="{0D108BD9-81ED-4DB2-BD59-A6C34878D82A}">
                    <a16:rowId xmlns:a16="http://schemas.microsoft.com/office/drawing/2014/main" val="956719795"/>
                  </a:ext>
                </a:extLst>
              </a:tr>
              <a:tr h="263365">
                <a:tc vMerge="1">
                  <a:txBody>
                    <a:bodyPr/>
                    <a:lstStyle/>
                    <a:p>
                      <a:endParaRPr lang="en-US"/>
                    </a:p>
                  </a:txBody>
                  <a:tcPr>
                    <a:solidFill>
                      <a:srgbClr val="F3F2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800" b="1" i="0" u="none" strike="noStrike" kern="1200" cap="none" spc="0" normalizeH="0" baseline="0" noProof="0" dirty="0">
                        <a:ln>
                          <a:noFill/>
                        </a:ln>
                        <a:solidFill>
                          <a:srgbClr val="0094BC"/>
                        </a:solidFill>
                        <a:effectLst/>
                        <a:uLnTx/>
                        <a:uFillTx/>
                        <a:latin typeface="Arial" charset="0"/>
                        <a:ea typeface="Arial" charset="0"/>
                        <a:cs typeface="Arial" charset="0"/>
                      </a:endParaRPr>
                    </a:p>
                  </a:txBody>
                  <a:tcPr marL="36576" marR="0" marT="0" marB="0" anchor="ctr">
                    <a:solidFill>
                      <a:schemeClr val="bg1">
                        <a:lumMod val="85000"/>
                      </a:schemeClr>
                    </a:solidFill>
                  </a:tcPr>
                </a:tc>
                <a:extLst>
                  <a:ext uri="{0D108BD9-81ED-4DB2-BD59-A6C34878D82A}">
                    <a16:rowId xmlns:a16="http://schemas.microsoft.com/office/drawing/2014/main" val="3917283051"/>
                  </a:ext>
                </a:extLst>
              </a:tr>
              <a:tr h="21546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dirty="0">
                        <a:solidFill>
                          <a:schemeClr val="bg1"/>
                        </a:solidFill>
                      </a:endParaRPr>
                    </a:p>
                  </a:txBody>
                  <a:tcPr marL="0" marR="12700" marT="0" marB="0" vert="vert27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11VA004UUS</a:t>
                      </a:r>
                    </a:p>
                  </a:txBody>
                  <a:tcPr marL="6350" marR="6350" marT="6350" marB="0" anchor="b">
                    <a:solidFill>
                      <a:schemeClr val="bg1">
                        <a:lumMod val="85000"/>
                      </a:schemeClr>
                    </a:solidFill>
                  </a:tcPr>
                </a:tc>
                <a:extLst>
                  <a:ext uri="{0D108BD9-81ED-4DB2-BD59-A6C34878D82A}">
                    <a16:rowId xmlns:a16="http://schemas.microsoft.com/office/drawing/2014/main" val="1944222270"/>
                  </a:ext>
                </a:extLst>
              </a:tr>
              <a:tr h="215468">
                <a:tc vMerge="1">
                  <a:txBody>
                    <a:bodyPr/>
                    <a:lstStyle/>
                    <a:p>
                      <a:endParaRPr lang="en-US"/>
                    </a:p>
                  </a:txBody>
                  <a:tcPr>
                    <a:solidFill>
                      <a:srgbClr val="F3F2F0"/>
                    </a:solidFill>
                  </a:tcPr>
                </a:tc>
                <a:tc>
                  <a:txBody>
                    <a:bodyPr/>
                    <a:lstStyle/>
                    <a:p>
                      <a:r>
                        <a:rPr lang="en-US" sz="800" b="0" i="0" u="none" strike="noStrike" baseline="0" dirty="0">
                          <a:solidFill>
                            <a:schemeClr val="tx1"/>
                          </a:solidFill>
                          <a:latin typeface="Arial" charset="0"/>
                          <a:ea typeface="Arial" charset="0"/>
                          <a:cs typeface="Arial" charset="0"/>
                        </a:rPr>
                        <a:t>23.8” QHD-2560p  Non-Touch Display</a:t>
                      </a:r>
                    </a:p>
                  </a:txBody>
                  <a:tcPr marL="36576" marR="0" marT="0" marB="0" anchor="ctr">
                    <a:solidFill>
                      <a:schemeClr val="bg1">
                        <a:lumMod val="85000"/>
                      </a:schemeClr>
                    </a:solidFill>
                  </a:tcPr>
                </a:tc>
                <a:extLst>
                  <a:ext uri="{0D108BD9-81ED-4DB2-BD59-A6C34878D82A}">
                    <a16:rowId xmlns:a16="http://schemas.microsoft.com/office/drawing/2014/main" val="3207053502"/>
                  </a:ext>
                </a:extLst>
              </a:tr>
              <a:tr h="215468">
                <a:tc vMerge="1">
                  <a:txBody>
                    <a:bodyPr/>
                    <a:lstStyle/>
                    <a:p>
                      <a:pPr algn="l" fontAlgn="b"/>
                      <a:endParaRPr lang="en-US" sz="700" b="0" i="0" u="none" strike="noStrike" dirty="0">
                        <a:solidFill>
                          <a:srgbClr val="000000"/>
                        </a:solidFill>
                        <a:effectLst/>
                        <a:latin typeface="Arial"/>
                        <a:cs typeface="Arial"/>
                      </a:endParaRPr>
                    </a:p>
                  </a:txBody>
                  <a:tcPr marR="12700" marT="12700" marB="0" anchor="b">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Core i5-12500</a:t>
                      </a:r>
                    </a:p>
                  </a:txBody>
                  <a:tcPr marL="36576" marR="0" marT="0" marB="0" anchor="ctr">
                    <a:solidFill>
                      <a:schemeClr val="bg1">
                        <a:lumMod val="85000"/>
                      </a:schemeClr>
                    </a:solidFill>
                  </a:tcPr>
                </a:tc>
                <a:extLst>
                  <a:ext uri="{0D108BD9-81ED-4DB2-BD59-A6C34878D82A}">
                    <a16:rowId xmlns:a16="http://schemas.microsoft.com/office/drawing/2014/main" val="4072487155"/>
                  </a:ext>
                </a:extLst>
              </a:tr>
              <a:tr h="215468">
                <a:tc vMerge="1">
                  <a:txBody>
                    <a:bodyPr/>
                    <a:lstStyle/>
                    <a:p>
                      <a:pPr algn="l" fontAlgn="b"/>
                      <a:endParaRPr lang="en-US" sz="700" b="0" i="0" u="none" strike="noStrike" dirty="0">
                        <a:solidFill>
                          <a:srgbClr val="000000"/>
                        </a:solidFill>
                        <a:effectLst/>
                        <a:latin typeface="Arial"/>
                        <a:cs typeface="Arial"/>
                      </a:endParaRPr>
                    </a:p>
                  </a:txBody>
                  <a:tcPr marR="12700" marT="12700" marB="0" anchor="b">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16GB DDR4 2666MHz</a:t>
                      </a:r>
                    </a:p>
                  </a:txBody>
                  <a:tcPr marL="36576" marR="0" marT="0" marB="0" anchor="ctr">
                    <a:solidFill>
                      <a:schemeClr val="bg1">
                        <a:lumMod val="85000"/>
                      </a:schemeClr>
                    </a:solidFill>
                  </a:tcPr>
                </a:tc>
                <a:extLst>
                  <a:ext uri="{0D108BD9-81ED-4DB2-BD59-A6C34878D82A}">
                    <a16:rowId xmlns:a16="http://schemas.microsoft.com/office/drawing/2014/main" val="3431290046"/>
                  </a:ext>
                </a:extLst>
              </a:tr>
              <a:tr h="215468">
                <a:tc vMerge="1">
                  <a:txBody>
                    <a:bodyPr/>
                    <a:lstStyle/>
                    <a:p>
                      <a:pPr algn="l" fontAlgn="b"/>
                      <a:endParaRPr lang="en-US" sz="700" b="0" i="0" u="none" strike="noStrike" dirty="0">
                        <a:solidFill>
                          <a:srgbClr val="000000"/>
                        </a:solidFill>
                        <a:effectLst/>
                        <a:latin typeface="Arial"/>
                        <a:cs typeface="Arial"/>
                      </a:endParaRPr>
                    </a:p>
                  </a:txBody>
                  <a:tcPr marR="12700" marT="12700" marB="0" anchor="b">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512GB SSD M.2 PCIe NVMe Opal</a:t>
                      </a:r>
                    </a:p>
                  </a:txBody>
                  <a:tcPr marL="36576" marR="0" marT="0" marB="0" anchor="ctr">
                    <a:solidFill>
                      <a:schemeClr val="bg1">
                        <a:lumMod val="85000"/>
                      </a:schemeClr>
                    </a:solidFill>
                  </a:tcPr>
                </a:tc>
                <a:extLst>
                  <a:ext uri="{0D108BD9-81ED-4DB2-BD59-A6C34878D82A}">
                    <a16:rowId xmlns:a16="http://schemas.microsoft.com/office/drawing/2014/main" val="3227709241"/>
                  </a:ext>
                </a:extLst>
              </a:tr>
              <a:tr h="254203">
                <a:tc vMerge="1">
                  <a:txBody>
                    <a:bodyPr/>
                    <a:lstStyle/>
                    <a:p>
                      <a:endParaRPr lang="en-US"/>
                    </a:p>
                  </a:txBody>
                  <a:tcPr>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DVD RW, Wi-Fi+BT, Webcam/Mic</a:t>
                      </a:r>
                    </a:p>
                  </a:txBody>
                  <a:tcPr marL="36576" marR="0" marT="0" marB="0" anchor="ctr">
                    <a:solidFill>
                      <a:schemeClr val="bg1">
                        <a:lumMod val="85000"/>
                      </a:schemeClr>
                    </a:solidFill>
                  </a:tcPr>
                </a:tc>
                <a:extLst>
                  <a:ext uri="{0D108BD9-81ED-4DB2-BD59-A6C34878D82A}">
                    <a16:rowId xmlns:a16="http://schemas.microsoft.com/office/drawing/2014/main" val="4055006581"/>
                  </a:ext>
                </a:extLst>
              </a:tr>
              <a:tr h="215468">
                <a:tc vMerge="1">
                  <a:txBody>
                    <a:bodyPr/>
                    <a:lstStyle/>
                    <a:p>
                      <a:endParaRPr lang="en-US"/>
                    </a:p>
                  </a:txBody>
                  <a:tcPr>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DP Out, UltraFlex Stand</a:t>
                      </a:r>
                    </a:p>
                  </a:txBody>
                  <a:tcPr marL="36576" marR="0" marT="0" marB="0" anchor="ctr">
                    <a:solidFill>
                      <a:schemeClr val="bg1">
                        <a:lumMod val="85000"/>
                      </a:schemeClr>
                    </a:solidFill>
                  </a:tcPr>
                </a:tc>
                <a:extLst>
                  <a:ext uri="{0D108BD9-81ED-4DB2-BD59-A6C34878D82A}">
                    <a16:rowId xmlns:a16="http://schemas.microsoft.com/office/drawing/2014/main" val="3316779537"/>
                  </a:ext>
                </a:extLst>
              </a:tr>
              <a:tr h="215468">
                <a:tc vMerge="1">
                  <a:txBody>
                    <a:bodyPr/>
                    <a:lstStyle/>
                    <a:p>
                      <a:endParaRPr lang="en-US"/>
                    </a:p>
                  </a:txBody>
                  <a:tcPr>
                    <a:solidFill>
                      <a:srgbClr val="F3F2F0"/>
                    </a:solidFill>
                  </a:tcPr>
                </a:tc>
                <a:tc>
                  <a:txBody>
                    <a:bodyPr/>
                    <a:lstStyle/>
                    <a:p>
                      <a:pPr algn="l"/>
                      <a:r>
                        <a:rPr lang="en-US" sz="800" b="0" i="0" u="none" strike="noStrike" baseline="0" dirty="0">
                          <a:solidFill>
                            <a:srgbClr val="000000"/>
                          </a:solidFill>
                          <a:latin typeface="Arial" charset="0"/>
                          <a:ea typeface="Arial" charset="0"/>
                          <a:cs typeface="Arial" charset="0"/>
                        </a:rPr>
                        <a:t>Win11 Pro 64</a:t>
                      </a:r>
                    </a:p>
                  </a:txBody>
                  <a:tcPr marL="36576" marR="0" marT="0" marB="0" anchor="ctr">
                    <a:solidFill>
                      <a:schemeClr val="bg1">
                        <a:lumMod val="85000"/>
                      </a:schemeClr>
                    </a:solidFill>
                  </a:tcPr>
                </a:tc>
                <a:extLst>
                  <a:ext uri="{0D108BD9-81ED-4DB2-BD59-A6C34878D82A}">
                    <a16:rowId xmlns:a16="http://schemas.microsoft.com/office/drawing/2014/main" val="2317793028"/>
                  </a:ext>
                </a:extLst>
              </a:tr>
              <a:tr h="215468">
                <a:tc vMerge="1">
                  <a:txBody>
                    <a:bodyPr/>
                    <a:lstStyle/>
                    <a:p>
                      <a:pPr algn="l" fontAlgn="b"/>
                      <a:endParaRPr lang="en-US" sz="1000" b="1" i="0" u="none" strike="noStrike" dirty="0">
                        <a:solidFill>
                          <a:schemeClr val="tx1"/>
                        </a:solidFill>
                        <a:effectLst/>
                        <a:latin typeface="Arial"/>
                        <a:cs typeface="Arial"/>
                      </a:endParaRPr>
                    </a:p>
                  </a:txBody>
                  <a:tcPr marR="12700" anchor="ctr">
                    <a:solidFill>
                      <a:srgbClr val="F3F2F0"/>
                    </a:solidFill>
                  </a:tcPr>
                </a:tc>
                <a:tc>
                  <a:txBody>
                    <a:bodyPr/>
                    <a:lstStyle/>
                    <a:p>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dirty="0">
                        <a:solidFill>
                          <a:srgbClr val="000000"/>
                        </a:solidFill>
                        <a:effectLst/>
                        <a:latin typeface="Arial" charset="0"/>
                        <a:ea typeface="Arial" charset="0"/>
                        <a:cs typeface="Arial" charset="0"/>
                      </a:endParaRPr>
                    </a:p>
                  </a:txBody>
                  <a:tcPr marL="36576" marR="0" marT="0" marB="0" anchor="ctr">
                    <a:solidFill>
                      <a:schemeClr val="bg1">
                        <a:lumMod val="85000"/>
                      </a:schemeClr>
                    </a:solidFill>
                  </a:tcPr>
                </a:tc>
                <a:extLst>
                  <a:ext uri="{0D108BD9-81ED-4DB2-BD59-A6C34878D82A}">
                    <a16:rowId xmlns:a16="http://schemas.microsoft.com/office/drawing/2014/main" val="3730619210"/>
                  </a:ext>
                </a:extLst>
              </a:tr>
            </a:tbl>
          </a:graphicData>
        </a:graphic>
      </p:graphicFrame>
      <p:graphicFrame>
        <p:nvGraphicFramePr>
          <p:cNvPr id="17" name="Table 16">
            <a:extLst>
              <a:ext uri="{FF2B5EF4-FFF2-40B4-BE49-F238E27FC236}">
                <a16:creationId xmlns:a16="http://schemas.microsoft.com/office/drawing/2014/main" id="{DFDE69B6-C187-2D05-25BC-2DE4B42774C7}"/>
              </a:ext>
            </a:extLst>
          </p:cNvPr>
          <p:cNvGraphicFramePr>
            <a:graphicFrameLocks noGrp="1"/>
          </p:cNvGraphicFramePr>
          <p:nvPr/>
        </p:nvGraphicFramePr>
        <p:xfrm>
          <a:off x="0" y="3860577"/>
          <a:ext cx="3835075" cy="2450776"/>
        </p:xfrm>
        <a:graphic>
          <a:graphicData uri="http://schemas.openxmlformats.org/drawingml/2006/table">
            <a:tbl>
              <a:tblPr firstRow="1">
                <a:tableStyleId>{2D5ABB26-0587-4C30-8999-92F81FD0307C}</a:tableStyleId>
              </a:tblPr>
              <a:tblGrid>
                <a:gridCol w="414601">
                  <a:extLst>
                    <a:ext uri="{9D8B030D-6E8A-4147-A177-3AD203B41FA5}">
                      <a16:colId xmlns:a16="http://schemas.microsoft.com/office/drawing/2014/main" val="20006"/>
                    </a:ext>
                  </a:extLst>
                </a:gridCol>
                <a:gridCol w="1710237">
                  <a:extLst>
                    <a:ext uri="{9D8B030D-6E8A-4147-A177-3AD203B41FA5}">
                      <a16:colId xmlns:a16="http://schemas.microsoft.com/office/drawing/2014/main" val="20007"/>
                    </a:ext>
                  </a:extLst>
                </a:gridCol>
                <a:gridCol w="1710237">
                  <a:extLst>
                    <a:ext uri="{9D8B030D-6E8A-4147-A177-3AD203B41FA5}">
                      <a16:colId xmlns:a16="http://schemas.microsoft.com/office/drawing/2014/main" val="20009"/>
                    </a:ext>
                  </a:extLst>
                </a:gridCol>
              </a:tblGrid>
              <a:tr h="256099">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Arial" charset="0"/>
                          <a:cs typeface="Arial" charset="0"/>
                        </a:rPr>
                        <a:t>M90a All-in-One Gen 3</a:t>
                      </a:r>
                    </a:p>
                  </a:txBody>
                  <a:tcPr marL="0" marR="0" marT="91440" marB="0" vert="vert27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$1,359</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$1,459</a:t>
                      </a:r>
                    </a:p>
                  </a:txBody>
                  <a:tcPr marL="36576" marR="0" marT="0" marB="0" anchor="ctr">
                    <a:solidFill>
                      <a:schemeClr val="bg1">
                        <a:lumMod val="85000"/>
                      </a:schemeClr>
                    </a:solidFill>
                  </a:tcPr>
                </a:tc>
                <a:extLst>
                  <a:ext uri="{0D108BD9-81ED-4DB2-BD59-A6C34878D82A}">
                    <a16:rowId xmlns:a16="http://schemas.microsoft.com/office/drawing/2014/main" val="10000"/>
                  </a:ext>
                </a:extLst>
              </a:tr>
              <a:tr h="14427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800" b="1" i="0" u="none" strike="noStrike" baseline="0" dirty="0">
                        <a:solidFill>
                          <a:srgbClr val="0094BC"/>
                        </a:solidFill>
                        <a:latin typeface="Arial" charset="0"/>
                        <a:ea typeface="Arial" charset="0"/>
                        <a:cs typeface="Arial" charset="0"/>
                      </a:endParaRPr>
                    </a:p>
                  </a:txBody>
                  <a:tcPr marL="36576" marR="0" marT="0" marB="0" anchor="ctr">
                    <a:lnL w="12700" cap="flat" cmpd="sng" algn="ctr">
                      <a:noFill/>
                      <a:prstDash val="solid"/>
                      <a:round/>
                      <a:headEnd type="none" w="med" len="med"/>
                      <a:tailEnd type="none" w="med" len="med"/>
                    </a:lnL>
                    <a:solidFill>
                      <a:srgbClr val="F3F2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800" b="1" i="0" u="none" strike="noStrike" baseline="0" dirty="0">
                        <a:solidFill>
                          <a:srgbClr val="0094BC"/>
                        </a:solidFill>
                        <a:latin typeface="Arial" charset="0"/>
                        <a:ea typeface="Arial" charset="0"/>
                        <a:cs typeface="Arial" charset="0"/>
                      </a:endParaRPr>
                    </a:p>
                  </a:txBody>
                  <a:tcPr marL="36576" marR="0" marT="0" marB="0" anchor="ctr">
                    <a:solidFill>
                      <a:schemeClr val="bg1">
                        <a:lumMod val="85000"/>
                      </a:schemeClr>
                    </a:solidFill>
                  </a:tcPr>
                </a:tc>
                <a:extLst>
                  <a:ext uri="{0D108BD9-81ED-4DB2-BD59-A6C34878D82A}">
                    <a16:rowId xmlns:a16="http://schemas.microsoft.com/office/drawing/2014/main" val="10001"/>
                  </a:ext>
                </a:extLst>
              </a:tr>
              <a:tr h="219405">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E2231A"/>
                        </a:solidFill>
                        <a:effectLst/>
                        <a:uLnTx/>
                        <a:uFillTx/>
                        <a:latin typeface="+mn-lt"/>
                        <a:ea typeface="+mn-ea"/>
                        <a:cs typeface="+mn-cs"/>
                      </a:endParaRPr>
                    </a:p>
                  </a:txBody>
                  <a:tcPr marR="0" marT="0" marB="0" vert="vert27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11VF0067US</a:t>
                      </a:r>
                    </a:p>
                  </a:txBody>
                  <a:tcPr marL="6350" marR="6350" marT="6350" marB="0" anchor="b">
                    <a:lnL w="12700" cap="flat" cmpd="sng" algn="ctr">
                      <a:noFill/>
                      <a:prstDash val="solid"/>
                      <a:round/>
                      <a:headEnd type="none" w="med" len="med"/>
                      <a:tailEnd type="none" w="med" len="med"/>
                    </a:lnL>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11VF0065US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19405">
                <a:tc vMerge="1">
                  <a:txBody>
                    <a:bodyPr/>
                    <a:lstStyle/>
                    <a:p>
                      <a:endParaRPr lang="en-US"/>
                    </a:p>
                  </a:txBody>
                  <a:tcPr/>
                </a:tc>
                <a:tc>
                  <a:txBody>
                    <a:bodyPr/>
                    <a:lstStyle/>
                    <a:p>
                      <a:r>
                        <a:rPr lang="en-US" sz="800" b="0" i="0" u="none" strike="noStrike" baseline="0" dirty="0">
                          <a:solidFill>
                            <a:schemeClr val="tx1"/>
                          </a:solidFill>
                          <a:latin typeface="Arial" charset="0"/>
                          <a:ea typeface="Arial" charset="0"/>
                          <a:cs typeface="Arial" charset="0"/>
                        </a:rPr>
                        <a:t>21.5” 1080p  Non-Touch Display</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chemeClr val="tx1"/>
                          </a:solidFill>
                          <a:latin typeface="Arial" charset="0"/>
                          <a:ea typeface="Arial" charset="0"/>
                          <a:cs typeface="Arial" charset="0"/>
                        </a:rPr>
                        <a:t>21.5” 1080p  Multi-Touch Display</a:t>
                      </a:r>
                    </a:p>
                  </a:txBody>
                  <a:tcPr marL="36576" marR="0" marT="0" marB="0" anchor="ctr">
                    <a:solidFill>
                      <a:schemeClr val="bg1">
                        <a:lumMod val="85000"/>
                      </a:schemeClr>
                    </a:solidFill>
                  </a:tcPr>
                </a:tc>
                <a:extLst>
                  <a:ext uri="{0D108BD9-81ED-4DB2-BD59-A6C34878D82A}">
                    <a16:rowId xmlns:a16="http://schemas.microsoft.com/office/drawing/2014/main" val="10003"/>
                  </a:ext>
                </a:extLst>
              </a:tr>
              <a:tr h="2194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lumMod val="20000"/>
                        <a:lumOff val="80000"/>
                      </a:schemeClr>
                    </a:solidFill>
                  </a:tcPr>
                </a:tc>
                <a:tc>
                  <a:txBody>
                    <a:bodyPr/>
                    <a:lstStyle/>
                    <a:p>
                      <a:r>
                        <a:rPr lang="en-US" sz="800" b="0" i="0" u="none" strike="noStrike" baseline="0" dirty="0">
                          <a:solidFill>
                            <a:srgbClr val="000000"/>
                          </a:solidFill>
                          <a:latin typeface="Arial" charset="0"/>
                          <a:ea typeface="Arial" charset="0"/>
                          <a:cs typeface="Arial" charset="0"/>
                        </a:rPr>
                        <a:t>Core i5-12400</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Core i5-12400</a:t>
                      </a:r>
                    </a:p>
                  </a:txBody>
                  <a:tcPr marL="36576" marR="0" marT="0" marB="0" anchor="ctr">
                    <a:solidFill>
                      <a:schemeClr val="bg1">
                        <a:lumMod val="85000"/>
                      </a:schemeClr>
                    </a:solidFill>
                  </a:tcPr>
                </a:tc>
                <a:extLst>
                  <a:ext uri="{0D108BD9-81ED-4DB2-BD59-A6C34878D82A}">
                    <a16:rowId xmlns:a16="http://schemas.microsoft.com/office/drawing/2014/main" val="10004"/>
                  </a:ext>
                </a:extLst>
              </a:tr>
              <a:tr h="2194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lumMod val="20000"/>
                        <a:lumOff val="80000"/>
                      </a:schemeClr>
                    </a:solidFill>
                  </a:tcPr>
                </a:tc>
                <a:tc>
                  <a:txBody>
                    <a:bodyPr/>
                    <a:lstStyle/>
                    <a:p>
                      <a:r>
                        <a:rPr lang="en-US" sz="800" b="0" i="0" u="none" strike="noStrike" baseline="0" dirty="0">
                          <a:solidFill>
                            <a:srgbClr val="000000"/>
                          </a:solidFill>
                          <a:latin typeface="Arial" charset="0"/>
                          <a:ea typeface="Arial" charset="0"/>
                          <a:cs typeface="Arial" charset="0"/>
                        </a:rPr>
                        <a:t>8GB DDR4 2666MHz</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8GB DDR4 2666MHz</a:t>
                      </a:r>
                    </a:p>
                  </a:txBody>
                  <a:tcPr marL="36576" marR="0" marT="0" marB="0" anchor="ctr">
                    <a:solidFill>
                      <a:schemeClr val="bg1">
                        <a:lumMod val="85000"/>
                      </a:schemeClr>
                    </a:solidFill>
                  </a:tcPr>
                </a:tc>
                <a:extLst>
                  <a:ext uri="{0D108BD9-81ED-4DB2-BD59-A6C34878D82A}">
                    <a16:rowId xmlns:a16="http://schemas.microsoft.com/office/drawing/2014/main" val="10005"/>
                  </a:ext>
                </a:extLst>
              </a:tr>
              <a:tr h="2194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lumMod val="20000"/>
                        <a:lumOff val="80000"/>
                      </a:schemeClr>
                    </a:solidFill>
                  </a:tcPr>
                </a:tc>
                <a:tc>
                  <a:txBody>
                    <a:bodyPr/>
                    <a:lstStyle/>
                    <a:p>
                      <a:r>
                        <a:rPr lang="en-US" sz="800" b="0" i="0" u="none" strike="noStrike" baseline="0" dirty="0">
                          <a:solidFill>
                            <a:srgbClr val="000000"/>
                          </a:solidFill>
                          <a:latin typeface="Arial" charset="0"/>
                          <a:ea typeface="Arial" charset="0"/>
                          <a:cs typeface="Arial" charset="0"/>
                        </a:rPr>
                        <a:t>256GB SSD M.2 PCIe NVMe Opal</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256GB SSD M.2 PCIe NVMe Opal</a:t>
                      </a:r>
                    </a:p>
                  </a:txBody>
                  <a:tcPr marL="36576" marR="0" marT="0" marB="0" anchor="ctr">
                    <a:solidFill>
                      <a:schemeClr val="bg1">
                        <a:lumMod val="85000"/>
                      </a:schemeClr>
                    </a:solidFill>
                  </a:tcPr>
                </a:tc>
                <a:extLst>
                  <a:ext uri="{0D108BD9-81ED-4DB2-BD59-A6C34878D82A}">
                    <a16:rowId xmlns:a16="http://schemas.microsoft.com/office/drawing/2014/main" val="10006"/>
                  </a:ext>
                </a:extLst>
              </a:tr>
              <a:tr h="258848">
                <a:tc vMerge="1">
                  <a:txBody>
                    <a:bodyPr/>
                    <a:lstStyle/>
                    <a:p>
                      <a:endParaRPr lang="en-US"/>
                    </a:p>
                  </a:txBody>
                  <a:tcPr/>
                </a:tc>
                <a:tc>
                  <a:txBody>
                    <a:bodyPr/>
                    <a:lstStyle/>
                    <a:p>
                      <a:r>
                        <a:rPr lang="en-US" sz="800" b="0" i="0" u="none" strike="noStrike" baseline="0" dirty="0">
                          <a:solidFill>
                            <a:srgbClr val="000000"/>
                          </a:solidFill>
                          <a:latin typeface="Arial" charset="0"/>
                          <a:ea typeface="Arial" charset="0"/>
                          <a:cs typeface="Arial" charset="0"/>
                        </a:rPr>
                        <a:t>DVD RW, Wi-Fi+BT, Webcam/Mic</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DVD RW, Wi-Fi+BT, Webcam/Mic</a:t>
                      </a:r>
                    </a:p>
                  </a:txBody>
                  <a:tcPr marL="36576" marR="0" marT="0" marB="0" anchor="ctr">
                    <a:solidFill>
                      <a:schemeClr val="bg1">
                        <a:lumMod val="85000"/>
                      </a:schemeClr>
                    </a:solidFill>
                  </a:tcPr>
                </a:tc>
                <a:extLst>
                  <a:ext uri="{0D108BD9-81ED-4DB2-BD59-A6C34878D82A}">
                    <a16:rowId xmlns:a16="http://schemas.microsoft.com/office/drawing/2014/main" val="10007"/>
                  </a:ext>
                </a:extLst>
              </a:tr>
              <a:tr h="219405">
                <a:tc vMerge="1">
                  <a:txBody>
                    <a:bodyPr/>
                    <a:lstStyle/>
                    <a:p>
                      <a:endParaRPr lang="en-US"/>
                    </a:p>
                  </a:txBody>
                  <a:tcPr/>
                </a:tc>
                <a:tc>
                  <a:txBody>
                    <a:bodyPr/>
                    <a:lstStyle/>
                    <a:p>
                      <a:r>
                        <a:rPr lang="en-US" sz="800" b="0" i="0" u="none" strike="noStrike" baseline="0" dirty="0">
                          <a:solidFill>
                            <a:srgbClr val="000000"/>
                          </a:solidFill>
                          <a:latin typeface="Arial" charset="0"/>
                          <a:ea typeface="Arial" charset="0"/>
                          <a:cs typeface="Arial" charset="0"/>
                        </a:rPr>
                        <a:t>DP Out, UltraFlex  Stand</a:t>
                      </a: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latin typeface="Arial" charset="0"/>
                          <a:ea typeface="Arial" charset="0"/>
                          <a:cs typeface="Arial" charset="0"/>
                        </a:rPr>
                        <a:t>DP Out, UltraFlex  Stand</a:t>
                      </a:r>
                    </a:p>
                  </a:txBody>
                  <a:tcPr marL="36576" marR="0" marT="0" marB="0" anchor="ctr">
                    <a:solidFill>
                      <a:schemeClr val="bg1">
                        <a:lumMod val="85000"/>
                      </a:schemeClr>
                    </a:solidFill>
                  </a:tcPr>
                </a:tc>
                <a:extLst>
                  <a:ext uri="{0D108BD9-81ED-4DB2-BD59-A6C34878D82A}">
                    <a16:rowId xmlns:a16="http://schemas.microsoft.com/office/drawing/2014/main" val="10008"/>
                  </a:ext>
                </a:extLst>
              </a:tr>
              <a:tr h="255722">
                <a:tc vMerge="1">
                  <a:txBody>
                    <a:bodyPr/>
                    <a:lstStyle/>
                    <a:p>
                      <a:endParaRPr lang="en-US"/>
                    </a:p>
                  </a:txBody>
                  <a:tcPr/>
                </a:tc>
                <a:tc>
                  <a:txBody>
                    <a:bodyPr/>
                    <a:lstStyle/>
                    <a:p>
                      <a:pPr algn="l" rtl="0" fontAlgn="b"/>
                      <a:r>
                        <a:rPr lang="en-US" sz="800" b="0" i="0" u="none" strike="noStrike" kern="1200" dirty="0">
                          <a:solidFill>
                            <a:srgbClr val="000000"/>
                          </a:solidFill>
                          <a:latin typeface="+mn-lt"/>
                          <a:ea typeface="+mn-ea"/>
                          <a:cs typeface="+mn-cs"/>
                        </a:rPr>
                        <a:t>Win11 Pro 64</a:t>
                      </a:r>
                      <a:endParaRPr lang="cs-CZ" sz="800" b="0" i="0" u="none" strike="noStrike" baseline="0" dirty="0">
                        <a:solidFill>
                          <a:srgbClr val="000000"/>
                        </a:solidFill>
                        <a:latin typeface="Arial" charset="0"/>
                        <a:ea typeface="Arial" charset="0"/>
                        <a:cs typeface="Arial" charset="0"/>
                      </a:endParaRPr>
                    </a:p>
                  </a:txBody>
                  <a:tcPr marL="36576" marR="0" marT="0" marB="0" anchor="ctr">
                    <a:lnL w="12700" cap="flat" cmpd="sng" algn="ctr">
                      <a:noFill/>
                      <a:prstDash val="solid"/>
                      <a:round/>
                      <a:headEnd type="none" w="med" len="med"/>
                      <a:tailEnd type="none" w="med" len="med"/>
                    </a:lnL>
                    <a:solidFill>
                      <a:srgbClr val="F3F2F0"/>
                    </a:solidFill>
                  </a:tcPr>
                </a:tc>
                <a:tc>
                  <a:txBody>
                    <a:bodyPr/>
                    <a:lstStyle/>
                    <a:p>
                      <a:pPr algn="l" rtl="0" fontAlgn="b"/>
                      <a:r>
                        <a:rPr lang="en-US" sz="800" b="0" i="0" u="none" strike="noStrike" kern="1200" dirty="0">
                          <a:solidFill>
                            <a:srgbClr val="000000"/>
                          </a:solidFill>
                          <a:latin typeface="+mn-lt"/>
                          <a:ea typeface="+mn-ea"/>
                          <a:cs typeface="+mn-cs"/>
                        </a:rPr>
                        <a:t>Win11 Pro 64</a:t>
                      </a:r>
                    </a:p>
                  </a:txBody>
                  <a:tcPr marL="36576" marR="0" marT="0" marB="0" anchor="ctr">
                    <a:solidFill>
                      <a:schemeClr val="bg1">
                        <a:lumMod val="85000"/>
                      </a:schemeClr>
                    </a:solidFill>
                  </a:tcPr>
                </a:tc>
                <a:extLst>
                  <a:ext uri="{0D108BD9-81ED-4DB2-BD59-A6C34878D82A}">
                    <a16:rowId xmlns:a16="http://schemas.microsoft.com/office/drawing/2014/main" val="10009"/>
                  </a:ext>
                </a:extLst>
              </a:tr>
              <a:tr h="219405">
                <a:tc vMerge="1">
                  <a:txBody>
                    <a:bodyPr/>
                    <a:lstStyle/>
                    <a:p>
                      <a:pPr algn="l" fontAlgn="b"/>
                      <a:endParaRPr lang="en-US" sz="1000" b="1" i="0" u="none" strike="noStrike">
                        <a:solidFill>
                          <a:schemeClr val="tx1"/>
                        </a:solidFill>
                        <a:effectLst/>
                        <a:latin typeface="Arial"/>
                        <a:cs typeface="Arial"/>
                      </a:endParaRPr>
                    </a:p>
                  </a:txBody>
                  <a:tcPr marL="12700" marR="12700" anchor="ctr">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solidFill>
                      <a:schemeClr val="bg2"/>
                    </a:solidFill>
                  </a:tcPr>
                </a:tc>
                <a:tc>
                  <a:txBody>
                    <a:bodyPr/>
                    <a:lstStyle/>
                    <a:p>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36576" marR="0" marT="0" marB="0" anchor="ctr">
                    <a:lnL w="12700" cap="flat" cmpd="sng" algn="ctr">
                      <a:noFill/>
                      <a:prstDash val="solid"/>
                      <a:round/>
                      <a:headEnd type="none" w="med" len="med"/>
                      <a:tailEnd type="none" w="med" len="med"/>
                    </a:lnL>
                    <a:solidFill>
                      <a:srgbClr val="F3F2F0"/>
                    </a:solidFill>
                  </a:tcPr>
                </a:tc>
                <a:tc>
                  <a:txBody>
                    <a:bodyPr/>
                    <a:lstStyle/>
                    <a:p>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dirty="0">
                        <a:solidFill>
                          <a:srgbClr val="000000"/>
                        </a:solidFill>
                        <a:effectLst/>
                        <a:latin typeface="Arial" charset="0"/>
                        <a:ea typeface="Arial" charset="0"/>
                        <a:cs typeface="Arial" charset="0"/>
                      </a:endParaRPr>
                    </a:p>
                  </a:txBody>
                  <a:tcPr marL="36576" marR="0" marT="0" marB="0" anchor="ctr">
                    <a:solidFill>
                      <a:schemeClr val="bg1">
                        <a:lumMod val="8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4896584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34D4-84DC-4B69-8C7E-0BBB0DF495BC}"/>
              </a:ext>
            </a:extLst>
          </p:cNvPr>
          <p:cNvSpPr>
            <a:spLocks noGrp="1"/>
          </p:cNvSpPr>
          <p:nvPr>
            <p:ph type="title"/>
          </p:nvPr>
        </p:nvSpPr>
        <p:spPr/>
        <p:txBody>
          <a:bodyPr/>
          <a:lstStyle/>
          <a:p>
            <a:r>
              <a:rPr lang="en-US" dirty="0"/>
              <a:t>ThinkVision Monitors</a:t>
            </a:r>
          </a:p>
        </p:txBody>
      </p:sp>
      <p:sp>
        <p:nvSpPr>
          <p:cNvPr id="4" name="Slide Number Placeholder 3">
            <a:extLst>
              <a:ext uri="{FF2B5EF4-FFF2-40B4-BE49-F238E27FC236}">
                <a16:creationId xmlns:a16="http://schemas.microsoft.com/office/drawing/2014/main" id="{55BAEC2C-9F4B-4A4A-831B-699ACA795F16}"/>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C2D62D5-4626-4E90-ADFE-C7E08CD1AD0B}"/>
              </a:ext>
            </a:extLst>
          </p:cNvPr>
          <p:cNvSpPr txBox="1"/>
          <p:nvPr/>
        </p:nvSpPr>
        <p:spPr>
          <a:xfrm>
            <a:off x="8660330" y="1022866"/>
            <a:ext cx="2996211" cy="246213"/>
          </a:xfrm>
          <a:prstGeom prst="rect">
            <a:avLst/>
          </a:prstGeom>
          <a:noFill/>
        </p:spPr>
        <p:txBody>
          <a:bodyPr wrap="square" lIns="91432" tIns="45716" rIns="91432" bIns="45716"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10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sp>
        <p:nvSpPr>
          <p:cNvPr id="6" name="object 8">
            <a:extLst>
              <a:ext uri="{FF2B5EF4-FFF2-40B4-BE49-F238E27FC236}">
                <a16:creationId xmlns:a16="http://schemas.microsoft.com/office/drawing/2014/main" id="{17E1D512-B3E6-4428-87F5-4F697C531789}"/>
              </a:ext>
            </a:extLst>
          </p:cNvPr>
          <p:cNvSpPr txBox="1"/>
          <p:nvPr/>
        </p:nvSpPr>
        <p:spPr>
          <a:xfrm>
            <a:off x="572960" y="2046461"/>
            <a:ext cx="3064476" cy="540385"/>
          </a:xfrm>
          <a:prstGeom prst="rect">
            <a:avLst/>
          </a:prstGeom>
        </p:spPr>
        <p:txBody>
          <a:bodyPr vert="horz" wrap="square" lIns="0" tIns="108439" rIns="0" bIns="0" rtlCol="0">
            <a:spAutoFit/>
          </a:bodyPr>
          <a:lstStyle/>
          <a:p>
            <a:pPr marL="0" marR="0" lvl="0" indent="0" algn="ctr" defTabSz="1217668" rtl="0" eaLnBrk="1" fontAlgn="auto" latinLnBrk="0" hangingPunct="1">
              <a:lnSpc>
                <a:spcPct val="100000"/>
              </a:lnSpc>
              <a:spcBef>
                <a:spcPts val="855"/>
              </a:spcBef>
              <a:spcAft>
                <a:spcPts val="0"/>
              </a:spcAft>
              <a:buClrTx/>
              <a:buSzTx/>
              <a:buFontTx/>
              <a:buNone/>
              <a:tabLst>
                <a:tab pos="8508674" algn="l"/>
              </a:tabLst>
              <a:defRPr/>
            </a:pPr>
            <a:r>
              <a:rPr kumimoji="0" sz="2400" b="0" i="0" u="none" strike="noStrike" kern="0" cap="none" spc="-361" normalizeH="0" baseline="0" noProof="0" dirty="0">
                <a:ln>
                  <a:noFill/>
                </a:ln>
                <a:solidFill>
                  <a:srgbClr val="404040"/>
                </a:solidFill>
                <a:effectLst/>
                <a:uLnTx/>
                <a:uFillTx/>
                <a:latin typeface="Verdana"/>
                <a:ea typeface="+mn-ea"/>
                <a:cs typeface="Verdana"/>
              </a:rPr>
              <a:t>T</a:t>
            </a:r>
            <a:r>
              <a:rPr kumimoji="0" sz="2400" b="0" i="0" u="none" strike="noStrike" kern="0" cap="none" spc="-335" normalizeH="0" baseline="0" noProof="0" dirty="0">
                <a:ln>
                  <a:noFill/>
                </a:ln>
                <a:solidFill>
                  <a:srgbClr val="404040"/>
                </a:solidFill>
                <a:effectLst/>
                <a:uLnTx/>
                <a:uFillTx/>
                <a:latin typeface="Verdana"/>
                <a:ea typeface="+mn-ea"/>
                <a:cs typeface="Verdana"/>
              </a:rPr>
              <a:t>I</a:t>
            </a:r>
            <a:r>
              <a:rPr kumimoji="0" sz="2400" b="0" i="0" u="none" strike="noStrike" kern="0" cap="none" spc="-34" normalizeH="0" baseline="0" noProof="0" dirty="0">
                <a:ln>
                  <a:noFill/>
                </a:ln>
                <a:solidFill>
                  <a:srgbClr val="404040"/>
                </a:solidFill>
                <a:effectLst/>
                <a:uLnTx/>
                <a:uFillTx/>
                <a:latin typeface="Verdana"/>
                <a:ea typeface="+mn-ea"/>
                <a:cs typeface="Verdana"/>
              </a:rPr>
              <a:t>N</a:t>
            </a:r>
            <a:r>
              <a:rPr kumimoji="0" sz="2400" b="0" i="0" u="none" strike="noStrike" kern="0" cap="none" spc="-16" normalizeH="0" baseline="0" noProof="0" dirty="0">
                <a:ln>
                  <a:noFill/>
                </a:ln>
                <a:solidFill>
                  <a:srgbClr val="404040"/>
                </a:solidFill>
                <a:effectLst/>
                <a:uLnTx/>
                <a:uFillTx/>
                <a:latin typeface="Verdana"/>
                <a:ea typeface="+mn-ea"/>
                <a:cs typeface="Verdana"/>
              </a:rPr>
              <a:t>Y</a:t>
            </a:r>
            <a:r>
              <a:rPr kumimoji="0" sz="2400" b="0" i="0" u="none" strike="noStrike" kern="0" cap="none" spc="-220" normalizeH="0" baseline="0" noProof="0" dirty="0">
                <a:ln>
                  <a:noFill/>
                </a:ln>
                <a:solidFill>
                  <a:srgbClr val="404040"/>
                </a:solidFill>
                <a:effectLst/>
                <a:uLnTx/>
                <a:uFillTx/>
                <a:latin typeface="Verdana"/>
                <a:ea typeface="+mn-ea"/>
                <a:cs typeface="Verdana"/>
              </a:rPr>
              <a:t>-</a:t>
            </a:r>
            <a:r>
              <a:rPr kumimoji="0" sz="2400" b="0" i="0" u="none" strike="noStrike" kern="0" cap="none" spc="-125" normalizeH="0" baseline="0" noProof="0" dirty="0">
                <a:ln>
                  <a:noFill/>
                </a:ln>
                <a:solidFill>
                  <a:srgbClr val="404040"/>
                </a:solidFill>
                <a:effectLst/>
                <a:uLnTx/>
                <a:uFillTx/>
                <a:latin typeface="Verdana"/>
                <a:ea typeface="+mn-ea"/>
                <a:cs typeface="Verdana"/>
              </a:rPr>
              <a:t>I</a:t>
            </a:r>
            <a:r>
              <a:rPr kumimoji="0" sz="2400" b="0" i="0" u="none" strike="noStrike" kern="0" cap="none" spc="-236" normalizeH="0" baseline="0" noProof="0" dirty="0">
                <a:ln>
                  <a:noFill/>
                </a:ln>
                <a:solidFill>
                  <a:srgbClr val="404040"/>
                </a:solidFill>
                <a:effectLst/>
                <a:uLnTx/>
                <a:uFillTx/>
                <a:latin typeface="Verdana"/>
                <a:ea typeface="+mn-ea"/>
                <a:cs typeface="Verdana"/>
              </a:rPr>
              <a:t>N</a:t>
            </a:r>
            <a:r>
              <a:rPr kumimoji="0" sz="2400" b="0" i="0" u="none" strike="noStrike" kern="0" cap="none" spc="-220" normalizeH="0" baseline="0" noProof="0" dirty="0">
                <a:ln>
                  <a:noFill/>
                </a:ln>
                <a:solidFill>
                  <a:srgbClr val="404040"/>
                </a:solidFill>
                <a:effectLst/>
                <a:uLnTx/>
                <a:uFillTx/>
                <a:latin typeface="Verdana"/>
                <a:ea typeface="+mn-ea"/>
                <a:cs typeface="Verdana"/>
              </a:rPr>
              <a:t>-</a:t>
            </a:r>
            <a:r>
              <a:rPr kumimoji="0" sz="2400" b="0" i="0" u="none" strike="noStrike" kern="0" cap="none" spc="-20" normalizeH="0" baseline="0" noProof="0" dirty="0">
                <a:ln>
                  <a:noFill/>
                </a:ln>
                <a:solidFill>
                  <a:srgbClr val="404040"/>
                </a:solidFill>
                <a:effectLst/>
                <a:uLnTx/>
                <a:uFillTx/>
                <a:latin typeface="Verdana"/>
                <a:ea typeface="+mn-ea"/>
                <a:cs typeface="Verdana"/>
              </a:rPr>
              <a:t>ON</a:t>
            </a:r>
            <a:r>
              <a:rPr kumimoji="0" sz="2400" b="0" i="0" u="none" strike="noStrike" kern="0" cap="none" spc="-16" normalizeH="0" baseline="0" noProof="0" dirty="0">
                <a:ln>
                  <a:noFill/>
                </a:ln>
                <a:solidFill>
                  <a:srgbClr val="404040"/>
                </a:solidFill>
                <a:effectLst/>
                <a:uLnTx/>
                <a:uFillTx/>
                <a:latin typeface="Verdana"/>
                <a:ea typeface="+mn-ea"/>
                <a:cs typeface="Verdana"/>
              </a:rPr>
              <a:t>E</a:t>
            </a:r>
            <a:r>
              <a:rPr kumimoji="0" lang="en-US" sz="2400" b="0" i="0" u="none" strike="noStrike" kern="0" cap="none" spc="-16" normalizeH="0" baseline="0" noProof="0" dirty="0">
                <a:ln>
                  <a:noFill/>
                </a:ln>
                <a:solidFill>
                  <a:srgbClr val="404040"/>
                </a:solidFill>
                <a:effectLst/>
                <a:uLnTx/>
                <a:uFillTx/>
                <a:latin typeface="Verdana"/>
                <a:ea typeface="+mn-ea"/>
                <a:cs typeface="Verdana"/>
              </a:rPr>
              <a:t> </a:t>
            </a:r>
            <a:r>
              <a:rPr kumimoji="0" lang="en-US" sz="2800" b="1" i="0" u="none" strike="noStrike" kern="0" cap="none" spc="-274" normalizeH="0" baseline="0" noProof="0" dirty="0">
                <a:ln>
                  <a:noFill/>
                </a:ln>
                <a:solidFill>
                  <a:srgbClr val="EB2124"/>
                </a:solidFill>
                <a:effectLst/>
                <a:uLnTx/>
                <a:uFillTx/>
                <a:latin typeface="Verdana"/>
                <a:ea typeface="+mn-ea"/>
                <a:cs typeface="Verdana"/>
              </a:rPr>
              <a:t>4</a:t>
            </a:r>
            <a:endParaRPr kumimoji="0" sz="2800" b="0" i="0" u="none" strike="noStrike" kern="0" cap="none" spc="0" normalizeH="0" baseline="0" noProof="0" dirty="0">
              <a:ln>
                <a:noFill/>
              </a:ln>
              <a:solidFill>
                <a:srgbClr val="000000"/>
              </a:solidFill>
              <a:effectLst/>
              <a:uLnTx/>
              <a:uFillTx/>
              <a:latin typeface="Verdana"/>
              <a:ea typeface="+mn-ea"/>
              <a:cs typeface="Verdana"/>
            </a:endParaRPr>
          </a:p>
        </p:txBody>
      </p:sp>
      <p:graphicFrame>
        <p:nvGraphicFramePr>
          <p:cNvPr id="7" name="Table 6">
            <a:extLst>
              <a:ext uri="{FF2B5EF4-FFF2-40B4-BE49-F238E27FC236}">
                <a16:creationId xmlns:a16="http://schemas.microsoft.com/office/drawing/2014/main" id="{46E68B73-01A1-4DA5-9609-67F86F2C1271}"/>
              </a:ext>
            </a:extLst>
          </p:cNvPr>
          <p:cNvGraphicFramePr>
            <a:graphicFrameLocks noGrp="1"/>
          </p:cNvGraphicFramePr>
          <p:nvPr/>
        </p:nvGraphicFramePr>
        <p:xfrm>
          <a:off x="2346053" y="3762543"/>
          <a:ext cx="2194560" cy="2306782"/>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49382">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24 Monitor </a:t>
                      </a:r>
                      <a:endParaRPr lang="en-US" sz="1400" dirty="0">
                        <a:solidFill>
                          <a:schemeClr val="bg1"/>
                        </a:solidFill>
                      </a:endParaRPr>
                    </a:p>
                  </a:txBody>
                  <a:tcPr marL="0" marR="0" marT="91440" marB="0" vert="vert270" anchor="ctr">
                    <a:solidFill>
                      <a:schemeClr val="tx1">
                        <a:lumMod val="65000"/>
                        <a:lumOff val="35000"/>
                      </a:schemeClr>
                    </a:solidFill>
                  </a:tcPr>
                </a:tc>
                <a:tc>
                  <a:txBody>
                    <a:bodyPr/>
                    <a:lstStyle/>
                    <a:p>
                      <a:pPr algn="l" fontAlgn="b"/>
                      <a:r>
                        <a:rPr lang="en-US" sz="1600" b="1" i="0" u="none" strike="noStrike" dirty="0">
                          <a:solidFill>
                            <a:srgbClr val="E2231A"/>
                          </a:solidFill>
                          <a:effectLst/>
                          <a:latin typeface="+mn-lt"/>
                          <a:cs typeface="Arial"/>
                        </a:rPr>
                        <a:t>$294</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11GDPAR1US</a:t>
                      </a:r>
                    </a:p>
                  </a:txBody>
                  <a:tcPr marL="91439" marR="0" marT="0" marB="0" anchor="ctr">
                    <a:solidFill>
                      <a:schemeClr val="bg1">
                        <a:lumMod val="85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23.8”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1">
                        <a:lumMod val="85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mn-lt"/>
                        </a:rPr>
                        <a:t>1080p</a:t>
                      </a:r>
                      <a:r>
                        <a:rPr lang="fr-FR" sz="800" b="0" i="0" u="none" strike="noStrike" baseline="0" dirty="0">
                          <a:solidFill>
                            <a:srgbClr val="000000"/>
                          </a:solidFill>
                          <a:effectLst/>
                          <a:latin typeface="+mn-lt"/>
                        </a:rPr>
                        <a:t> Non-Touch Display</a:t>
                      </a:r>
                    </a:p>
                  </a:txBody>
                  <a:tcPr marL="45720" marR="0" marT="0" marB="0" anchor="ctr">
                    <a:solidFill>
                      <a:schemeClr val="bg1">
                        <a:lumMod val="85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1080p Webcam w/ Dual Mic</a:t>
                      </a:r>
                    </a:p>
                  </a:txBody>
                  <a:tcPr marL="45720" marR="0" marT="0" marB="0" anchor="ctr">
                    <a:solidFill>
                      <a:schemeClr val="bg1">
                        <a:lumMod val="85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1 x USB Type A port (Side)</a:t>
                      </a:r>
                    </a:p>
                  </a:txBody>
                  <a:tcPr marL="45720" marR="0" marT="0" marB="0" anchor="ctr">
                    <a:solidFill>
                      <a:schemeClr val="bg1">
                        <a:lumMod val="85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dirty="0">
                          <a:solidFill>
                            <a:srgbClr val="000000"/>
                          </a:solidFill>
                          <a:effectLst/>
                          <a:latin typeface="+mn-lt"/>
                          <a:ea typeface="Arial" charset="0"/>
                          <a:cs typeface="Arial" charset="0"/>
                        </a:rPr>
                        <a:t>Tiny PC Compatibility  (AIO Mode)</a:t>
                      </a:r>
                    </a:p>
                  </a:txBody>
                  <a:tcPr marL="45720" marR="0" marT="0" marB="0" anchor="ctr">
                    <a:solidFill>
                      <a:schemeClr val="bg1">
                        <a:lumMod val="85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DisplayPort In (Monitor Mode)</a:t>
                      </a:r>
                    </a:p>
                  </a:txBody>
                  <a:tcPr marL="45720" marR="0" marT="0" marB="0" anchor="ctr">
                    <a:solidFill>
                      <a:schemeClr val="bg1">
                        <a:lumMod val="85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Lift  / Tilt  / Pivot Stand Adjustment</a:t>
                      </a:r>
                    </a:p>
                  </a:txBody>
                  <a:tcPr marL="45720" marR="0" marT="0" marB="0" anchor="ctr">
                    <a:solidFill>
                      <a:schemeClr val="bg1">
                        <a:lumMod val="85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8" name="Rectangle 7">
            <a:extLst>
              <a:ext uri="{FF2B5EF4-FFF2-40B4-BE49-F238E27FC236}">
                <a16:creationId xmlns:a16="http://schemas.microsoft.com/office/drawing/2014/main" id="{BF3BF619-B480-488F-AAC3-CAF888C4A87B}"/>
              </a:ext>
            </a:extLst>
          </p:cNvPr>
          <p:cNvSpPr/>
          <p:nvPr/>
        </p:nvSpPr>
        <p:spPr>
          <a:xfrm>
            <a:off x="966485" y="2554666"/>
            <a:ext cx="2201227" cy="338546"/>
          </a:xfrm>
          <a:prstGeom prst="rect">
            <a:avLst/>
          </a:prstGeom>
        </p:spPr>
        <p:txBody>
          <a:bodyPr wrap="none" lIns="91432" tIns="45716" rIns="91432" bIns="45716">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a:ea typeface="+mn-ea"/>
                <a:cs typeface="+mn-cs"/>
              </a:rPr>
              <a:t>Price is Monitor Only.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rial"/>
                <a:ea typeface="+mn-ea"/>
                <a:cs typeface="+mn-cs"/>
              </a:rPr>
              <a:t>ThinkCentre Tiny (Pictured) Sold Separately</a:t>
            </a:r>
          </a:p>
        </p:txBody>
      </p:sp>
      <p:graphicFrame>
        <p:nvGraphicFramePr>
          <p:cNvPr id="9" name="Table 8">
            <a:extLst>
              <a:ext uri="{FF2B5EF4-FFF2-40B4-BE49-F238E27FC236}">
                <a16:creationId xmlns:a16="http://schemas.microsoft.com/office/drawing/2014/main" id="{3F0949E8-2EA6-46F3-A202-315F652651F0}"/>
              </a:ext>
            </a:extLst>
          </p:cNvPr>
          <p:cNvGraphicFramePr>
            <a:graphicFrameLocks noGrp="1"/>
          </p:cNvGraphicFramePr>
          <p:nvPr/>
        </p:nvGraphicFramePr>
        <p:xfrm>
          <a:off x="7728726" y="3756329"/>
          <a:ext cx="2194560" cy="2383536"/>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37744">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300" dirty="0">
                          <a:solidFill>
                            <a:schemeClr val="bg1"/>
                          </a:solidFill>
                          <a:ea typeface="Helvetica Neue"/>
                          <a:cs typeface="Helvetica Neue"/>
                        </a:rPr>
                        <a:t>Tiny-in-One 24</a:t>
                      </a:r>
                      <a:r>
                        <a:rPr lang="en-US" sz="1300" baseline="0" dirty="0">
                          <a:solidFill>
                            <a:schemeClr val="bg1"/>
                          </a:solidFill>
                          <a:ea typeface="Helvetica Neue"/>
                          <a:cs typeface="Helvetica Neue"/>
                        </a:rPr>
                        <a:t> </a:t>
                      </a:r>
                      <a:r>
                        <a:rPr lang="en-US" sz="1300" b="1" dirty="0">
                          <a:solidFill>
                            <a:srgbClr val="00B4E5"/>
                          </a:solidFill>
                          <a:ea typeface="Helvetica Neue"/>
                          <a:cs typeface="Helvetica Neue"/>
                        </a:rPr>
                        <a:t>Touch</a:t>
                      </a:r>
                      <a:r>
                        <a:rPr lang="en-US" sz="1300" dirty="0">
                          <a:solidFill>
                            <a:schemeClr val="bg1"/>
                          </a:solidFill>
                          <a:ea typeface="Helvetica Neue"/>
                          <a:cs typeface="Helvetica Neue"/>
                        </a:rPr>
                        <a:t> Monitor </a:t>
                      </a:r>
                      <a:endParaRPr lang="en-US" sz="1300" dirty="0">
                        <a:solidFill>
                          <a:schemeClr val="bg1"/>
                        </a:solidFill>
                      </a:endParaRPr>
                    </a:p>
                  </a:txBody>
                  <a:tcPr marL="0" marR="0" marT="91440" marB="0" vert="vert270" anchor="ctr">
                    <a:solidFill>
                      <a:schemeClr val="tx1">
                        <a:lumMod val="65000"/>
                        <a:lumOff val="35000"/>
                      </a:schemeClr>
                    </a:solidFill>
                  </a:tcPr>
                </a:tc>
                <a:tc>
                  <a:txBody>
                    <a:bodyPr/>
                    <a:lstStyle/>
                    <a:p>
                      <a:pPr algn="l" fontAlgn="b"/>
                      <a:r>
                        <a:rPr lang="en-US" sz="1600" b="1" i="0" u="none" strike="noStrike" dirty="0">
                          <a:solidFill>
                            <a:srgbClr val="E2231A"/>
                          </a:solidFill>
                          <a:effectLst/>
                          <a:latin typeface="+mn-lt"/>
                          <a:cs typeface="Arial"/>
                        </a:rPr>
                        <a:t>$354</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237744">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11GCPAR1US</a:t>
                      </a:r>
                    </a:p>
                  </a:txBody>
                  <a:tcPr marL="91439" marR="0" marT="0" marB="0" anchor="ctr">
                    <a:solidFill>
                      <a:schemeClr val="bg1">
                        <a:lumMod val="85000"/>
                      </a:schemeClr>
                    </a:solidFill>
                  </a:tcPr>
                </a:tc>
                <a:extLst>
                  <a:ext uri="{0D108BD9-81ED-4DB2-BD59-A6C34878D82A}">
                    <a16:rowId xmlns:a16="http://schemas.microsoft.com/office/drawing/2014/main" val="10001"/>
                  </a:ext>
                </a:extLst>
              </a:tr>
              <a:tr h="237744">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23.8”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1">
                        <a:lumMod val="85000"/>
                      </a:schemeClr>
                    </a:solidFill>
                  </a:tcPr>
                </a:tc>
                <a:extLst>
                  <a:ext uri="{0D108BD9-81ED-4DB2-BD59-A6C34878D82A}">
                    <a16:rowId xmlns:a16="http://schemas.microsoft.com/office/drawing/2014/main" val="10002"/>
                  </a:ext>
                </a:extLst>
              </a:tr>
              <a:tr h="237744">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mn-lt"/>
                        </a:rPr>
                        <a:t>1080p</a:t>
                      </a:r>
                      <a:r>
                        <a:rPr lang="fr-FR" sz="800" b="0" i="0" u="none" strike="noStrike" baseline="0" dirty="0">
                          <a:solidFill>
                            <a:srgbClr val="000000"/>
                          </a:solidFill>
                          <a:effectLst/>
                          <a:latin typeface="+mn-lt"/>
                        </a:rPr>
                        <a:t> </a:t>
                      </a:r>
                      <a:r>
                        <a:rPr lang="fr-FR" sz="800" b="1" i="0" u="none" strike="noStrike" baseline="0" dirty="0">
                          <a:solidFill>
                            <a:srgbClr val="000000"/>
                          </a:solidFill>
                          <a:effectLst/>
                          <a:latin typeface="+mn-lt"/>
                        </a:rPr>
                        <a:t>Touch</a:t>
                      </a:r>
                      <a:r>
                        <a:rPr lang="fr-FR" sz="800" b="0" i="0" u="none" strike="noStrike" baseline="0" dirty="0">
                          <a:solidFill>
                            <a:srgbClr val="000000"/>
                          </a:solidFill>
                          <a:effectLst/>
                          <a:latin typeface="+mn-lt"/>
                        </a:rPr>
                        <a:t> Display</a:t>
                      </a:r>
                    </a:p>
                  </a:txBody>
                  <a:tcPr marL="45720" marR="0" marT="0" marB="0" anchor="ctr">
                    <a:solidFill>
                      <a:schemeClr val="bg1">
                        <a:lumMod val="85000"/>
                      </a:schemeClr>
                    </a:solidFill>
                  </a:tcPr>
                </a:tc>
                <a:extLst>
                  <a:ext uri="{0D108BD9-81ED-4DB2-BD59-A6C34878D82A}">
                    <a16:rowId xmlns:a16="http://schemas.microsoft.com/office/drawing/2014/main" val="10003"/>
                  </a:ext>
                </a:extLst>
              </a:tr>
              <a:tr h="237744">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720p Webcam w/ Dual Mic</a:t>
                      </a:r>
                    </a:p>
                  </a:txBody>
                  <a:tcPr marL="45720" marR="0" marT="0" marB="0" anchor="ctr">
                    <a:solidFill>
                      <a:schemeClr val="bg1">
                        <a:lumMod val="85000"/>
                      </a:schemeClr>
                    </a:solidFill>
                  </a:tcPr>
                </a:tc>
                <a:extLst>
                  <a:ext uri="{0D108BD9-81ED-4DB2-BD59-A6C34878D82A}">
                    <a16:rowId xmlns:a16="http://schemas.microsoft.com/office/drawing/2014/main" val="10004"/>
                  </a:ext>
                </a:extLst>
              </a:tr>
              <a:tr h="237744">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1 x USB A port (Side)</a:t>
                      </a:r>
                    </a:p>
                  </a:txBody>
                  <a:tcPr marL="45720" marR="0" marT="0" marB="0" anchor="ctr">
                    <a:solidFill>
                      <a:schemeClr val="bg1">
                        <a:lumMod val="85000"/>
                      </a:schemeClr>
                    </a:solidFill>
                  </a:tcPr>
                </a:tc>
                <a:extLst>
                  <a:ext uri="{0D108BD9-81ED-4DB2-BD59-A6C34878D82A}">
                    <a16:rowId xmlns:a16="http://schemas.microsoft.com/office/drawing/2014/main" val="10005"/>
                  </a:ext>
                </a:extLst>
              </a:tr>
              <a:tr h="237744">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dirty="0">
                          <a:solidFill>
                            <a:srgbClr val="000000"/>
                          </a:solidFill>
                          <a:effectLst/>
                          <a:latin typeface="+mn-lt"/>
                          <a:ea typeface="Arial" charset="0"/>
                          <a:cs typeface="Arial" charset="0"/>
                        </a:rPr>
                        <a:t>Tiny PC Compatibility  (AIO Mode)</a:t>
                      </a:r>
                    </a:p>
                  </a:txBody>
                  <a:tcPr marL="45720" marR="0" marT="0" marB="0" anchor="ctr">
                    <a:solidFill>
                      <a:schemeClr val="bg1">
                        <a:lumMod val="85000"/>
                      </a:schemeClr>
                    </a:solidFill>
                  </a:tcPr>
                </a:tc>
                <a:extLst>
                  <a:ext uri="{0D108BD9-81ED-4DB2-BD59-A6C34878D82A}">
                    <a16:rowId xmlns:a16="http://schemas.microsoft.com/office/drawing/2014/main" val="10006"/>
                  </a:ext>
                </a:extLst>
              </a:tr>
              <a:tr h="237744">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DisplayPort In (Monitor Mode)</a:t>
                      </a:r>
                    </a:p>
                  </a:txBody>
                  <a:tcPr marL="45720" marR="0" marT="0" marB="0" anchor="ctr">
                    <a:solidFill>
                      <a:schemeClr val="bg1">
                        <a:lumMod val="85000"/>
                      </a:schemeClr>
                    </a:solidFill>
                  </a:tcPr>
                </a:tc>
                <a:extLst>
                  <a:ext uri="{0D108BD9-81ED-4DB2-BD59-A6C34878D82A}">
                    <a16:rowId xmlns:a16="http://schemas.microsoft.com/office/drawing/2014/main" val="10007"/>
                  </a:ext>
                </a:extLst>
              </a:tr>
              <a:tr h="237744">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Lift  / Tilt / Pivot Stand Adjustment</a:t>
                      </a:r>
                    </a:p>
                  </a:txBody>
                  <a:tcPr marL="45720" marR="0" marT="0" marB="0" anchor="ctr">
                    <a:solidFill>
                      <a:schemeClr val="bg1">
                        <a:lumMod val="85000"/>
                      </a:schemeClr>
                    </a:solidFill>
                  </a:tcPr>
                </a:tc>
                <a:extLst>
                  <a:ext uri="{0D108BD9-81ED-4DB2-BD59-A6C34878D82A}">
                    <a16:rowId xmlns:a16="http://schemas.microsoft.com/office/drawing/2014/main" val="10008"/>
                  </a:ext>
                </a:extLst>
              </a:tr>
              <a:tr h="237744">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1">
                        <a:lumMod val="85000"/>
                      </a:schemeClr>
                    </a:solidFill>
                  </a:tcPr>
                </a:tc>
                <a:extLst>
                  <a:ext uri="{0D108BD9-81ED-4DB2-BD59-A6C34878D82A}">
                    <a16:rowId xmlns:a16="http://schemas.microsoft.com/office/drawing/2014/main" val="10009"/>
                  </a:ext>
                </a:extLst>
              </a:tr>
            </a:tbl>
          </a:graphicData>
        </a:graphic>
      </p:graphicFrame>
      <p:pic>
        <p:nvPicPr>
          <p:cNvPr id="10" name="Picture 9">
            <a:extLst>
              <a:ext uri="{FF2B5EF4-FFF2-40B4-BE49-F238E27FC236}">
                <a16:creationId xmlns:a16="http://schemas.microsoft.com/office/drawing/2014/main" id="{E49BE243-5ACB-4CBE-A7CC-7F370EC131B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62968" y="1396127"/>
            <a:ext cx="2960661" cy="764889"/>
          </a:xfrm>
          <a:prstGeom prst="rect">
            <a:avLst/>
          </a:prstGeom>
        </p:spPr>
      </p:pic>
      <p:pic>
        <p:nvPicPr>
          <p:cNvPr id="11" name="Picture 13">
            <a:extLst>
              <a:ext uri="{FF2B5EF4-FFF2-40B4-BE49-F238E27FC236}">
                <a16:creationId xmlns:a16="http://schemas.microsoft.com/office/drawing/2014/main" id="{E2B5E22F-7B08-47C2-856F-01DA90DDB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723113">
            <a:off x="9173052" y="3721965"/>
            <a:ext cx="624447" cy="624284"/>
          </a:xfrm>
          <a:prstGeom prst="rect">
            <a:avLst/>
          </a:prstGeom>
        </p:spPr>
      </p:pic>
      <p:graphicFrame>
        <p:nvGraphicFramePr>
          <p:cNvPr id="12" name="Table 11">
            <a:extLst>
              <a:ext uri="{FF2B5EF4-FFF2-40B4-BE49-F238E27FC236}">
                <a16:creationId xmlns:a16="http://schemas.microsoft.com/office/drawing/2014/main" id="{764F0EA0-B6B3-4F3D-9D3A-A18037B98713}"/>
              </a:ext>
            </a:extLst>
          </p:cNvPr>
          <p:cNvGraphicFramePr>
            <a:graphicFrameLocks noGrp="1"/>
          </p:cNvGraphicFramePr>
          <p:nvPr/>
        </p:nvGraphicFramePr>
        <p:xfrm>
          <a:off x="4948915" y="3756130"/>
          <a:ext cx="2408464" cy="2306782"/>
        </p:xfrm>
        <a:graphic>
          <a:graphicData uri="http://schemas.openxmlformats.org/drawingml/2006/table">
            <a:tbl>
              <a:tblPr firstRow="1">
                <a:tableStyleId>{2D5ABB26-0587-4C30-8999-92F81FD0307C}</a:tableStyleId>
              </a:tblPr>
              <a:tblGrid>
                <a:gridCol w="501763">
                  <a:extLst>
                    <a:ext uri="{9D8B030D-6E8A-4147-A177-3AD203B41FA5}">
                      <a16:colId xmlns:a16="http://schemas.microsoft.com/office/drawing/2014/main" val="20000"/>
                    </a:ext>
                  </a:extLst>
                </a:gridCol>
                <a:gridCol w="1906701">
                  <a:extLst>
                    <a:ext uri="{9D8B030D-6E8A-4147-A177-3AD203B41FA5}">
                      <a16:colId xmlns:a16="http://schemas.microsoft.com/office/drawing/2014/main" val="20001"/>
                    </a:ext>
                  </a:extLst>
                </a:gridCol>
              </a:tblGrid>
              <a:tr h="249382">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27 Monitor </a:t>
                      </a:r>
                      <a:endParaRPr lang="en-US" sz="1400" dirty="0">
                        <a:solidFill>
                          <a:schemeClr val="bg1"/>
                        </a:solidFill>
                      </a:endParaRPr>
                    </a:p>
                  </a:txBody>
                  <a:tcPr marL="0" marR="0" marT="91440" marB="0" vert="vert270" anchor="ctr">
                    <a:solidFill>
                      <a:schemeClr val="tx1">
                        <a:lumMod val="65000"/>
                        <a:lumOff val="35000"/>
                      </a:schemeClr>
                    </a:solidFill>
                  </a:tcPr>
                </a:tc>
                <a:tc>
                  <a:txBody>
                    <a:bodyPr/>
                    <a:lstStyle/>
                    <a:p>
                      <a:pPr algn="l" fontAlgn="b"/>
                      <a:r>
                        <a:rPr lang="en-US" sz="1600" b="1" i="0" u="none" strike="noStrike" dirty="0">
                          <a:solidFill>
                            <a:srgbClr val="E2231A"/>
                          </a:solidFill>
                          <a:effectLst/>
                          <a:latin typeface="+mn-lt"/>
                          <a:cs typeface="Arial"/>
                        </a:rPr>
                        <a:t>$434</a:t>
                      </a:r>
                    </a:p>
                  </a:txBody>
                  <a:tcPr marL="91439" marR="0" marT="0" marB="0" anchor="ctr">
                    <a:solidFill>
                      <a:schemeClr val="bg1">
                        <a:lumMod val="95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11JHRAR1US</a:t>
                      </a:r>
                    </a:p>
                  </a:txBody>
                  <a:tcPr marL="91439" marR="0" marT="0" marB="0" anchor="ctr">
                    <a:solidFill>
                      <a:schemeClr val="bg1">
                        <a:lumMod val="95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27”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1">
                        <a:lumMod val="95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mn-lt"/>
                        </a:rPr>
                        <a:t>1440p</a:t>
                      </a:r>
                      <a:r>
                        <a:rPr lang="fr-FR" sz="800" b="0" i="0" u="none" strike="noStrike" baseline="0" dirty="0">
                          <a:solidFill>
                            <a:srgbClr val="000000"/>
                          </a:solidFill>
                          <a:effectLst/>
                          <a:latin typeface="+mn-lt"/>
                        </a:rPr>
                        <a:t> Non-Touch Display</a:t>
                      </a:r>
                    </a:p>
                  </a:txBody>
                  <a:tcPr marL="45720" marR="0" marT="0" marB="0" anchor="ctr">
                    <a:solidFill>
                      <a:schemeClr val="bg1">
                        <a:lumMod val="95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1080p RGB/IR Webcam w/ Dual Mic </a:t>
                      </a:r>
                    </a:p>
                  </a:txBody>
                  <a:tcPr marL="45720" marR="0" marT="0" marB="0" anchor="ctr">
                    <a:solidFill>
                      <a:schemeClr val="bg1">
                        <a:lumMod val="95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2 x USB 3.1 port (Side)</a:t>
                      </a:r>
                    </a:p>
                  </a:txBody>
                  <a:tcPr marL="45720" marR="0" marT="0" marB="0" anchor="ctr">
                    <a:solidFill>
                      <a:schemeClr val="bg1">
                        <a:lumMod val="95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dirty="0">
                          <a:solidFill>
                            <a:srgbClr val="000000"/>
                          </a:solidFill>
                          <a:effectLst/>
                          <a:latin typeface="+mn-lt"/>
                          <a:ea typeface="Arial" charset="0"/>
                          <a:cs typeface="Arial" charset="0"/>
                        </a:rPr>
                        <a:t>Tiny PC Compatibility  (AIO Mode)</a:t>
                      </a:r>
                    </a:p>
                  </a:txBody>
                  <a:tcPr marL="45720" marR="0" marT="0" marB="0" anchor="ctr">
                    <a:solidFill>
                      <a:schemeClr val="bg1">
                        <a:lumMod val="95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DisplayPort / HMDI In (Monitor Mode)</a:t>
                      </a:r>
                    </a:p>
                  </a:txBody>
                  <a:tcPr marL="45720" marR="0" marT="0" marB="0" anchor="ctr">
                    <a:solidFill>
                      <a:schemeClr val="bg1">
                        <a:lumMod val="95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Lift  / Tilt  / Pivot Stand Adjustment</a:t>
                      </a:r>
                    </a:p>
                  </a:txBody>
                  <a:tcPr marL="45720" marR="0" marT="0" marB="0" anchor="ctr">
                    <a:solidFill>
                      <a:schemeClr val="bg1">
                        <a:lumMod val="95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3" name="Picture 12">
            <a:extLst>
              <a:ext uri="{FF2B5EF4-FFF2-40B4-BE49-F238E27FC236}">
                <a16:creationId xmlns:a16="http://schemas.microsoft.com/office/drawing/2014/main" id="{6E3BDB06-8BC0-4230-96BB-D0B4E61C94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2399" y="6133888"/>
            <a:ext cx="514998" cy="231717"/>
          </a:xfrm>
          <a:prstGeom prst="rect">
            <a:avLst/>
          </a:prstGeom>
        </p:spPr>
      </p:pic>
      <p:pic>
        <p:nvPicPr>
          <p:cNvPr id="14" name="Picture 13">
            <a:extLst>
              <a:ext uri="{FF2B5EF4-FFF2-40B4-BE49-F238E27FC236}">
                <a16:creationId xmlns:a16="http://schemas.microsoft.com/office/drawing/2014/main" id="{C6D8FAC1-1D90-44E3-AC97-1EA9935D55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57952" y="1337839"/>
            <a:ext cx="3097086" cy="2368678"/>
          </a:xfrm>
          <a:prstGeom prst="rect">
            <a:avLst/>
          </a:prstGeom>
        </p:spPr>
      </p:pic>
      <p:pic>
        <p:nvPicPr>
          <p:cNvPr id="15" name="Picture 14">
            <a:extLst>
              <a:ext uri="{FF2B5EF4-FFF2-40B4-BE49-F238E27FC236}">
                <a16:creationId xmlns:a16="http://schemas.microsoft.com/office/drawing/2014/main" id="{DF9C4A07-7415-4CAE-9338-59C43F6191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5749" y="1308000"/>
            <a:ext cx="869927" cy="461545"/>
          </a:xfrm>
          <a:prstGeom prst="rect">
            <a:avLst/>
          </a:prstGeom>
        </p:spPr>
      </p:pic>
      <p:pic>
        <p:nvPicPr>
          <p:cNvPr id="16" name="Picture 8" descr="http://thewindowsclub.thewindowsclubco.netdna-cdn.com/wp-content/uploads/2015/07/Windows-Hello.png">
            <a:extLst>
              <a:ext uri="{FF2B5EF4-FFF2-40B4-BE49-F238E27FC236}">
                <a16:creationId xmlns:a16="http://schemas.microsoft.com/office/drawing/2014/main" id="{434B6012-28C3-4CAB-91E5-1E00CC6ED8E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48773" y="3812963"/>
            <a:ext cx="632536" cy="297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2E581C7-BEF0-4B66-9D58-748AE39992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55068" y="6141959"/>
            <a:ext cx="526241" cy="238886"/>
          </a:xfrm>
          <a:prstGeom prst="rect">
            <a:avLst/>
          </a:prstGeom>
        </p:spPr>
      </p:pic>
      <p:pic>
        <p:nvPicPr>
          <p:cNvPr id="18" name="Picture 17">
            <a:extLst>
              <a:ext uri="{FF2B5EF4-FFF2-40B4-BE49-F238E27FC236}">
                <a16:creationId xmlns:a16="http://schemas.microsoft.com/office/drawing/2014/main" id="{810D6F98-B291-448B-B33F-D8A08C6E8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4677" y="6134314"/>
            <a:ext cx="514998" cy="231717"/>
          </a:xfrm>
          <a:prstGeom prst="rect">
            <a:avLst/>
          </a:prstGeom>
        </p:spPr>
      </p:pic>
      <p:pic>
        <p:nvPicPr>
          <p:cNvPr id="19" name="Picture 18">
            <a:extLst>
              <a:ext uri="{FF2B5EF4-FFF2-40B4-BE49-F238E27FC236}">
                <a16:creationId xmlns:a16="http://schemas.microsoft.com/office/drawing/2014/main" id="{901A174A-28E2-4B23-BBD3-524F31D552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8288" y="6198769"/>
            <a:ext cx="514998" cy="231717"/>
          </a:xfrm>
          <a:prstGeom prst="rect">
            <a:avLst/>
          </a:prstGeom>
        </p:spPr>
      </p:pic>
      <p:sp>
        <p:nvSpPr>
          <p:cNvPr id="20" name="Rectangle 19">
            <a:extLst>
              <a:ext uri="{FF2B5EF4-FFF2-40B4-BE49-F238E27FC236}">
                <a16:creationId xmlns:a16="http://schemas.microsoft.com/office/drawing/2014/main" id="{CABE62C7-3779-4854-9B0A-957B20FB1B33}"/>
              </a:ext>
            </a:extLst>
          </p:cNvPr>
          <p:cNvSpPr/>
          <p:nvPr/>
        </p:nvSpPr>
        <p:spPr>
          <a:xfrm>
            <a:off x="1051483" y="1032992"/>
            <a:ext cx="801806" cy="246213"/>
          </a:xfrm>
          <a:prstGeom prst="rect">
            <a:avLst/>
          </a:prstGeom>
        </p:spPr>
        <p:txBody>
          <a:bodyPr wrap="none" lIns="91432" tIns="45716" rIns="91432" bIns="45716">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a:ea typeface="Arial" charset="0"/>
                <a:cs typeface="Arial" charset="0"/>
              </a:rPr>
              <a:t>[  8 OF 8  ]</a:t>
            </a:r>
            <a:endParaRPr kumimoji="0" lang="en-US" sz="1000" b="1" i="0" u="none" strike="noStrike" kern="1200" cap="none" spc="0" normalizeH="0" baseline="0" noProof="0" dirty="0">
              <a:ln>
                <a:noFill/>
              </a:ln>
              <a:solidFill>
                <a:srgbClr val="000000"/>
              </a:solidFill>
              <a:effectLst/>
              <a:uLnTx/>
              <a:uFillTx/>
              <a:latin typeface="Arial"/>
              <a:ea typeface="Arial" charset="0"/>
              <a:cs typeface="Arial" charset="0"/>
            </a:endParaRPr>
          </a:p>
        </p:txBody>
      </p:sp>
      <p:graphicFrame>
        <p:nvGraphicFramePr>
          <p:cNvPr id="21" name="Table 20">
            <a:extLst>
              <a:ext uri="{FF2B5EF4-FFF2-40B4-BE49-F238E27FC236}">
                <a16:creationId xmlns:a16="http://schemas.microsoft.com/office/drawing/2014/main" id="{55A4EBB2-2CCE-49F7-AACC-762D931CD3A5}"/>
              </a:ext>
            </a:extLst>
          </p:cNvPr>
          <p:cNvGraphicFramePr>
            <a:graphicFrameLocks noGrp="1"/>
          </p:cNvGraphicFramePr>
          <p:nvPr/>
        </p:nvGraphicFramePr>
        <p:xfrm>
          <a:off x="131725" y="3756064"/>
          <a:ext cx="2194560" cy="2322022"/>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49382">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22 Monitor </a:t>
                      </a:r>
                      <a:endParaRPr lang="en-US" sz="1400" dirty="0">
                        <a:solidFill>
                          <a:schemeClr val="bg1"/>
                        </a:solidFill>
                      </a:endParaRPr>
                    </a:p>
                  </a:txBody>
                  <a:tcPr marL="0" marR="0" marT="91440" marB="0" vert="vert270" anchor="ctr">
                    <a:solidFill>
                      <a:schemeClr val="tx1">
                        <a:lumMod val="65000"/>
                        <a:lumOff val="35000"/>
                      </a:schemeClr>
                    </a:solidFill>
                  </a:tcPr>
                </a:tc>
                <a:tc>
                  <a:txBody>
                    <a:bodyPr/>
                    <a:lstStyle/>
                    <a:p>
                      <a:pPr algn="l" fontAlgn="b"/>
                      <a:r>
                        <a:rPr lang="en-US" sz="1600" b="1" i="0" u="none" strike="noStrike" dirty="0">
                          <a:solidFill>
                            <a:srgbClr val="E2231A"/>
                          </a:solidFill>
                          <a:effectLst/>
                          <a:latin typeface="+mn-lt"/>
                          <a:cs typeface="Arial"/>
                        </a:rPr>
                        <a:t>$274</a:t>
                      </a:r>
                    </a:p>
                  </a:txBody>
                  <a:tcPr marL="91439" marR="0" marT="0" marB="0" anchor="ctr">
                    <a:solidFill>
                      <a:schemeClr val="bg1">
                        <a:lumMod val="95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11GSPAR1US</a:t>
                      </a:r>
                    </a:p>
                  </a:txBody>
                  <a:tcPr marL="91439" marR="0" marT="0" marB="0" anchor="ctr">
                    <a:solidFill>
                      <a:schemeClr val="bg1">
                        <a:lumMod val="95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21.5”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1">
                        <a:lumMod val="95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mn-lt"/>
                        </a:rPr>
                        <a:t>1080p</a:t>
                      </a:r>
                      <a:r>
                        <a:rPr lang="fr-FR" sz="800" b="0" i="0" u="none" strike="noStrike" baseline="0" dirty="0">
                          <a:solidFill>
                            <a:srgbClr val="000000"/>
                          </a:solidFill>
                          <a:effectLst/>
                          <a:latin typeface="+mn-lt"/>
                        </a:rPr>
                        <a:t> Non-Touch Display</a:t>
                      </a:r>
                    </a:p>
                  </a:txBody>
                  <a:tcPr marL="45720" marR="0" marT="0" marB="0" anchor="ctr">
                    <a:solidFill>
                      <a:schemeClr val="bg1">
                        <a:lumMod val="95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720p Webcam w/ Dual Mic and ThinkShutter Cover</a:t>
                      </a:r>
                    </a:p>
                  </a:txBody>
                  <a:tcPr marL="45720" marR="0" marT="0" marB="0" anchor="ctr">
                    <a:solidFill>
                      <a:schemeClr val="bg1">
                        <a:lumMod val="95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1 x USB Type A port (Side)</a:t>
                      </a:r>
                    </a:p>
                  </a:txBody>
                  <a:tcPr marL="45720" marR="0" marT="0" marB="0" anchor="ctr">
                    <a:solidFill>
                      <a:schemeClr val="bg1">
                        <a:lumMod val="95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dirty="0">
                          <a:solidFill>
                            <a:srgbClr val="000000"/>
                          </a:solidFill>
                          <a:effectLst/>
                          <a:latin typeface="+mn-lt"/>
                          <a:ea typeface="Arial" charset="0"/>
                          <a:cs typeface="Arial" charset="0"/>
                        </a:rPr>
                        <a:t>Tiny PC Compatibility  (AIO Mode)</a:t>
                      </a:r>
                    </a:p>
                  </a:txBody>
                  <a:tcPr marL="45720" marR="0" marT="0" marB="0" anchor="ctr">
                    <a:solidFill>
                      <a:schemeClr val="bg1">
                        <a:lumMod val="95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DisplayPort In (Monitor Mode)</a:t>
                      </a:r>
                    </a:p>
                  </a:txBody>
                  <a:tcPr marL="45720" marR="0" marT="0" marB="0" anchor="ctr">
                    <a:solidFill>
                      <a:schemeClr val="bg1">
                        <a:lumMod val="95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Lift  / Tilt / Pivot Stand Adjustment</a:t>
                      </a:r>
                    </a:p>
                  </a:txBody>
                  <a:tcPr marL="45720" marR="0" marT="0" marB="0" anchor="ctr">
                    <a:solidFill>
                      <a:schemeClr val="bg1">
                        <a:lumMod val="95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22" name="Picture 2" descr="images">
            <a:extLst>
              <a:ext uri="{FF2B5EF4-FFF2-40B4-BE49-F238E27FC236}">
                <a16:creationId xmlns:a16="http://schemas.microsoft.com/office/drawing/2014/main" id="{03614EC3-6BB5-4D6B-98CB-7C80709161AE}"/>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986532" y="1062868"/>
            <a:ext cx="3537294" cy="28317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
            <a:extLst>
              <a:ext uri="{FF2B5EF4-FFF2-40B4-BE49-F238E27FC236}">
                <a16:creationId xmlns:a16="http://schemas.microsoft.com/office/drawing/2014/main" id="{7AB9BF28-304A-4EB8-B9F6-8B8B1C7674EE}"/>
              </a:ext>
            </a:extLst>
          </p:cNvPr>
          <p:cNvSpPr txBox="1">
            <a:spLocks/>
          </p:cNvSpPr>
          <p:nvPr/>
        </p:nvSpPr>
        <p:spPr bwMode="white">
          <a:xfrm>
            <a:off x="10654839" y="2658433"/>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Tiny-in-One 22</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
        <p:nvSpPr>
          <p:cNvPr id="24" name="Text Placeholder 2">
            <a:extLst>
              <a:ext uri="{FF2B5EF4-FFF2-40B4-BE49-F238E27FC236}">
                <a16:creationId xmlns:a16="http://schemas.microsoft.com/office/drawing/2014/main" id="{B16BB609-0F41-414E-8DDF-D455282CC7B6}"/>
              </a:ext>
            </a:extLst>
          </p:cNvPr>
          <p:cNvSpPr txBox="1">
            <a:spLocks/>
          </p:cNvSpPr>
          <p:nvPr/>
        </p:nvSpPr>
        <p:spPr bwMode="white">
          <a:xfrm>
            <a:off x="7705215" y="1661513"/>
            <a:ext cx="1289072" cy="75647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Tiny-in-One 27</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124395577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FD1082-97D7-4FF0-93B3-F397999594DA}"/>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41AA927A-E204-4F69-9F72-2CE3FBDACD4A}"/>
              </a:ext>
            </a:extLst>
          </p:cNvPr>
          <p:cNvSpPr txBox="1">
            <a:spLocks noGrp="1"/>
          </p:cNvSpPr>
          <p:nvPr>
            <p:ph type="title"/>
          </p:nvPr>
        </p:nvSpPr>
        <p:spPr>
          <a:xfrm>
            <a:off x="549275" y="403225"/>
            <a:ext cx="11072813" cy="384272"/>
          </a:xfrm>
          <a:prstGeom prst="rect">
            <a:avLst/>
          </a:prstGeom>
          <a:noFill/>
        </p:spPr>
        <p:txBody>
          <a:bodyPr wrap="square" rtlCol="0">
            <a:spAutoFit/>
          </a:bodyPr>
          <a:lstStyle/>
          <a:p>
            <a:r>
              <a:rPr lang="en-US" sz="2621" dirty="0">
                <a:latin typeface="Arial" panose="020B0604020202020204" pitchFamily="34" charset="0"/>
                <a:cs typeface="Arial" panose="020B0604020202020204" pitchFamily="34" charset="0"/>
              </a:rPr>
              <a:t>LENOVO TOPSELLERS - EDUCATION</a:t>
            </a:r>
          </a:p>
        </p:txBody>
      </p:sp>
      <p:pic>
        <p:nvPicPr>
          <p:cNvPr id="8" name="Picture 7" descr="A close up of a computer&#10;&#10;Description automatically generated">
            <a:extLst>
              <a:ext uri="{FF2B5EF4-FFF2-40B4-BE49-F238E27FC236}">
                <a16:creationId xmlns:a16="http://schemas.microsoft.com/office/drawing/2014/main" id="{759224EB-39FA-4A0C-A5F1-3661E5DF024B}"/>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6210" y="1627186"/>
            <a:ext cx="2436979" cy="1371530"/>
          </a:xfrm>
          <a:prstGeom prst="rect">
            <a:avLst/>
          </a:prstGeom>
        </p:spPr>
      </p:pic>
      <p:sp>
        <p:nvSpPr>
          <p:cNvPr id="9" name="TextBox 8">
            <a:extLst>
              <a:ext uri="{FF2B5EF4-FFF2-40B4-BE49-F238E27FC236}">
                <a16:creationId xmlns:a16="http://schemas.microsoft.com/office/drawing/2014/main" id="{53358FED-CE2D-4649-B3F6-21229772A153}"/>
              </a:ext>
            </a:extLst>
          </p:cNvPr>
          <p:cNvSpPr txBox="1"/>
          <p:nvPr/>
        </p:nvSpPr>
        <p:spPr>
          <a:xfrm>
            <a:off x="2802225" y="2832117"/>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100e Chromebook</a:t>
            </a:r>
          </a:p>
        </p:txBody>
      </p:sp>
      <p:sp>
        <p:nvSpPr>
          <p:cNvPr id="10" name="TextBox 9">
            <a:extLst>
              <a:ext uri="{FF2B5EF4-FFF2-40B4-BE49-F238E27FC236}">
                <a16:creationId xmlns:a16="http://schemas.microsoft.com/office/drawing/2014/main" id="{D0C29457-38BE-463B-A4A6-EFB25FB92990}"/>
              </a:ext>
            </a:extLst>
          </p:cNvPr>
          <p:cNvSpPr txBox="1"/>
          <p:nvPr/>
        </p:nvSpPr>
        <p:spPr>
          <a:xfrm>
            <a:off x="4561758" y="2832117"/>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300e Chromebook</a:t>
            </a:r>
          </a:p>
        </p:txBody>
      </p:sp>
      <p:sp>
        <p:nvSpPr>
          <p:cNvPr id="11" name="TextBox 10">
            <a:extLst>
              <a:ext uri="{FF2B5EF4-FFF2-40B4-BE49-F238E27FC236}">
                <a16:creationId xmlns:a16="http://schemas.microsoft.com/office/drawing/2014/main" id="{5995CD48-62F0-423E-9B6E-9F344026E6C4}"/>
              </a:ext>
            </a:extLst>
          </p:cNvPr>
          <p:cNvSpPr txBox="1"/>
          <p:nvPr/>
        </p:nvSpPr>
        <p:spPr>
          <a:xfrm>
            <a:off x="6384646" y="2832117"/>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500e Chromebook</a:t>
            </a:r>
          </a:p>
        </p:txBody>
      </p:sp>
      <p:sp>
        <p:nvSpPr>
          <p:cNvPr id="12" name="TextBox 11">
            <a:extLst>
              <a:ext uri="{FF2B5EF4-FFF2-40B4-BE49-F238E27FC236}">
                <a16:creationId xmlns:a16="http://schemas.microsoft.com/office/drawing/2014/main" id="{002DD757-3978-4C48-801B-BC2C8C9BE6D7}"/>
              </a:ext>
            </a:extLst>
          </p:cNvPr>
          <p:cNvSpPr txBox="1"/>
          <p:nvPr/>
        </p:nvSpPr>
        <p:spPr>
          <a:xfrm>
            <a:off x="8110640" y="2832117"/>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14e Chromebook</a:t>
            </a:r>
          </a:p>
        </p:txBody>
      </p:sp>
      <p:pic>
        <p:nvPicPr>
          <p:cNvPr id="15" name="Picture 14" descr="A close up of a logo&#10;&#10;Description automatically generated">
            <a:extLst>
              <a:ext uri="{FF2B5EF4-FFF2-40B4-BE49-F238E27FC236}">
                <a16:creationId xmlns:a16="http://schemas.microsoft.com/office/drawing/2014/main" id="{21734585-BED4-49DE-A9E8-8972D41ABA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9569" y="1704096"/>
            <a:ext cx="2215076" cy="1246645"/>
          </a:xfrm>
          <a:prstGeom prst="rect">
            <a:avLst/>
          </a:prstGeom>
        </p:spPr>
      </p:pic>
      <p:pic>
        <p:nvPicPr>
          <p:cNvPr id="16" name="Picture 15" descr="A picture containing computer&#10;&#10;Description automatically generated">
            <a:extLst>
              <a:ext uri="{FF2B5EF4-FFF2-40B4-BE49-F238E27FC236}">
                <a16:creationId xmlns:a16="http://schemas.microsoft.com/office/drawing/2014/main" id="{40D73E66-BAFB-44D2-B630-B415DD36E848}"/>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99835" y="1812630"/>
            <a:ext cx="2035671" cy="1145675"/>
          </a:xfrm>
          <a:prstGeom prst="rect">
            <a:avLst/>
          </a:prstGeom>
        </p:spPr>
      </p:pic>
      <p:pic>
        <p:nvPicPr>
          <p:cNvPr id="17" name="Picture 16" descr="A close up of a computer&#10;&#10;Description automatically generated">
            <a:extLst>
              <a:ext uri="{FF2B5EF4-FFF2-40B4-BE49-F238E27FC236}">
                <a16:creationId xmlns:a16="http://schemas.microsoft.com/office/drawing/2014/main" id="{FBB8F823-12B9-42C0-8E4A-57685D2B60AD}"/>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4559" y="1779809"/>
            <a:ext cx="2151538" cy="1211316"/>
          </a:xfrm>
          <a:prstGeom prst="rect">
            <a:avLst/>
          </a:prstGeom>
        </p:spPr>
      </p:pic>
      <p:sp>
        <p:nvSpPr>
          <p:cNvPr id="18" name="TextBox 17">
            <a:extLst>
              <a:ext uri="{FF2B5EF4-FFF2-40B4-BE49-F238E27FC236}">
                <a16:creationId xmlns:a16="http://schemas.microsoft.com/office/drawing/2014/main" id="{B771237A-99EF-4DF2-A80E-2C04695ED8C2}"/>
              </a:ext>
            </a:extLst>
          </p:cNvPr>
          <p:cNvSpPr txBox="1"/>
          <p:nvPr/>
        </p:nvSpPr>
        <p:spPr>
          <a:xfrm>
            <a:off x="2053009" y="4833550"/>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100e Windows</a:t>
            </a:r>
          </a:p>
        </p:txBody>
      </p:sp>
      <p:sp>
        <p:nvSpPr>
          <p:cNvPr id="19" name="TextBox 18">
            <a:extLst>
              <a:ext uri="{FF2B5EF4-FFF2-40B4-BE49-F238E27FC236}">
                <a16:creationId xmlns:a16="http://schemas.microsoft.com/office/drawing/2014/main" id="{37D63FF3-9F6D-4932-AECA-0D30009085F0}"/>
              </a:ext>
            </a:extLst>
          </p:cNvPr>
          <p:cNvSpPr txBox="1"/>
          <p:nvPr/>
        </p:nvSpPr>
        <p:spPr>
          <a:xfrm>
            <a:off x="3831995" y="4819975"/>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300e Windows</a:t>
            </a:r>
          </a:p>
        </p:txBody>
      </p:sp>
      <p:sp>
        <p:nvSpPr>
          <p:cNvPr id="20" name="TextBox 19">
            <a:extLst>
              <a:ext uri="{FF2B5EF4-FFF2-40B4-BE49-F238E27FC236}">
                <a16:creationId xmlns:a16="http://schemas.microsoft.com/office/drawing/2014/main" id="{E174BFE9-9BF0-4E79-B450-7428EA0BB6A2}"/>
              </a:ext>
            </a:extLst>
          </p:cNvPr>
          <p:cNvSpPr txBox="1"/>
          <p:nvPr/>
        </p:nvSpPr>
        <p:spPr>
          <a:xfrm>
            <a:off x="5350301" y="4819359"/>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14w Windows</a:t>
            </a:r>
          </a:p>
        </p:txBody>
      </p:sp>
      <p:sp>
        <p:nvSpPr>
          <p:cNvPr id="21" name="TextBox 20">
            <a:extLst>
              <a:ext uri="{FF2B5EF4-FFF2-40B4-BE49-F238E27FC236}">
                <a16:creationId xmlns:a16="http://schemas.microsoft.com/office/drawing/2014/main" id="{314850BE-B942-4600-823F-E6BA0E44421B}"/>
              </a:ext>
            </a:extLst>
          </p:cNvPr>
          <p:cNvSpPr txBox="1"/>
          <p:nvPr/>
        </p:nvSpPr>
        <p:spPr>
          <a:xfrm>
            <a:off x="6868599" y="4819359"/>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ThinkPad 11e G5</a:t>
            </a:r>
          </a:p>
        </p:txBody>
      </p:sp>
      <p:sp>
        <p:nvSpPr>
          <p:cNvPr id="22" name="TextBox 21">
            <a:extLst>
              <a:ext uri="{FF2B5EF4-FFF2-40B4-BE49-F238E27FC236}">
                <a16:creationId xmlns:a16="http://schemas.microsoft.com/office/drawing/2014/main" id="{553E5CC2-F5FC-469B-BBD7-ABC029DD2961}"/>
              </a:ext>
            </a:extLst>
          </p:cNvPr>
          <p:cNvSpPr txBox="1"/>
          <p:nvPr/>
        </p:nvSpPr>
        <p:spPr>
          <a:xfrm>
            <a:off x="8513330" y="4819975"/>
            <a:ext cx="187671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ThinkPad 11e Yoga G6</a:t>
            </a:r>
          </a:p>
        </p:txBody>
      </p:sp>
      <p:pic>
        <p:nvPicPr>
          <p:cNvPr id="23" name="Picture 22" descr="A close up of a computer&#10;&#10;Description automatically generated">
            <a:extLst>
              <a:ext uri="{FF2B5EF4-FFF2-40B4-BE49-F238E27FC236}">
                <a16:creationId xmlns:a16="http://schemas.microsoft.com/office/drawing/2014/main" id="{3CE5BE26-7EB2-4C59-930B-1F8B1AB294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05829" y="3835545"/>
            <a:ext cx="1828811" cy="1029621"/>
          </a:xfrm>
          <a:prstGeom prst="rect">
            <a:avLst/>
          </a:prstGeom>
        </p:spPr>
      </p:pic>
      <p:pic>
        <p:nvPicPr>
          <p:cNvPr id="24" name="Picture 23" descr="A close up of a computer&#10;&#10;Description automatically generated">
            <a:extLst>
              <a:ext uri="{FF2B5EF4-FFF2-40B4-BE49-F238E27FC236}">
                <a16:creationId xmlns:a16="http://schemas.microsoft.com/office/drawing/2014/main" id="{E5E0C08C-D2D9-4307-9F2E-E5C58C3677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51464" y="3711695"/>
            <a:ext cx="2035671" cy="1146083"/>
          </a:xfrm>
          <a:prstGeom prst="rect">
            <a:avLst/>
          </a:prstGeom>
        </p:spPr>
      </p:pic>
      <p:pic>
        <p:nvPicPr>
          <p:cNvPr id="25" name="Picture 24" descr="A close up of a computer&#10;&#10;Description automatically generated">
            <a:extLst>
              <a:ext uri="{FF2B5EF4-FFF2-40B4-BE49-F238E27FC236}">
                <a16:creationId xmlns:a16="http://schemas.microsoft.com/office/drawing/2014/main" id="{DD614E7E-58F8-4599-B9A7-017367150FED}"/>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47676" y="3792300"/>
            <a:ext cx="1810826" cy="1019495"/>
          </a:xfrm>
          <a:prstGeom prst="rect">
            <a:avLst/>
          </a:prstGeom>
        </p:spPr>
      </p:pic>
      <p:pic>
        <p:nvPicPr>
          <p:cNvPr id="26" name="Picture 25" descr="A flat screen television&#10;&#10;Description automatically generated">
            <a:extLst>
              <a:ext uri="{FF2B5EF4-FFF2-40B4-BE49-F238E27FC236}">
                <a16:creationId xmlns:a16="http://schemas.microsoft.com/office/drawing/2014/main" id="{F70DA4FA-AF2F-4413-9CF2-96972E4835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89390" y="3883562"/>
            <a:ext cx="1591015" cy="895741"/>
          </a:xfrm>
          <a:prstGeom prst="rect">
            <a:avLst/>
          </a:prstGeom>
        </p:spPr>
      </p:pic>
      <p:pic>
        <p:nvPicPr>
          <p:cNvPr id="27" name="Picture 26">
            <a:extLst>
              <a:ext uri="{FF2B5EF4-FFF2-40B4-BE49-F238E27FC236}">
                <a16:creationId xmlns:a16="http://schemas.microsoft.com/office/drawing/2014/main" id="{7CF6C289-1791-4F83-8FB1-3FB3104481E3}"/>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74730" y="3792300"/>
            <a:ext cx="1233741" cy="999938"/>
          </a:xfrm>
          <a:prstGeom prst="rect">
            <a:avLst/>
          </a:prstGeom>
        </p:spPr>
      </p:pic>
    </p:spTree>
    <p:extLst>
      <p:ext uri="{BB962C8B-B14F-4D97-AF65-F5344CB8AC3E}">
        <p14:creationId xmlns:p14="http://schemas.microsoft.com/office/powerpoint/2010/main" val="40855996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7AD8C1-5F43-46B9-AE28-7BA445EC3CC0}"/>
              </a:ext>
            </a:extLst>
          </p:cNvPr>
          <p:cNvSpPr>
            <a:spLocks noGrp="1"/>
          </p:cNvSpPr>
          <p:nvPr>
            <p:ph type="title"/>
          </p:nvPr>
        </p:nvSpPr>
        <p:spPr/>
        <p:txBody>
          <a:bodyPr/>
          <a:lstStyle/>
          <a:p>
            <a:r>
              <a:rPr lang="en-US" dirty="0"/>
              <a:t>Mobile Workstations &amp; ThinkStation</a:t>
            </a:r>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10"/>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637873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white">
          <a:xfrm>
            <a:off x="2675123" y="4135564"/>
            <a:ext cx="1906562" cy="1584214"/>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P16s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P16s AMD</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 &amp; light 16-inch with all-day battery</a:t>
            </a:r>
          </a:p>
        </p:txBody>
      </p:sp>
      <p:sp>
        <p:nvSpPr>
          <p:cNvPr id="13" name="Text Placeholder 2"/>
          <p:cNvSpPr txBox="1">
            <a:spLocks/>
          </p:cNvSpPr>
          <p:nvPr/>
        </p:nvSpPr>
        <p:spPr bwMode="white">
          <a:xfrm>
            <a:off x="7309028" y="4098449"/>
            <a:ext cx="2076566" cy="1973337"/>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Ultra-premium 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Now even more performance up to NVIDIA RTX 5000 Ada graphics</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8" name="Text Placeholder 2"/>
          <p:cNvSpPr txBox="1">
            <a:spLocks/>
          </p:cNvSpPr>
          <p:nvPr/>
        </p:nvSpPr>
        <p:spPr bwMode="white">
          <a:xfrm>
            <a:off x="427228" y="4125570"/>
            <a:ext cx="2063545" cy="1501260"/>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P14s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P14s AMD</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lumMod val="95000"/>
                  <a:lumOff val="5000"/>
                </a:srgbClr>
              </a:solidFill>
              <a:effectLst/>
              <a:uLnTx/>
              <a:uFillTx/>
              <a:latin typeface="Arial" pitchFamily="34" charset="0"/>
              <a:ea typeface="+mn-ea"/>
              <a:cs typeface="Segoe UI Light" panose="020B0502040204020203"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lumMod val="95000"/>
                    <a:lumOff val="5000"/>
                  </a:srgbClr>
                </a:solidFill>
                <a:effectLst/>
                <a:uLnTx/>
                <a:uFillTx/>
                <a:latin typeface="Arial" pitchFamily="34" charset="0"/>
                <a:ea typeface="+mn-ea"/>
                <a:cs typeface="Segoe UI Light" panose="020B0502040204020203" pitchFamily="34" charset="0"/>
              </a:rPr>
              <a:t>Ultra-portable 14-inch </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lumMod val="95000"/>
                    <a:lumOff val="5000"/>
                  </a:srgbClr>
                </a:solidFill>
                <a:effectLst/>
                <a:uLnTx/>
                <a:uFillTx/>
                <a:latin typeface="Arial" pitchFamily="34" charset="0"/>
                <a:ea typeface="+mn-ea"/>
                <a:cs typeface="Segoe UI Light" panose="020B0502040204020203" pitchFamily="34" charset="0"/>
              </a:rPr>
              <a:t>with all-day battery</a:t>
            </a:r>
          </a:p>
        </p:txBody>
      </p:sp>
      <p:sp>
        <p:nvSpPr>
          <p:cNvPr id="28" name="Text Placeholder 2">
            <a:extLst>
              <a:ext uri="{FF2B5EF4-FFF2-40B4-BE49-F238E27FC236}">
                <a16:creationId xmlns:a16="http://schemas.microsoft.com/office/drawing/2014/main" id="{BD606F6E-1D95-4E72-BAA6-FC594A9BBE56}"/>
              </a:ext>
            </a:extLst>
          </p:cNvPr>
          <p:cNvSpPr txBox="1">
            <a:spLocks/>
          </p:cNvSpPr>
          <p:nvPr/>
        </p:nvSpPr>
        <p:spPr bwMode="white">
          <a:xfrm>
            <a:off x="4766035" y="4100379"/>
            <a:ext cx="2358643" cy="2138860"/>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P16v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P15v/T15p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ThinkPad P15v AMD</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Value 15.6-inch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NVIDIA professional (P16v/P15v) or consumer GeForce graphics (T15p)</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Text Placeholder 2">
            <a:extLst>
              <a:ext uri="{FF2B5EF4-FFF2-40B4-BE49-F238E27FC236}">
                <a16:creationId xmlns:a16="http://schemas.microsoft.com/office/drawing/2014/main" id="{DB6C25BD-2361-4324-AEDB-C4346E65915C}"/>
              </a:ext>
            </a:extLst>
          </p:cNvPr>
          <p:cNvSpPr txBox="1">
            <a:spLocks/>
          </p:cNvSpPr>
          <p:nvPr/>
        </p:nvSpPr>
        <p:spPr bwMode="white">
          <a:xfrm>
            <a:off x="9569944" y="4120198"/>
            <a:ext cx="2154710" cy="142622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pitchFamily="34" charset="0"/>
                <a:ea typeface="+mn-ea"/>
                <a:cs typeface="Arial" pitchFamily="34" charset="0"/>
              </a:rPr>
              <a:t> ThinkPad P16</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Ultra-Performance 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Intel HX CPUs with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up to NVIDIA RTX 5000 Ada graphics</a:t>
            </a:r>
          </a:p>
        </p:txBody>
      </p:sp>
      <p:sp>
        <p:nvSpPr>
          <p:cNvPr id="3" name="Title 2">
            <a:extLst>
              <a:ext uri="{FF2B5EF4-FFF2-40B4-BE49-F238E27FC236}">
                <a16:creationId xmlns:a16="http://schemas.microsoft.com/office/drawing/2014/main" id="{5BFC4A82-D564-1854-4174-C22B916007A6}"/>
              </a:ext>
            </a:extLst>
          </p:cNvPr>
          <p:cNvSpPr>
            <a:spLocks noGrp="1"/>
          </p:cNvSpPr>
          <p:nvPr>
            <p:ph type="title"/>
          </p:nvPr>
        </p:nvSpPr>
        <p:spPr/>
        <p:txBody>
          <a:bodyPr/>
          <a:lstStyle/>
          <a:p>
            <a:r>
              <a:rPr lang="en-US" dirty="0"/>
              <a:t>Lenovo Topseller ThinkPad Mobile Workstations</a:t>
            </a:r>
          </a:p>
        </p:txBody>
      </p:sp>
      <p:pic>
        <p:nvPicPr>
          <p:cNvPr id="2" name="Picture 1">
            <a:extLst>
              <a:ext uri="{FF2B5EF4-FFF2-40B4-BE49-F238E27FC236}">
                <a16:creationId xmlns:a16="http://schemas.microsoft.com/office/drawing/2014/main" id="{00E0C37C-AB62-B4C9-C625-C15396E489B5}"/>
              </a:ext>
            </a:extLst>
          </p:cNvPr>
          <p:cNvPicPr>
            <a:picLocks noChangeAspect="1"/>
          </p:cNvPicPr>
          <p:nvPr/>
        </p:nvPicPr>
        <p:blipFill rotWithShape="1">
          <a:blip r:embed="rId2"/>
          <a:srcRect l="7798" t="11204" r="7798" b="11019"/>
          <a:stretch/>
        </p:blipFill>
        <p:spPr>
          <a:xfrm>
            <a:off x="726791" y="2048569"/>
            <a:ext cx="1763982" cy="1625507"/>
          </a:xfrm>
          <a:prstGeom prst="rect">
            <a:avLst/>
          </a:prstGeom>
        </p:spPr>
      </p:pic>
      <p:pic>
        <p:nvPicPr>
          <p:cNvPr id="6" name="Picture 5">
            <a:extLst>
              <a:ext uri="{FF2B5EF4-FFF2-40B4-BE49-F238E27FC236}">
                <a16:creationId xmlns:a16="http://schemas.microsoft.com/office/drawing/2014/main" id="{93604F55-679B-7C61-131B-AD1EAC3E56DD}"/>
              </a:ext>
            </a:extLst>
          </p:cNvPr>
          <p:cNvPicPr>
            <a:picLocks noChangeAspect="1"/>
          </p:cNvPicPr>
          <p:nvPr/>
        </p:nvPicPr>
        <p:blipFill rotWithShape="1">
          <a:blip r:embed="rId3"/>
          <a:srcRect l="24459" t="11463" r="20542" b="12500"/>
          <a:stretch/>
        </p:blipFill>
        <p:spPr>
          <a:xfrm>
            <a:off x="5001986" y="1847542"/>
            <a:ext cx="1906562" cy="1581458"/>
          </a:xfrm>
          <a:prstGeom prst="rect">
            <a:avLst/>
          </a:prstGeom>
        </p:spPr>
      </p:pic>
      <p:pic>
        <p:nvPicPr>
          <p:cNvPr id="8" name="Picture 7">
            <a:extLst>
              <a:ext uri="{FF2B5EF4-FFF2-40B4-BE49-F238E27FC236}">
                <a16:creationId xmlns:a16="http://schemas.microsoft.com/office/drawing/2014/main" id="{625AF9E0-B6D9-1BBC-831F-4BBAC39B49C1}"/>
              </a:ext>
            </a:extLst>
          </p:cNvPr>
          <p:cNvPicPr>
            <a:picLocks noChangeAspect="1"/>
          </p:cNvPicPr>
          <p:nvPr/>
        </p:nvPicPr>
        <p:blipFill rotWithShape="1">
          <a:blip r:embed="rId4"/>
          <a:srcRect l="9736" t="41297" r="10431" b="42412"/>
          <a:stretch/>
        </p:blipFill>
        <p:spPr>
          <a:xfrm>
            <a:off x="5001986" y="3587521"/>
            <a:ext cx="1906562" cy="233430"/>
          </a:xfrm>
          <a:prstGeom prst="rect">
            <a:avLst/>
          </a:prstGeom>
        </p:spPr>
      </p:pic>
      <p:pic>
        <p:nvPicPr>
          <p:cNvPr id="9" name="Picture 8">
            <a:extLst>
              <a:ext uri="{FF2B5EF4-FFF2-40B4-BE49-F238E27FC236}">
                <a16:creationId xmlns:a16="http://schemas.microsoft.com/office/drawing/2014/main" id="{949EE261-D5BA-5EC9-A847-F1F1C38BEDB2}"/>
              </a:ext>
            </a:extLst>
          </p:cNvPr>
          <p:cNvPicPr>
            <a:picLocks noChangeAspect="1"/>
          </p:cNvPicPr>
          <p:nvPr/>
        </p:nvPicPr>
        <p:blipFill rotWithShape="1">
          <a:blip r:embed="rId5"/>
          <a:srcRect l="23458" t="12556" r="22161" b="13426"/>
          <a:stretch/>
        </p:blipFill>
        <p:spPr>
          <a:xfrm>
            <a:off x="7449096" y="2186789"/>
            <a:ext cx="1936498" cy="1581459"/>
          </a:xfrm>
          <a:prstGeom prst="rect">
            <a:avLst/>
          </a:prstGeom>
        </p:spPr>
      </p:pic>
      <p:pic>
        <p:nvPicPr>
          <p:cNvPr id="10" name="Picture 9">
            <a:extLst>
              <a:ext uri="{FF2B5EF4-FFF2-40B4-BE49-F238E27FC236}">
                <a16:creationId xmlns:a16="http://schemas.microsoft.com/office/drawing/2014/main" id="{92221E4D-5E95-747C-170F-171C2372D2BA}"/>
              </a:ext>
            </a:extLst>
          </p:cNvPr>
          <p:cNvPicPr>
            <a:picLocks noChangeAspect="1"/>
          </p:cNvPicPr>
          <p:nvPr/>
        </p:nvPicPr>
        <p:blipFill rotWithShape="1">
          <a:blip r:embed="rId6"/>
          <a:srcRect l="17570" t="6453" r="16486" b="6453"/>
          <a:stretch/>
        </p:blipFill>
        <p:spPr>
          <a:xfrm>
            <a:off x="9652329" y="1847542"/>
            <a:ext cx="2158058" cy="1710122"/>
          </a:xfrm>
          <a:prstGeom prst="rect">
            <a:avLst/>
          </a:prstGeom>
        </p:spPr>
      </p:pic>
      <p:pic>
        <p:nvPicPr>
          <p:cNvPr id="1026" name="Picture 2" descr="ThinkPad P16 Gen 2 Product Photos&#10;">
            <a:extLst>
              <a:ext uri="{FF2B5EF4-FFF2-40B4-BE49-F238E27FC236}">
                <a16:creationId xmlns:a16="http://schemas.microsoft.com/office/drawing/2014/main" id="{5C3F117E-906D-1DD9-13A3-50679ECE7A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514" t="42685" r="10764" b="40979"/>
          <a:stretch/>
        </p:blipFill>
        <p:spPr bwMode="auto">
          <a:xfrm flipH="1">
            <a:off x="9858008" y="3585547"/>
            <a:ext cx="1866646" cy="2354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D55A5AD-E7E9-124D-F581-18C18398E3E0}"/>
              </a:ext>
            </a:extLst>
          </p:cNvPr>
          <p:cNvPicPr>
            <a:picLocks noChangeAspect="1"/>
          </p:cNvPicPr>
          <p:nvPr/>
        </p:nvPicPr>
        <p:blipFill rotWithShape="1">
          <a:blip r:embed="rId8"/>
          <a:srcRect l="18727" t="7407" r="18959" b="7315"/>
          <a:stretch/>
        </p:blipFill>
        <p:spPr>
          <a:xfrm>
            <a:off x="3031321" y="1943520"/>
            <a:ext cx="1333379" cy="1824728"/>
          </a:xfrm>
          <a:prstGeom prst="rect">
            <a:avLst/>
          </a:prstGeom>
        </p:spPr>
      </p:pic>
    </p:spTree>
    <p:extLst>
      <p:ext uri="{BB962C8B-B14F-4D97-AF65-F5344CB8AC3E}">
        <p14:creationId xmlns:p14="http://schemas.microsoft.com/office/powerpoint/2010/main" val="10303654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nvGraphicFramePr>
        <p:xfrm>
          <a:off x="3912230" y="1294257"/>
          <a:ext cx="7282819" cy="2538252"/>
        </p:xfrm>
        <a:graphic>
          <a:graphicData uri="http://schemas.openxmlformats.org/drawingml/2006/table">
            <a:tbl>
              <a:tblPr firstRow="1">
                <a:tableStyleId>{2D5ABB26-0587-4C30-8999-92F81FD0307C}</a:tableStyleId>
              </a:tblPr>
              <a:tblGrid>
                <a:gridCol w="627257">
                  <a:extLst>
                    <a:ext uri="{9D8B030D-6E8A-4147-A177-3AD203B41FA5}">
                      <a16:colId xmlns:a16="http://schemas.microsoft.com/office/drawing/2014/main" val="20000"/>
                    </a:ext>
                  </a:extLst>
                </a:gridCol>
                <a:gridCol w="1093890">
                  <a:extLst>
                    <a:ext uri="{9D8B030D-6E8A-4147-A177-3AD203B41FA5}">
                      <a16:colId xmlns:a16="http://schemas.microsoft.com/office/drawing/2014/main" val="20001"/>
                    </a:ext>
                  </a:extLst>
                </a:gridCol>
                <a:gridCol w="1195798">
                  <a:extLst>
                    <a:ext uri="{9D8B030D-6E8A-4147-A177-3AD203B41FA5}">
                      <a16:colId xmlns:a16="http://schemas.microsoft.com/office/drawing/2014/main" val="20003"/>
                    </a:ext>
                  </a:extLst>
                </a:gridCol>
                <a:gridCol w="1058846">
                  <a:extLst>
                    <a:ext uri="{9D8B030D-6E8A-4147-A177-3AD203B41FA5}">
                      <a16:colId xmlns:a16="http://schemas.microsoft.com/office/drawing/2014/main" val="2818463844"/>
                    </a:ext>
                  </a:extLst>
                </a:gridCol>
                <a:gridCol w="1058846">
                  <a:extLst>
                    <a:ext uri="{9D8B030D-6E8A-4147-A177-3AD203B41FA5}">
                      <a16:colId xmlns:a16="http://schemas.microsoft.com/office/drawing/2014/main" val="3509927350"/>
                    </a:ext>
                  </a:extLst>
                </a:gridCol>
                <a:gridCol w="1124091">
                  <a:extLst>
                    <a:ext uri="{9D8B030D-6E8A-4147-A177-3AD203B41FA5}">
                      <a16:colId xmlns:a16="http://schemas.microsoft.com/office/drawing/2014/main" val="2011134006"/>
                    </a:ext>
                  </a:extLst>
                </a:gridCol>
                <a:gridCol w="1124091">
                  <a:extLst>
                    <a:ext uri="{9D8B030D-6E8A-4147-A177-3AD203B41FA5}">
                      <a16:colId xmlns:a16="http://schemas.microsoft.com/office/drawing/2014/main" val="2777491504"/>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Gen 4</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$1,679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$1,799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$2,049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$2,269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$2,429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dirty="0"/>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lvl="0" indent="0" algn="l">
                        <a:lnSpc>
                          <a:spcPct val="100000"/>
                        </a:lnSpc>
                        <a:buNone/>
                      </a:pPr>
                      <a:endParaRPr lang="en-US" sz="800" b="1" i="0" u="none" strike="noStrike" kern="1200" cap="none" spc="0" normalizeH="0" baseline="0" noProof="0" dirty="0">
                        <a:ln>
                          <a:noFill/>
                        </a:ln>
                        <a:solidFill>
                          <a:srgbClr val="3E8DDD"/>
                        </a:solidFill>
                        <a:effectLst/>
                        <a:uLnTx/>
                        <a:uFillTx/>
                        <a:latin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dirty="0">
                          <a:ln>
                            <a:noFill/>
                          </a:ln>
                          <a:solidFill>
                            <a:srgbClr val="000000"/>
                          </a:solidFill>
                          <a:effectLst/>
                          <a:uLnTx/>
                          <a:uFillTx/>
                          <a:latin typeface="+mn-lt"/>
                          <a:ea typeface="+mn-ea"/>
                          <a:cs typeface="+mn-cs"/>
                        </a:rPr>
                        <a:t>21HF000CUS</a:t>
                      </a:r>
                    </a:p>
                  </a:txBody>
                  <a:tcPr marL="6350" marR="6350" marT="635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21HF000AUS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ctr"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000000"/>
                          </a:solidFill>
                          <a:effectLst/>
                          <a:uLnTx/>
                          <a:uFillTx/>
                          <a:latin typeface="+mn-lt"/>
                          <a:ea typeface="+mn-ea"/>
                          <a:cs typeface="+mn-cs"/>
                        </a:rPr>
                        <a:t>21HF001KUS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21HF001TUS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21HF001MUS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a:t>
                      </a:r>
                      <a:r>
                        <a:rPr lang="en-US" sz="800" b="0" i="0" u="none" strike="noStrike" baseline="0" dirty="0">
                          <a:solidFill>
                            <a:srgbClr val="000000"/>
                          </a:solidFill>
                          <a:effectLst/>
                          <a:latin typeface="Arial"/>
                          <a:ea typeface="Arial" charset="0"/>
                          <a:cs typeface="Arial"/>
                        </a:rPr>
                        <a:t> </a:t>
                      </a:r>
                      <a:r>
                        <a:rPr lang="en-US" sz="800" b="1" i="0" u="none" strike="noStrike" baseline="0" dirty="0">
                          <a:solidFill>
                            <a:srgbClr val="000000"/>
                          </a:solidFill>
                          <a:effectLst/>
                          <a:latin typeface="Arial"/>
                          <a:ea typeface="Arial" charset="0"/>
                          <a:cs typeface="Arial"/>
                        </a:rPr>
                        <a:t>i5-1340P</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i7-1360P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16GB DDR5 </a:t>
                      </a:r>
                      <a:r>
                        <a:rPr lang="en-US" sz="800" b="1" i="0" u="none" strike="noStrike" dirty="0">
                          <a:solidFill>
                            <a:srgbClr val="000000"/>
                          </a:solidFill>
                          <a:effectLst/>
                          <a:latin typeface="Arial"/>
                          <a:ea typeface="Arial" charset="0"/>
                          <a:cs typeface="Arial"/>
                        </a:rPr>
                        <a:t>5200</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16GB DDR5 </a:t>
                      </a:r>
                      <a:r>
                        <a:rPr lang="en-US" sz="800" b="1" i="0" u="none" strike="noStrike" dirty="0">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Arial"/>
                          <a:cs typeface="Arial"/>
                        </a:rPr>
                        <a:t>16GB LPDDR5 </a:t>
                      </a:r>
                      <a:r>
                        <a:rPr lang="en-US" sz="800" b="1" i="0" u="none" strike="noStrike" kern="1200" cap="none" spc="0" normalizeH="0" baseline="0" noProof="0" dirty="0">
                          <a:ln>
                            <a:noFill/>
                          </a:ln>
                          <a:solidFill>
                            <a:schemeClr val="tx1"/>
                          </a:solidFill>
                          <a:effectLst/>
                          <a:uLnTx/>
                          <a:uFillTx/>
                          <a:latin typeface="Arial"/>
                          <a:cs typeface="Arial"/>
                        </a:rPr>
                        <a:t>4800</a:t>
                      </a:r>
                      <a:endParaRPr kumimoji="0" lang="en-US" dirty="0"/>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mn-lt"/>
                          <a:cs typeface="Arial"/>
                        </a:rPr>
                        <a:t>16GB LPDDR5 </a:t>
                      </a:r>
                      <a:r>
                        <a:rPr lang="en-US" sz="800" b="1" i="0" u="none" strike="noStrike" kern="1200" cap="none" spc="0" normalizeH="0" baseline="0" noProof="0" dirty="0">
                          <a:ln>
                            <a:noFill/>
                          </a:ln>
                          <a:solidFill>
                            <a:schemeClr val="tx1"/>
                          </a:solidFill>
                          <a:effectLst/>
                          <a:uLnTx/>
                          <a:uFillTx/>
                          <a:latin typeface="+mn-lt"/>
                          <a:cs typeface="Arial"/>
                        </a:rPr>
                        <a:t>4800</a:t>
                      </a:r>
                      <a:endParaRPr kumimoji="0" lang="en-US" sz="800" dirty="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mn-lt"/>
                          <a:cs typeface="Arial"/>
                        </a:rPr>
                        <a:t>32GB LPDDR5 </a:t>
                      </a:r>
                      <a:r>
                        <a:rPr lang="en-US" sz="800" b="1" i="0" u="none" strike="noStrike" kern="1200" cap="none" spc="0" normalizeH="0" baseline="0" noProof="0" dirty="0">
                          <a:ln>
                            <a:noFill/>
                          </a:ln>
                          <a:solidFill>
                            <a:schemeClr val="tx1"/>
                          </a:solidFill>
                          <a:effectLst/>
                          <a:uLnTx/>
                          <a:uFillTx/>
                          <a:latin typeface="+mn-lt"/>
                          <a:cs typeface="Arial"/>
                        </a:rPr>
                        <a:t>4800</a:t>
                      </a:r>
                      <a:endParaRPr kumimoji="0" lang="en-US" sz="800" dirty="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mn-lt"/>
                          <a:cs typeface="Arial"/>
                        </a:rPr>
                        <a:t>32GB LPDDR5 </a:t>
                      </a:r>
                      <a:r>
                        <a:rPr lang="en-US" sz="800" b="1" i="0" u="none" strike="noStrike" kern="1200" cap="none" spc="0" normalizeH="0" baseline="0" noProof="0" dirty="0">
                          <a:ln>
                            <a:noFill/>
                          </a:ln>
                          <a:solidFill>
                            <a:schemeClr val="tx1"/>
                          </a:solidFill>
                          <a:effectLst/>
                          <a:uLnTx/>
                          <a:uFillTx/>
                          <a:latin typeface="+mn-lt"/>
                          <a:cs typeface="Arial"/>
                        </a:rPr>
                        <a:t>4800</a:t>
                      </a:r>
                      <a:endParaRPr kumimoji="0" lang="en-US" sz="800" dirty="0"/>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mn-lt"/>
                          <a:ea typeface="Arial" charset="0"/>
                          <a:cs typeface="Arial"/>
                        </a:rPr>
                        <a:t>512GB PCIe SSD</a:t>
                      </a:r>
                      <a:endParaRPr lang="en-US" sz="800" b="0" i="0" u="none" strike="noStrike" dirty="0">
                        <a:solidFill>
                          <a:schemeClr val="tx1"/>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14” 16:10 WUXGA </a:t>
                      </a:r>
                      <a:r>
                        <a:rPr lang="en-US" sz="800" b="1" i="0" u="none" strike="noStrike" dirty="0">
                          <a:solidFill>
                            <a:srgbClr val="000000"/>
                          </a:solidFill>
                          <a:effectLst/>
                          <a:latin typeface="Arial"/>
                          <a:ea typeface="Arial" charset="0"/>
                          <a:cs typeface="Arial"/>
                        </a:rPr>
                        <a:t>(FHD+) </a:t>
                      </a:r>
                      <a:r>
                        <a:rPr lang="en-US" sz="800" b="0" i="0" u="none" strike="noStrike" dirty="0">
                          <a:solidFill>
                            <a:srgbClr val="000000"/>
                          </a:solidFill>
                          <a:effectLst/>
                          <a:latin typeface="Arial"/>
                          <a:ea typeface="Arial" charset="0"/>
                          <a:cs typeface="Arial"/>
                        </a:rPr>
                        <a:t>IPS</a:t>
                      </a:r>
                    </a:p>
                    <a:p>
                      <a:pPr algn="l" fontAlgn="b"/>
                      <a:r>
                        <a:rPr lang="en-US" sz="800" b="0" i="0" u="none" strike="noStrike" dirty="0">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(FHD+) IPS </a:t>
                      </a:r>
                      <a:r>
                        <a:rPr lang="en-US" sz="800" b="1" i="0" u="none" strike="noStrike" dirty="0">
                          <a:solidFill>
                            <a:srgbClr val="000000"/>
                          </a:solidFill>
                          <a:effectLst/>
                          <a:latin typeface="+mn-lt"/>
                          <a:ea typeface="Arial" charset="0"/>
                          <a:cs typeface="Arial"/>
                        </a:rPr>
                        <a:t>touch</a:t>
                      </a:r>
                    </a:p>
                    <a:p>
                      <a:pPr algn="l" fontAlgn="b"/>
                      <a:r>
                        <a:rPr lang="en-US" sz="800" b="0" i="0" u="none" strike="noStrike" dirty="0">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(FHD+) IPS </a:t>
                      </a:r>
                      <a:r>
                        <a:rPr lang="en-US" sz="800" b="1" i="0" u="none" strike="noStrike" dirty="0">
                          <a:solidFill>
                            <a:srgbClr val="000000"/>
                          </a:solidFill>
                          <a:effectLst/>
                          <a:latin typeface="+mn-lt"/>
                          <a:ea typeface="Arial" charset="0"/>
                          <a:cs typeface="Arial"/>
                        </a:rPr>
                        <a:t>touch</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Intel </a:t>
                      </a:r>
                      <a:r>
                        <a:rPr lang="en-US" sz="800" b="1" i="0" u="none" strike="noStrike" dirty="0">
                          <a:solidFill>
                            <a:srgbClr val="000000"/>
                          </a:solidFill>
                          <a:effectLst/>
                          <a:latin typeface="Arial"/>
                          <a:ea typeface="Arial" charset="0"/>
                          <a:cs typeface="Arial"/>
                        </a:rPr>
                        <a:t>UHD </a:t>
                      </a:r>
                      <a:r>
                        <a:rPr lang="en-US" sz="800" b="0" i="0" u="none" strike="noStrike" dirty="0">
                          <a:solidFill>
                            <a:srgbClr val="000000"/>
                          </a:solidFill>
                          <a:effectLst/>
                          <a:latin typeface="Arial"/>
                          <a:ea typeface="Arial" charset="0"/>
                          <a:cs typeface="Arial"/>
                        </a:rPr>
                        <a:t>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Intel </a:t>
                      </a:r>
                      <a:r>
                        <a:rPr lang="en-US" sz="800" b="1" i="0" u="none" strike="noStrike" dirty="0">
                          <a:solidFill>
                            <a:srgbClr val="000000"/>
                          </a:solidFill>
                          <a:effectLst/>
                          <a:latin typeface="+mn-lt"/>
                          <a:ea typeface="Arial" charset="0"/>
                          <a:cs typeface="Arial"/>
                        </a:rPr>
                        <a:t>UHD </a:t>
                      </a:r>
                      <a:r>
                        <a:rPr lang="en-US" sz="800" b="0" i="0" u="none" strike="noStrike" dirty="0">
                          <a:solidFill>
                            <a:srgbClr val="000000"/>
                          </a:solidFill>
                          <a:effectLst/>
                          <a:latin typeface="+mn-lt"/>
                          <a:ea typeface="Arial" charset="0"/>
                          <a:cs typeface="Arial"/>
                        </a:rPr>
                        <a:t>Graphics</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RTX </a:t>
                      </a:r>
                    </a:p>
                    <a:p>
                      <a:pPr lvl="0" algn="l">
                        <a:buNone/>
                      </a:pPr>
                      <a:r>
                        <a:rPr lang="en-US" sz="800" b="1" i="0" u="none" strike="noStrike" baseline="0" dirty="0">
                          <a:solidFill>
                            <a:srgbClr val="000000"/>
                          </a:solidFill>
                          <a:effectLst/>
                          <a:latin typeface="Arial"/>
                          <a:ea typeface="Arial" charset="0"/>
                          <a:cs typeface="Arial"/>
                        </a:rPr>
                        <a:t>A500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mn-lt"/>
                          <a:ea typeface="Arial" charset="0"/>
                          <a:cs typeface="Arial"/>
                        </a:rPr>
                        <a:t>NVIDIA</a:t>
                      </a:r>
                      <a:r>
                        <a:rPr lang="en-US" sz="800" b="0" i="0" u="none" strike="noStrike" baseline="0" dirty="0">
                          <a:solidFill>
                            <a:srgbClr val="000000"/>
                          </a:solidFill>
                          <a:effectLst/>
                          <a:latin typeface="+mn-lt"/>
                          <a:ea typeface="Arial" charset="0"/>
                          <a:cs typeface="Arial"/>
                        </a:rPr>
                        <a:t> RTX </a:t>
                      </a:r>
                    </a:p>
                    <a:p>
                      <a:pPr lvl="0" algn="l">
                        <a:buNone/>
                      </a:pPr>
                      <a:r>
                        <a:rPr lang="en-US" sz="800" b="1" i="0" u="none" strike="noStrike" baseline="0" dirty="0">
                          <a:solidFill>
                            <a:srgbClr val="000000"/>
                          </a:solidFill>
                          <a:effectLst/>
                          <a:latin typeface="+mn-lt"/>
                          <a:ea typeface="Arial" charset="0"/>
                          <a:cs typeface="Arial"/>
                        </a:rPr>
                        <a:t>A500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mn-lt"/>
                          <a:ea typeface="Arial" charset="0"/>
                          <a:cs typeface="Arial"/>
                        </a:rPr>
                        <a:t>NVIDIA</a:t>
                      </a:r>
                      <a:r>
                        <a:rPr lang="en-US" sz="800" b="0" i="0" u="none" strike="noStrike" baseline="0" dirty="0">
                          <a:solidFill>
                            <a:srgbClr val="000000"/>
                          </a:solidFill>
                          <a:effectLst/>
                          <a:latin typeface="+mn-lt"/>
                          <a:ea typeface="Arial" charset="0"/>
                          <a:cs typeface="Arial"/>
                        </a:rPr>
                        <a:t> RTX </a:t>
                      </a:r>
                    </a:p>
                    <a:p>
                      <a:pPr lvl="0" algn="l">
                        <a:buNone/>
                      </a:pPr>
                      <a:r>
                        <a:rPr lang="en-US" sz="800" b="1" i="0" u="none" strike="noStrike" baseline="0" dirty="0">
                          <a:solidFill>
                            <a:srgbClr val="000000"/>
                          </a:solidFill>
                          <a:effectLst/>
                          <a:latin typeface="+mn-lt"/>
                          <a:ea typeface="Arial" charset="0"/>
                          <a:cs typeface="Arial"/>
                        </a:rPr>
                        <a:t>A500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mn-lt"/>
                          <a:ea typeface="Arial" charset="0"/>
                          <a:cs typeface="Arial"/>
                        </a:rPr>
                        <a:t>NVIDIA</a:t>
                      </a:r>
                      <a:r>
                        <a:rPr lang="en-US" sz="800" b="0" i="0" u="none" strike="noStrike" baseline="0" dirty="0">
                          <a:solidFill>
                            <a:srgbClr val="000000"/>
                          </a:solidFill>
                          <a:effectLst/>
                          <a:latin typeface="+mn-lt"/>
                          <a:ea typeface="Arial" charset="0"/>
                          <a:cs typeface="Arial"/>
                        </a:rPr>
                        <a:t> RTX </a:t>
                      </a:r>
                    </a:p>
                    <a:p>
                      <a:pPr lvl="0" algn="l">
                        <a:buNone/>
                      </a:pPr>
                      <a:r>
                        <a:rPr lang="en-US" sz="800" b="1" i="0" u="none" strike="noStrike" baseline="0" dirty="0">
                          <a:solidFill>
                            <a:srgbClr val="000000"/>
                          </a:solidFill>
                          <a:effectLst/>
                          <a:latin typeface="+mn-lt"/>
                          <a:ea typeface="Arial" charset="0"/>
                          <a:cs typeface="Arial"/>
                        </a:rPr>
                        <a:t>A500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nvGraphicFramePr>
        <p:xfrm>
          <a:off x="3912231" y="3859189"/>
          <a:ext cx="7282819" cy="2550969"/>
        </p:xfrm>
        <a:graphic>
          <a:graphicData uri="http://schemas.openxmlformats.org/drawingml/2006/table">
            <a:tbl>
              <a:tblPr firstRow="1">
                <a:tableStyleId>{2D5ABB26-0587-4C30-8999-92F81FD0307C}</a:tableStyleId>
              </a:tblPr>
              <a:tblGrid>
                <a:gridCol w="623691">
                  <a:extLst>
                    <a:ext uri="{9D8B030D-6E8A-4147-A177-3AD203B41FA5}">
                      <a16:colId xmlns:a16="http://schemas.microsoft.com/office/drawing/2014/main" val="20000"/>
                    </a:ext>
                  </a:extLst>
                </a:gridCol>
                <a:gridCol w="1117702">
                  <a:extLst>
                    <a:ext uri="{9D8B030D-6E8A-4147-A177-3AD203B41FA5}">
                      <a16:colId xmlns:a16="http://schemas.microsoft.com/office/drawing/2014/main" val="1889226113"/>
                    </a:ext>
                  </a:extLst>
                </a:gridCol>
                <a:gridCol w="1117702">
                  <a:extLst>
                    <a:ext uri="{9D8B030D-6E8A-4147-A177-3AD203B41FA5}">
                      <a16:colId xmlns:a16="http://schemas.microsoft.com/office/drawing/2014/main" val="2993960856"/>
                    </a:ext>
                  </a:extLst>
                </a:gridCol>
                <a:gridCol w="1117702">
                  <a:extLst>
                    <a:ext uri="{9D8B030D-6E8A-4147-A177-3AD203B41FA5}">
                      <a16:colId xmlns:a16="http://schemas.microsoft.com/office/drawing/2014/main" val="1269085200"/>
                    </a:ext>
                  </a:extLst>
                </a:gridCol>
                <a:gridCol w="1177632">
                  <a:extLst>
                    <a:ext uri="{9D8B030D-6E8A-4147-A177-3AD203B41FA5}">
                      <a16:colId xmlns:a16="http://schemas.microsoft.com/office/drawing/2014/main" val="20003"/>
                    </a:ext>
                  </a:extLst>
                </a:gridCol>
                <a:gridCol w="1064195">
                  <a:extLst>
                    <a:ext uri="{9D8B030D-6E8A-4147-A177-3AD203B41FA5}">
                      <a16:colId xmlns:a16="http://schemas.microsoft.com/office/drawing/2014/main" val="2681698877"/>
                    </a:ext>
                  </a:extLst>
                </a:gridCol>
                <a:gridCol w="1064195">
                  <a:extLst>
                    <a:ext uri="{9D8B030D-6E8A-4147-A177-3AD203B41FA5}">
                      <a16:colId xmlns:a16="http://schemas.microsoft.com/office/drawing/2014/main" val="3509927350"/>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Gen 2</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$1,839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$1,959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$2,029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$2,079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$2,299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$2,419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dirty="0"/>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dirty="0"/>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21HK0007US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21HK0008US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dirty="0">
                          <a:solidFill>
                            <a:schemeClr val="tx1"/>
                          </a:solidFill>
                          <a:latin typeface="+mj-lt"/>
                        </a:rPr>
                        <a:t>21HK003EUS</a:t>
                      </a:r>
                      <a:endParaRPr kumimoji="0" lang="en-US" dirty="0">
                        <a:solidFill>
                          <a:schemeClr val="tx1"/>
                        </a:solidFil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21HK003JUS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chemeClr val="tx1"/>
                          </a:solidFill>
                          <a:effectLst/>
                          <a:uLnTx/>
                          <a:uFillTx/>
                          <a:latin typeface="+mn-lt"/>
                          <a:ea typeface="+mn-ea"/>
                          <a:cs typeface="+mn-cs"/>
                        </a:rPr>
                        <a:t>21HK003PUS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21HK003QUS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i7-1360P</a:t>
                      </a:r>
                      <a:endParaRPr kumimoji="0" lang="en-US" dirty="0"/>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i7-1360P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16GB DDR5 </a:t>
                      </a:r>
                      <a:r>
                        <a:rPr lang="en-US" sz="800" b="1" i="0" u="none" strike="noStrike" dirty="0">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16GB DDR5 </a:t>
                      </a:r>
                      <a:r>
                        <a:rPr lang="en-US" sz="800" b="1" i="0" u="none" strike="noStrike" dirty="0">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Arial"/>
                          <a:cs typeface="Arial"/>
                        </a:rPr>
                        <a:t>16GB LPDDR5 </a:t>
                      </a:r>
                      <a:r>
                        <a:rPr lang="en-US" sz="800" b="1" i="0" u="none" strike="noStrike" kern="1200" cap="none" spc="0" normalizeH="0" baseline="0" noProof="0" dirty="0">
                          <a:ln>
                            <a:noFill/>
                          </a:ln>
                          <a:solidFill>
                            <a:schemeClr val="tx1"/>
                          </a:solidFill>
                          <a:effectLst/>
                          <a:uLnTx/>
                          <a:uFillTx/>
                          <a:latin typeface="Arial"/>
                          <a:cs typeface="Arial"/>
                        </a:rPr>
                        <a:t>4800</a:t>
                      </a:r>
                      <a:endParaRPr kumimoji="0" lang="en-US" dirty="0"/>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Arial"/>
                          <a:cs typeface="Arial"/>
                        </a:rPr>
                        <a:t>16GB LPDDR5 </a:t>
                      </a:r>
                      <a:r>
                        <a:rPr lang="en-US" sz="800" b="1" i="0" u="none" strike="noStrike" kern="1200" cap="none" spc="0" normalizeH="0" baseline="0" noProof="0" dirty="0">
                          <a:ln>
                            <a:noFill/>
                          </a:ln>
                          <a:solidFill>
                            <a:schemeClr val="tx1"/>
                          </a:solidFill>
                          <a:effectLst/>
                          <a:uLnTx/>
                          <a:uFillTx/>
                          <a:latin typeface="Arial"/>
                          <a:cs typeface="Arial"/>
                        </a:rPr>
                        <a:t>4800</a:t>
                      </a:r>
                      <a:endParaRPr kumimoji="0" lang="en-US" dirty="0"/>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mn-lt"/>
                          <a:cs typeface="Arial"/>
                        </a:rPr>
                        <a:t>32GB LPDDR5 </a:t>
                      </a:r>
                      <a:r>
                        <a:rPr lang="en-US" sz="800" b="1" i="0" u="none" strike="noStrike" kern="1200" cap="none" spc="0" normalizeH="0" baseline="0" noProof="0" dirty="0">
                          <a:ln>
                            <a:noFill/>
                          </a:ln>
                          <a:solidFill>
                            <a:schemeClr val="tx1"/>
                          </a:solidFill>
                          <a:effectLst/>
                          <a:uLnTx/>
                          <a:uFillTx/>
                          <a:latin typeface="+mn-lt"/>
                          <a:cs typeface="Arial"/>
                        </a:rPr>
                        <a:t>4800</a:t>
                      </a:r>
                      <a:endParaRPr kumimoji="0" lang="en-US" sz="800" dirty="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mn-lt"/>
                          <a:cs typeface="Arial"/>
                        </a:rPr>
                        <a:t>32GB LPDDR5 </a:t>
                      </a:r>
                      <a:r>
                        <a:rPr lang="en-US" sz="800" b="1" i="0" u="none" strike="noStrike" kern="1200" cap="none" spc="0" normalizeH="0" baseline="0" noProof="0" dirty="0">
                          <a:ln>
                            <a:noFill/>
                          </a:ln>
                          <a:solidFill>
                            <a:schemeClr val="tx1"/>
                          </a:solidFill>
                          <a:effectLst/>
                          <a:uLnTx/>
                          <a:uFillTx/>
                          <a:latin typeface="+mn-lt"/>
                          <a:cs typeface="Arial"/>
                        </a:rPr>
                        <a:t>4800</a:t>
                      </a:r>
                      <a:endParaRPr kumimoji="0" lang="en-US" sz="800" dirty="0"/>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WUXGA (FHD+) IPS </a:t>
                      </a:r>
                      <a:r>
                        <a:rPr lang="en-US" sz="800" b="1" i="0" u="none" strike="noStrike" dirty="0">
                          <a:solidFill>
                            <a:srgbClr val="000000"/>
                          </a:solidFill>
                          <a:effectLst/>
                          <a:latin typeface="+mn-lt"/>
                          <a:ea typeface="Arial" charset="0"/>
                          <a:cs typeface="Arial"/>
                        </a:rPr>
                        <a:t>touch</a:t>
                      </a:r>
                    </a:p>
                    <a:p>
                      <a:pPr algn="l" fontAlgn="b"/>
                      <a:r>
                        <a:rPr lang="en-US" sz="800" b="0" i="0" u="none" strike="noStrike" dirty="0">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Intel </a:t>
                      </a:r>
                      <a:r>
                        <a:rPr lang="en-US" sz="800" b="1" i="0" u="none" strike="noStrike" dirty="0">
                          <a:solidFill>
                            <a:srgbClr val="000000"/>
                          </a:solidFill>
                          <a:effectLst/>
                          <a:latin typeface="+mn-lt"/>
                          <a:ea typeface="Arial" charset="0"/>
                          <a:cs typeface="Arial"/>
                        </a:rPr>
                        <a:t>UHD </a:t>
                      </a:r>
                      <a:r>
                        <a:rPr lang="en-US" sz="800" b="0" i="0" u="none" strike="noStrike" dirty="0">
                          <a:solidFill>
                            <a:srgbClr val="000000"/>
                          </a:solidFill>
                          <a:effectLst/>
                          <a:latin typeface="+mn-lt"/>
                          <a:ea typeface="Arial" charset="0"/>
                          <a:cs typeface="Arial"/>
                        </a:rPr>
                        <a:t>Graphics</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Intel </a:t>
                      </a:r>
                      <a:r>
                        <a:rPr lang="en-US" sz="800" b="1" i="0" u="none" strike="noStrike" dirty="0">
                          <a:solidFill>
                            <a:srgbClr val="000000"/>
                          </a:solidFill>
                          <a:effectLst/>
                          <a:latin typeface="+mn-lt"/>
                          <a:ea typeface="Arial" charset="0"/>
                          <a:cs typeface="Arial"/>
                        </a:rPr>
                        <a:t>UHD </a:t>
                      </a:r>
                      <a:r>
                        <a:rPr lang="en-US" sz="800" b="0" i="0" u="none" strike="noStrike" dirty="0">
                          <a:solidFill>
                            <a:srgbClr val="000000"/>
                          </a:solidFill>
                          <a:effectLst/>
                          <a:latin typeface="+mn-lt"/>
                          <a:ea typeface="Arial" charset="0"/>
                          <a:cs typeface="Arial"/>
                        </a:rPr>
                        <a:t>Graphics</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RTX </a:t>
                      </a:r>
                    </a:p>
                    <a:p>
                      <a:pPr lvl="0" algn="l">
                        <a:buNone/>
                      </a:pPr>
                      <a:r>
                        <a:rPr lang="en-US" sz="800" b="1" i="0" u="none" strike="noStrike" baseline="0" dirty="0">
                          <a:solidFill>
                            <a:srgbClr val="000000"/>
                          </a:solidFill>
                          <a:effectLst/>
                          <a:latin typeface="Arial"/>
                          <a:ea typeface="Arial" charset="0"/>
                          <a:cs typeface="Arial"/>
                        </a:rPr>
                        <a:t>A500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RTX </a:t>
                      </a:r>
                    </a:p>
                    <a:p>
                      <a:pPr lvl="0" algn="l">
                        <a:buNone/>
                      </a:pPr>
                      <a:r>
                        <a:rPr lang="en-US" sz="800" b="1" i="0" u="none" strike="noStrike" baseline="0" dirty="0">
                          <a:solidFill>
                            <a:srgbClr val="000000"/>
                          </a:solidFill>
                          <a:effectLst/>
                          <a:latin typeface="Arial"/>
                          <a:ea typeface="Arial" charset="0"/>
                          <a:cs typeface="Arial"/>
                        </a:rPr>
                        <a:t>A500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mn-lt"/>
                          <a:ea typeface="Arial" charset="0"/>
                          <a:cs typeface="Arial"/>
                        </a:rPr>
                        <a:t>NVIDIA</a:t>
                      </a:r>
                      <a:r>
                        <a:rPr lang="en-US" sz="800" b="0" i="0" u="none" strike="noStrike" baseline="0" dirty="0">
                          <a:solidFill>
                            <a:srgbClr val="000000"/>
                          </a:solidFill>
                          <a:effectLst/>
                          <a:latin typeface="+mn-lt"/>
                          <a:ea typeface="Arial" charset="0"/>
                          <a:cs typeface="Arial"/>
                        </a:rPr>
                        <a:t> RTX </a:t>
                      </a:r>
                    </a:p>
                    <a:p>
                      <a:pPr lvl="0" algn="l">
                        <a:buNone/>
                      </a:pPr>
                      <a:r>
                        <a:rPr lang="en-US" sz="800" b="1" i="0" u="none" strike="noStrike" baseline="0" dirty="0">
                          <a:solidFill>
                            <a:srgbClr val="000000"/>
                          </a:solidFill>
                          <a:effectLst/>
                          <a:latin typeface="+mn-lt"/>
                          <a:ea typeface="Arial" charset="0"/>
                          <a:cs typeface="Arial"/>
                        </a:rPr>
                        <a:t>A500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mn-lt"/>
                          <a:ea typeface="Arial" charset="0"/>
                          <a:cs typeface="Arial"/>
                        </a:rPr>
                        <a:t>NVIDIA</a:t>
                      </a:r>
                      <a:r>
                        <a:rPr lang="en-US" sz="800" b="0" i="0" u="none" strike="noStrike" baseline="0" dirty="0">
                          <a:solidFill>
                            <a:srgbClr val="000000"/>
                          </a:solidFill>
                          <a:effectLst/>
                          <a:latin typeface="+mn-lt"/>
                          <a:ea typeface="Arial" charset="0"/>
                          <a:cs typeface="Arial"/>
                        </a:rPr>
                        <a:t> RTX </a:t>
                      </a:r>
                    </a:p>
                    <a:p>
                      <a:pPr lvl="0" algn="l">
                        <a:buNone/>
                      </a:pPr>
                      <a:r>
                        <a:rPr lang="en-US" sz="800" b="1" i="0" u="none" strike="noStrike" baseline="0" dirty="0">
                          <a:solidFill>
                            <a:srgbClr val="000000"/>
                          </a:solidFill>
                          <a:effectLst/>
                          <a:latin typeface="+mn-lt"/>
                          <a:ea typeface="Arial" charset="0"/>
                          <a:cs typeface="Arial"/>
                        </a:rPr>
                        <a:t>A500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122104" y="1735530"/>
            <a:ext cx="3684602" cy="4385816"/>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P14s Gen 4 and P16s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Refreshed design with same great look of the previous generation and numerous upgrades internally.  Featuring Intel Raptor Lake CPUs and NVIDIA RTX professional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13</a:t>
            </a:r>
            <a:r>
              <a:rPr kumimoji="0" lang="en-US" sz="1400" b="1" i="0" u="none" strike="noStrike" kern="1200" cap="none" spc="0" normalizeH="0" baseline="30000" noProof="0" dirty="0">
                <a:ln>
                  <a:noFill/>
                </a:ln>
                <a:solidFill>
                  <a:srgbClr val="000000"/>
                </a:solidFill>
                <a:effectLst/>
                <a:uLnTx/>
                <a:uFillTx/>
                <a:latin typeface="Arial"/>
                <a:ea typeface="+mn-ea"/>
                <a:cs typeface="+mn-cs"/>
              </a:rPr>
              <a:t>th</a:t>
            </a:r>
            <a:r>
              <a:rPr kumimoji="0" lang="en-US" sz="1400" b="1" i="0" u="none" strike="noStrike" kern="1200" cap="none" spc="0" normalizeH="0" baseline="0" noProof="0" dirty="0">
                <a:ln>
                  <a:noFill/>
                </a:ln>
                <a:solidFill>
                  <a:srgbClr val="000000"/>
                </a:solidFill>
                <a:effectLst/>
                <a:uLnTx/>
                <a:uFillTx/>
                <a:latin typeface="Arial"/>
                <a:ea typeface="+mn-ea"/>
                <a:cs typeface="+mn-cs"/>
              </a:rPr>
              <a:t> Gen Intel Core P28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Optional OLED displays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NVIDIA RTX A500 GPU</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Optional Intel Iris Xe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Up to 64GB of DDR5 RAM**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New 5 Megapixel FHD webcam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 Dual channel memory required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(populate empty DIMM for Iris Xe)</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 Requires i7 vPro+A500; dual soldered DIMMs</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P14s &amp; P16s | Ultraportable performance</a:t>
            </a:r>
            <a:endParaRPr lang="en-US" dirty="0"/>
          </a:p>
        </p:txBody>
      </p:sp>
      <p:sp>
        <p:nvSpPr>
          <p:cNvPr id="2" name="Explosion: 14 Points 1">
            <a:extLst>
              <a:ext uri="{FF2B5EF4-FFF2-40B4-BE49-F238E27FC236}">
                <a16:creationId xmlns:a16="http://schemas.microsoft.com/office/drawing/2014/main" id="{E930118A-650E-20DC-D7B5-043EC4854CDB}"/>
              </a:ext>
            </a:extLst>
          </p:cNvPr>
          <p:cNvSpPr/>
          <p:nvPr/>
        </p:nvSpPr>
        <p:spPr>
          <a:xfrm rot="1958323">
            <a:off x="9821742" y="192978"/>
            <a:ext cx="2310079" cy="1336251"/>
          </a:xfrm>
          <a:prstGeom prst="irregularSeal2">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NEW!!</a:t>
            </a:r>
          </a:p>
        </p:txBody>
      </p:sp>
    </p:spTree>
    <p:extLst>
      <p:ext uri="{BB962C8B-B14F-4D97-AF65-F5344CB8AC3E}">
        <p14:creationId xmlns:p14="http://schemas.microsoft.com/office/powerpoint/2010/main" val="132556088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DC841F-7806-45CD-9A83-54E4A468E158}"/>
              </a:ext>
            </a:extLst>
          </p:cNvPr>
          <p:cNvSpPr txBox="1"/>
          <p:nvPr/>
        </p:nvSpPr>
        <p:spPr>
          <a:xfrm>
            <a:off x="574138" y="1563220"/>
            <a:ext cx="3961286" cy="4031873"/>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P16v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Get the most performance for your dollar with this clean sheet redesign featuring larger displays and a new improved thermal design.  Enjoy the latest Intel Raptor Lake CPUs and NVIDIA professional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13</a:t>
            </a:r>
            <a:r>
              <a:rPr kumimoji="0" lang="en-US" sz="1600" b="1" i="0" u="none" strike="noStrike" kern="1200" cap="none" spc="0" normalizeH="0" baseline="30000" noProof="0" dirty="0">
                <a:ln>
                  <a:noFill/>
                </a:ln>
                <a:solidFill>
                  <a:srgbClr val="000000"/>
                </a:solidFill>
                <a:effectLst/>
                <a:uLnTx/>
                <a:uFillTx/>
                <a:latin typeface="Arial"/>
                <a:ea typeface="+mn-ea"/>
                <a:cs typeface="+mn-cs"/>
              </a:rPr>
              <a:t>th</a:t>
            </a:r>
            <a:r>
              <a:rPr kumimoji="0" lang="en-US" sz="1600" b="1" i="0" u="none" strike="noStrike" kern="1200" cap="none" spc="0" normalizeH="0" baseline="0" noProof="0" dirty="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Larger 16” 16:10 Displays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NVIDIA RTX 2000 Ada (8GB)</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64GB DDR5 RAM (96GB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New 5 Megapixel FHD webcam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nvGraphicFramePr>
        <p:xfrm>
          <a:off x="5525229" y="1532391"/>
          <a:ext cx="4809714" cy="2749822"/>
        </p:xfrm>
        <a:graphic>
          <a:graphicData uri="http://schemas.openxmlformats.org/drawingml/2006/table">
            <a:tbl>
              <a:tblPr firstRow="1">
                <a:tableStyleId>{2D5ABB26-0587-4C30-8999-92F81FD0307C}</a:tableStyleId>
              </a:tblPr>
              <a:tblGrid>
                <a:gridCol w="452674">
                  <a:extLst>
                    <a:ext uri="{9D8B030D-6E8A-4147-A177-3AD203B41FA5}">
                      <a16:colId xmlns:a16="http://schemas.microsoft.com/office/drawing/2014/main" val="20000"/>
                    </a:ext>
                  </a:extLst>
                </a:gridCol>
                <a:gridCol w="1089260">
                  <a:extLst>
                    <a:ext uri="{9D8B030D-6E8A-4147-A177-3AD203B41FA5}">
                      <a16:colId xmlns:a16="http://schemas.microsoft.com/office/drawing/2014/main" val="1111459891"/>
                    </a:ext>
                  </a:extLst>
                </a:gridCol>
                <a:gridCol w="1089260">
                  <a:extLst>
                    <a:ext uri="{9D8B030D-6E8A-4147-A177-3AD203B41FA5}">
                      <a16:colId xmlns:a16="http://schemas.microsoft.com/office/drawing/2014/main" val="1097658945"/>
                    </a:ext>
                  </a:extLst>
                </a:gridCol>
                <a:gridCol w="1089260">
                  <a:extLst>
                    <a:ext uri="{9D8B030D-6E8A-4147-A177-3AD203B41FA5}">
                      <a16:colId xmlns:a16="http://schemas.microsoft.com/office/drawing/2014/main" val="2604865928"/>
                    </a:ext>
                  </a:extLst>
                </a:gridCol>
                <a:gridCol w="1089260">
                  <a:extLst>
                    <a:ext uri="{9D8B030D-6E8A-4147-A177-3AD203B41FA5}">
                      <a16:colId xmlns:a16="http://schemas.microsoft.com/office/drawing/2014/main" val="1322152617"/>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P16v Gen 1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$2,389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$2,759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$3,029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21FC0036US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21FC003FUS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21FC003KUS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 </a:t>
                      </a:r>
                      <a:r>
                        <a:rPr lang="en-US" sz="800" b="1" i="0" u="none" strike="noStrike" dirty="0">
                          <a:solidFill>
                            <a:srgbClr val="000000"/>
                          </a:solidFill>
                          <a:effectLst/>
                          <a:latin typeface="Arial"/>
                          <a:ea typeface="Arial" charset="0"/>
                          <a:cs typeface="Arial"/>
                        </a:rPr>
                        <a:t>i7-13700H</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i7-13700H</a:t>
                      </a:r>
                      <a:endParaRPr lang="en-US" sz="800" b="0"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i7-13800H vPro</a:t>
                      </a:r>
                      <a:endParaRPr lang="en-US" sz="800" b="0"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i9-13900H vPro</a:t>
                      </a:r>
                      <a:endParaRPr lang="en-US" sz="800" b="0"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16”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WUXGA </a:t>
                      </a:r>
                      <a:r>
                        <a:rPr lang="en-US" sz="800" b="1" i="0" u="none" strike="noStrike" dirty="0">
                          <a:solidFill>
                            <a:srgbClr val="000000"/>
                          </a:solidFill>
                          <a:effectLst/>
                          <a:latin typeface="+mn-lt"/>
                          <a:ea typeface="Arial" charset="0"/>
                          <a:cs typeface="Arial"/>
                        </a:rPr>
                        <a:t>(FHD+) </a:t>
                      </a:r>
                      <a:r>
                        <a:rPr lang="en-US" sz="800" b="0" i="0" u="none" strike="noStrike" dirty="0">
                          <a:solidFill>
                            <a:srgbClr val="000000"/>
                          </a:solidFill>
                          <a:effectLst/>
                          <a:latin typeface="+mn-lt"/>
                          <a:ea typeface="Arial" charset="0"/>
                          <a:cs typeface="Arial"/>
                        </a:rPr>
                        <a:t>IPS</a:t>
                      </a:r>
                    </a:p>
                    <a:p>
                      <a:pPr algn="l" fontAlgn="b"/>
                      <a:r>
                        <a:rPr lang="en-US" sz="800" b="0" i="0" u="none" strike="noStrike" dirty="0">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NVIDIA RTX </a:t>
                      </a:r>
                    </a:p>
                    <a:p>
                      <a:pPr algn="l" fontAlgn="b"/>
                      <a:r>
                        <a:rPr lang="en-US" sz="800" b="1" i="0" u="none" strike="noStrike" dirty="0">
                          <a:solidFill>
                            <a:srgbClr val="000000"/>
                          </a:solidFill>
                          <a:effectLst/>
                          <a:latin typeface="Arial"/>
                          <a:ea typeface="Arial" charset="0"/>
                          <a:cs typeface="Arial"/>
                        </a:rPr>
                        <a:t>A500 4GB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RTX </a:t>
                      </a:r>
                    </a:p>
                    <a:p>
                      <a:pPr algn="l" fontAlgn="b"/>
                      <a:r>
                        <a:rPr lang="en-US" sz="800" b="1" i="0" u="none" strike="noStrike" dirty="0">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RTX </a:t>
                      </a:r>
                    </a:p>
                    <a:p>
                      <a:pPr algn="l" fontAlgn="b"/>
                      <a:r>
                        <a:rPr lang="en-US" sz="800" b="1" i="0" u="none" strike="noStrike" dirty="0">
                          <a:solidFill>
                            <a:srgbClr val="000000"/>
                          </a:solidFill>
                          <a:effectLst/>
                          <a:latin typeface="+mn-lt"/>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a:t>
                      </a:r>
                    </a:p>
                    <a:p>
                      <a:pPr algn="l" fontAlgn="b"/>
                      <a:r>
                        <a:rPr lang="en-US" sz="800" b="1" i="0" u="none" strike="noStrike" dirty="0">
                          <a:solidFill>
                            <a:srgbClr val="000000"/>
                          </a:solidFill>
                          <a:effectLst/>
                          <a:latin typeface="+mn-lt"/>
                          <a:ea typeface="Arial" charset="0"/>
                          <a:cs typeface="Arial"/>
                        </a:rPr>
                        <a:t>RTX 2000 Ada 8GB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2382465226"/>
                  </a:ext>
                </a:extLst>
              </a:tr>
            </a:tbl>
          </a:graphicData>
        </a:graphic>
      </p:graphicFrame>
      <p:sp>
        <p:nvSpPr>
          <p:cNvPr id="4" name="Title 3">
            <a:extLst>
              <a:ext uri="{FF2B5EF4-FFF2-40B4-BE49-F238E27FC236}">
                <a16:creationId xmlns:a16="http://schemas.microsoft.com/office/drawing/2014/main" id="{28D4B379-9FB9-4EF8-5168-86E0814ABDA1}"/>
              </a:ext>
            </a:extLst>
          </p:cNvPr>
          <p:cNvSpPr>
            <a:spLocks noGrp="1"/>
          </p:cNvSpPr>
          <p:nvPr>
            <p:ph type="title"/>
          </p:nvPr>
        </p:nvSpPr>
        <p:spPr/>
        <p:txBody>
          <a:bodyPr/>
          <a:lstStyle/>
          <a:p>
            <a:r>
              <a:rPr lang="en-US" dirty="0">
                <a:latin typeface="Arial"/>
                <a:cs typeface="Arial"/>
              </a:rPr>
              <a:t>Lenovo Topseller ThinkPad Mobile Workstations</a:t>
            </a:r>
            <a:br>
              <a:rPr lang="en-US" dirty="0"/>
            </a:br>
            <a:r>
              <a:rPr lang="en-US" sz="2800" i="1" dirty="0">
                <a:solidFill>
                  <a:srgbClr val="FF0000"/>
                </a:solidFill>
                <a:latin typeface="Arial"/>
                <a:cs typeface="Arial"/>
              </a:rPr>
              <a:t>P16v Intel Value of Performance</a:t>
            </a:r>
            <a:endParaRPr lang="en-US" b="0" dirty="0">
              <a:latin typeface="Arial"/>
              <a:cs typeface="Arial"/>
            </a:endParaRPr>
          </a:p>
        </p:txBody>
      </p:sp>
      <p:pic>
        <p:nvPicPr>
          <p:cNvPr id="2" name="Picture 1">
            <a:extLst>
              <a:ext uri="{FF2B5EF4-FFF2-40B4-BE49-F238E27FC236}">
                <a16:creationId xmlns:a16="http://schemas.microsoft.com/office/drawing/2014/main" id="{A5D384B8-83E4-232E-7380-5488534A7F0D}"/>
              </a:ext>
            </a:extLst>
          </p:cNvPr>
          <p:cNvPicPr>
            <a:picLocks noChangeAspect="1"/>
          </p:cNvPicPr>
          <p:nvPr/>
        </p:nvPicPr>
        <p:blipFill rotWithShape="1">
          <a:blip r:embed="rId2"/>
          <a:srcRect l="24459" t="11463" r="20542" b="12500"/>
          <a:stretch/>
        </p:blipFill>
        <p:spPr>
          <a:xfrm>
            <a:off x="4686190" y="4350229"/>
            <a:ext cx="1906562" cy="1581458"/>
          </a:xfrm>
          <a:prstGeom prst="rect">
            <a:avLst/>
          </a:prstGeom>
        </p:spPr>
      </p:pic>
      <p:pic>
        <p:nvPicPr>
          <p:cNvPr id="3" name="Picture 2">
            <a:extLst>
              <a:ext uri="{FF2B5EF4-FFF2-40B4-BE49-F238E27FC236}">
                <a16:creationId xmlns:a16="http://schemas.microsoft.com/office/drawing/2014/main" id="{E6B11ECF-A087-76E2-345A-C730C382D8DB}"/>
              </a:ext>
            </a:extLst>
          </p:cNvPr>
          <p:cNvPicPr>
            <a:picLocks noChangeAspect="1"/>
          </p:cNvPicPr>
          <p:nvPr/>
        </p:nvPicPr>
        <p:blipFill rotWithShape="1">
          <a:blip r:embed="rId3"/>
          <a:srcRect l="9736" t="41297" r="10431" b="42412"/>
          <a:stretch/>
        </p:blipFill>
        <p:spPr>
          <a:xfrm>
            <a:off x="6896826" y="5092179"/>
            <a:ext cx="1906562" cy="233430"/>
          </a:xfrm>
          <a:prstGeom prst="rect">
            <a:avLst/>
          </a:prstGeom>
        </p:spPr>
      </p:pic>
      <p:sp>
        <p:nvSpPr>
          <p:cNvPr id="5" name="Explosion: 14 Points 4">
            <a:extLst>
              <a:ext uri="{FF2B5EF4-FFF2-40B4-BE49-F238E27FC236}">
                <a16:creationId xmlns:a16="http://schemas.microsoft.com/office/drawing/2014/main" id="{D213D7A4-1E76-D054-38C1-41D5072B170C}"/>
              </a:ext>
            </a:extLst>
          </p:cNvPr>
          <p:cNvSpPr/>
          <p:nvPr/>
        </p:nvSpPr>
        <p:spPr>
          <a:xfrm rot="1958323">
            <a:off x="9821742" y="192978"/>
            <a:ext cx="2310079" cy="1336251"/>
          </a:xfrm>
          <a:prstGeom prst="irregularSeal2">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NEW!!</a:t>
            </a:r>
          </a:p>
        </p:txBody>
      </p:sp>
      <p:pic>
        <p:nvPicPr>
          <p:cNvPr id="2050" name="Picture 2" descr="ThinkPad P16v i Gen 1 Product Photos&#10;">
            <a:extLst>
              <a:ext uri="{FF2B5EF4-FFF2-40B4-BE49-F238E27FC236}">
                <a16:creationId xmlns:a16="http://schemas.microsoft.com/office/drawing/2014/main" id="{078336B3-25D5-1F34-141E-A7FC19657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11" t="13507" r="17826" b="10933"/>
          <a:stretch/>
        </p:blipFill>
        <p:spPr bwMode="auto">
          <a:xfrm>
            <a:off x="9340977" y="4350229"/>
            <a:ext cx="2320671" cy="171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359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2" y="228600"/>
            <a:ext cx="6465054" cy="83099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LENOVO TOPSELLER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ThinkPad Mobile Workstations</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206" y="256716"/>
            <a:ext cx="744495" cy="744495"/>
          </a:xfrm>
          <a:prstGeom prst="rect">
            <a:avLst/>
          </a:prstGeom>
        </p:spPr>
      </p:pic>
      <p:sp>
        <p:nvSpPr>
          <p:cNvPr id="12" name="Rectangle 11"/>
          <p:cNvSpPr/>
          <p:nvPr/>
        </p:nvSpPr>
        <p:spPr>
          <a:xfrm>
            <a:off x="1051482" y="1032991"/>
            <a:ext cx="710451" cy="230832"/>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charset="0"/>
                <a:ea typeface="Arial" charset="0"/>
                <a:cs typeface="Arial" charset="0"/>
              </a:rPr>
              <a:t>[  3 OF 8 ]</a:t>
            </a:r>
            <a:endParaRPr kumimoji="0" lang="en-US" sz="9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14" name="TextBox 13">
            <a:extLst>
              <a:ext uri="{FF2B5EF4-FFF2-40B4-BE49-F238E27FC236}">
                <a16:creationId xmlns:a16="http://schemas.microsoft.com/office/drawing/2014/main" id="{B0DC841F-7806-45CD-9A83-54E4A468E158}"/>
              </a:ext>
            </a:extLst>
          </p:cNvPr>
          <p:cNvSpPr txBox="1"/>
          <p:nvPr/>
        </p:nvSpPr>
        <p:spPr>
          <a:xfrm>
            <a:off x="310552" y="1406598"/>
            <a:ext cx="3322663" cy="341632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P16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Refreshed design with the same amazing thermal solution.  Further the desktop replacement capabilities from last generation with the latest in NVIDIA professional graphics and Intel Raptor Lake CPUs offering up to 24 total cores in the Core i9.</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13</a:t>
            </a:r>
            <a:r>
              <a:rPr kumimoji="0" lang="en-US" sz="1200" b="1" i="0" u="none" strike="noStrike" kern="1200" cap="none" spc="0" normalizeH="0" baseline="30000" noProof="0" dirty="0">
                <a:ln>
                  <a:noFill/>
                </a:ln>
                <a:solidFill>
                  <a:srgbClr val="000000"/>
                </a:solidFill>
                <a:effectLst/>
                <a:uLnTx/>
                <a:uFillTx/>
                <a:latin typeface="Arial"/>
                <a:ea typeface="+mn-ea"/>
                <a:cs typeface="+mn-cs"/>
              </a:rPr>
              <a:t>th</a:t>
            </a:r>
            <a:r>
              <a:rPr kumimoji="0" lang="en-US" sz="1200" b="1" i="0" u="none" strike="noStrike" kern="1200" cap="none" spc="0" normalizeH="0" baseline="0" noProof="0" dirty="0">
                <a:ln>
                  <a:noFill/>
                </a:ln>
                <a:solidFill>
                  <a:srgbClr val="000000"/>
                </a:solidFill>
                <a:effectLst/>
                <a:uLnTx/>
                <a:uFillTx/>
                <a:latin typeface="Arial"/>
                <a:ea typeface="+mn-ea"/>
                <a:cs typeface="+mn-cs"/>
              </a:rPr>
              <a:t> Gen Intel HX-class CPUs (55W)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Up to NVIDIA RTX 5000 Ada</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Up to 128GB DDR5 RAM (196GB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Up to 8TB Gen4 PCIe Storage</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Contact Lenovo Rep</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New QHD+ Display with 165Hz refresh rate</a:t>
            </a: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nvGraphicFramePr>
        <p:xfrm>
          <a:off x="4948708" y="1373595"/>
          <a:ext cx="5195036" cy="3191451"/>
        </p:xfrm>
        <a:graphic>
          <a:graphicData uri="http://schemas.openxmlformats.org/drawingml/2006/table">
            <a:tbl>
              <a:tblPr firstRow="1">
                <a:tableStyleId>{2D5ABB26-0587-4C30-8999-92F81FD0307C}</a:tableStyleId>
              </a:tblPr>
              <a:tblGrid>
                <a:gridCol w="488936">
                  <a:extLst>
                    <a:ext uri="{9D8B030D-6E8A-4147-A177-3AD203B41FA5}">
                      <a16:colId xmlns:a16="http://schemas.microsoft.com/office/drawing/2014/main" val="20000"/>
                    </a:ext>
                  </a:extLst>
                </a:gridCol>
                <a:gridCol w="1176525">
                  <a:extLst>
                    <a:ext uri="{9D8B030D-6E8A-4147-A177-3AD203B41FA5}">
                      <a16:colId xmlns:a16="http://schemas.microsoft.com/office/drawing/2014/main" val="1547372509"/>
                    </a:ext>
                  </a:extLst>
                </a:gridCol>
                <a:gridCol w="1176525">
                  <a:extLst>
                    <a:ext uri="{9D8B030D-6E8A-4147-A177-3AD203B41FA5}">
                      <a16:colId xmlns:a16="http://schemas.microsoft.com/office/drawing/2014/main" val="4148895734"/>
                    </a:ext>
                  </a:extLst>
                </a:gridCol>
                <a:gridCol w="1176525">
                  <a:extLst>
                    <a:ext uri="{9D8B030D-6E8A-4147-A177-3AD203B41FA5}">
                      <a16:colId xmlns:a16="http://schemas.microsoft.com/office/drawing/2014/main" val="1111459891"/>
                    </a:ext>
                  </a:extLst>
                </a:gridCol>
                <a:gridCol w="1176525">
                  <a:extLst>
                    <a:ext uri="{9D8B030D-6E8A-4147-A177-3AD203B41FA5}">
                      <a16:colId xmlns:a16="http://schemas.microsoft.com/office/drawing/2014/main" val="20002"/>
                    </a:ext>
                  </a:extLst>
                </a:gridCol>
              </a:tblGrid>
              <a:tr h="29403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 Gen 2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Ultimate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$2,559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$3,049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$3,329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$3,899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729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807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21FA0032US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21FA002TUS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90251">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 </a:t>
                      </a:r>
                      <a:r>
                        <a:rPr lang="en-US" sz="800" b="1" i="0" u="none" strike="noStrike" dirty="0">
                          <a:solidFill>
                            <a:srgbClr val="000000"/>
                          </a:solidFill>
                          <a:effectLst/>
                          <a:latin typeface="Arial"/>
                          <a:ea typeface="Arial" charset="0"/>
                          <a:cs typeface="Arial"/>
                        </a:rPr>
                        <a:t>i7-13700HX 16C</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i7-13700HX 16C</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p>
                    <a:p>
                      <a:pPr algn="l" fontAlgn="b"/>
                      <a:r>
                        <a:rPr lang="en-US" sz="800" b="1" i="0" u="none" strike="noStrike" dirty="0">
                          <a:solidFill>
                            <a:srgbClr val="000000"/>
                          </a:solidFill>
                          <a:effectLst/>
                          <a:latin typeface="+mn-lt"/>
                          <a:ea typeface="Arial" charset="0"/>
                          <a:cs typeface="Arial"/>
                        </a:rPr>
                        <a:t>i9-13950HX 24C vPro</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i7-13700HX 16C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82047">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16GB DDR5 </a:t>
                      </a:r>
                      <a:r>
                        <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32GB DDR5 </a:t>
                      </a:r>
                      <a:r>
                        <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32GB DDR5 </a:t>
                      </a:r>
                      <a:r>
                        <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32GB DDR5 </a:t>
                      </a:r>
                      <a:r>
                        <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rPr>
                        <a:t>4000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330312">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1TB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1TB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423070">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 16:10 WQXGA </a:t>
                      </a:r>
                      <a:r>
                        <a:rPr lang="en-US" sz="800" b="1" i="0" u="none" strike="noStrike" dirty="0">
                          <a:solidFill>
                            <a:srgbClr val="000000"/>
                          </a:solidFill>
                          <a:effectLst/>
                          <a:latin typeface="Arial"/>
                          <a:ea typeface="Arial" charset="0"/>
                          <a:cs typeface="Arial"/>
                        </a:rPr>
                        <a:t>(QHD+) </a:t>
                      </a:r>
                      <a:r>
                        <a:rPr lang="en-US" sz="800" b="0" i="0" u="none" strike="noStrike" dirty="0">
                          <a:solidFill>
                            <a:srgbClr val="000000"/>
                          </a:solidFill>
                          <a:effectLst/>
                          <a:latin typeface="Arial"/>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WQXGA </a:t>
                      </a:r>
                      <a:r>
                        <a:rPr lang="en-US" sz="800" b="1" i="0" u="none" strike="noStrike" dirty="0">
                          <a:solidFill>
                            <a:srgbClr val="000000"/>
                          </a:solidFill>
                          <a:effectLst/>
                          <a:latin typeface="+mn-lt"/>
                          <a:ea typeface="Arial" charset="0"/>
                          <a:cs typeface="Arial"/>
                        </a:rPr>
                        <a:t>(QHD+) </a:t>
                      </a:r>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WQXGA </a:t>
                      </a:r>
                      <a:r>
                        <a:rPr lang="en-US" sz="800" b="1" i="0" u="none" strike="noStrike" dirty="0">
                          <a:solidFill>
                            <a:srgbClr val="000000"/>
                          </a:solidFill>
                          <a:effectLst/>
                          <a:latin typeface="+mn-lt"/>
                          <a:ea typeface="Arial" charset="0"/>
                          <a:cs typeface="Arial"/>
                        </a:rPr>
                        <a:t>(QHD+) </a:t>
                      </a:r>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WQXGA </a:t>
                      </a:r>
                      <a:r>
                        <a:rPr lang="en-US" sz="800" b="1" i="0" u="none" strike="noStrike" dirty="0">
                          <a:solidFill>
                            <a:srgbClr val="000000"/>
                          </a:solidFill>
                          <a:effectLst/>
                          <a:latin typeface="+mn-lt"/>
                          <a:ea typeface="Arial" charset="0"/>
                          <a:cs typeface="Arial"/>
                        </a:rPr>
                        <a:t>(QHD+) </a:t>
                      </a:r>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33603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NVIDIA RTX </a:t>
                      </a:r>
                    </a:p>
                    <a:p>
                      <a:pPr algn="l" fontAlgn="b"/>
                      <a:r>
                        <a:rPr lang="en-US" sz="800" b="1" i="0" u="none" strike="noStrike" dirty="0">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NVIDIA </a:t>
                      </a:r>
                    </a:p>
                    <a:p>
                      <a:pPr algn="l" fontAlgn="b"/>
                      <a:r>
                        <a:rPr lang="en-US" sz="800" b="1" i="0" u="none" strike="noStrike" dirty="0">
                          <a:solidFill>
                            <a:srgbClr val="000000"/>
                          </a:solidFill>
                          <a:effectLst/>
                          <a:latin typeface="Arial" charset="0"/>
                          <a:ea typeface="Arial" charset="0"/>
                          <a:cs typeface="Arial" charset="0"/>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NVIDIA </a:t>
                      </a:r>
                    </a:p>
                    <a:p>
                      <a:pPr algn="l" fontAlgn="b"/>
                      <a:r>
                        <a:rPr lang="en-US" sz="800" b="1" i="0" u="none" strike="noStrike" dirty="0">
                          <a:solidFill>
                            <a:srgbClr val="000000"/>
                          </a:solidFill>
                          <a:effectLst/>
                          <a:latin typeface="Arial" charset="0"/>
                          <a:ea typeface="Arial" charset="0"/>
                          <a:cs typeface="Arial" charset="0"/>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NVIDIA </a:t>
                      </a:r>
                    </a:p>
                    <a:p>
                      <a:pPr algn="l" fontAlgn="b"/>
                      <a:r>
                        <a:rPr lang="en-US" sz="800" b="1" i="0" u="none" strike="noStrike" dirty="0">
                          <a:solidFill>
                            <a:srgbClr val="000000"/>
                          </a:solidFill>
                          <a:effectLst/>
                          <a:latin typeface="Arial" charset="0"/>
                          <a:ea typeface="Arial" charset="0"/>
                          <a:cs typeface="Arial" charset="0"/>
                        </a:rPr>
                        <a:t>RTX 4000 Ada 12GB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31264">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75329">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75329">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4025447416"/>
                  </a:ext>
                </a:extLst>
              </a:tr>
            </a:tbl>
          </a:graphicData>
        </a:graphic>
      </p:graphicFrame>
      <p:sp>
        <p:nvSpPr>
          <p:cNvPr id="8" name="Title 7">
            <a:extLst>
              <a:ext uri="{FF2B5EF4-FFF2-40B4-BE49-F238E27FC236}">
                <a16:creationId xmlns:a16="http://schemas.microsoft.com/office/drawing/2014/main" id="{50AF2AAE-3795-C9CE-C4D6-F880426DC51A}"/>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P16 | The Most Powerful ThinkPad Ever</a:t>
            </a:r>
            <a:endParaRPr lang="en-US" dirty="0"/>
          </a:p>
        </p:txBody>
      </p:sp>
      <p:sp>
        <p:nvSpPr>
          <p:cNvPr id="9" name="Explosion: 14 Points 8">
            <a:extLst>
              <a:ext uri="{FF2B5EF4-FFF2-40B4-BE49-F238E27FC236}">
                <a16:creationId xmlns:a16="http://schemas.microsoft.com/office/drawing/2014/main" id="{4878CA67-3FBA-C056-12FF-FEA1CA2B9AC4}"/>
              </a:ext>
            </a:extLst>
          </p:cNvPr>
          <p:cNvSpPr/>
          <p:nvPr/>
        </p:nvSpPr>
        <p:spPr>
          <a:xfrm rot="1958323">
            <a:off x="9821742" y="192978"/>
            <a:ext cx="2310079" cy="1336251"/>
          </a:xfrm>
          <a:prstGeom prst="irregularSeal2">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NEW!!</a:t>
            </a:r>
          </a:p>
        </p:txBody>
      </p:sp>
      <p:pic>
        <p:nvPicPr>
          <p:cNvPr id="10" name="Picture 9">
            <a:extLst>
              <a:ext uri="{FF2B5EF4-FFF2-40B4-BE49-F238E27FC236}">
                <a16:creationId xmlns:a16="http://schemas.microsoft.com/office/drawing/2014/main" id="{97ED9512-914C-1844-4B51-172C2393375A}"/>
              </a:ext>
            </a:extLst>
          </p:cNvPr>
          <p:cNvPicPr>
            <a:picLocks noChangeAspect="1"/>
          </p:cNvPicPr>
          <p:nvPr/>
        </p:nvPicPr>
        <p:blipFill rotWithShape="1">
          <a:blip r:embed="rId3"/>
          <a:srcRect l="17570" t="6453" r="16486" b="6453"/>
          <a:stretch/>
        </p:blipFill>
        <p:spPr>
          <a:xfrm>
            <a:off x="6976185" y="4638252"/>
            <a:ext cx="2158058" cy="1710122"/>
          </a:xfrm>
          <a:prstGeom prst="rect">
            <a:avLst/>
          </a:prstGeom>
        </p:spPr>
      </p:pic>
      <p:pic>
        <p:nvPicPr>
          <p:cNvPr id="11" name="Picture 2" descr="ThinkPad P16 Gen 2 Product Photos&#10;">
            <a:extLst>
              <a:ext uri="{FF2B5EF4-FFF2-40B4-BE49-F238E27FC236}">
                <a16:creationId xmlns:a16="http://schemas.microsoft.com/office/drawing/2014/main" id="{379E38A2-D3AE-E405-CCF4-236F125D5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14" t="42685" r="10764" b="40979"/>
          <a:stretch/>
        </p:blipFill>
        <p:spPr bwMode="auto">
          <a:xfrm flipH="1">
            <a:off x="287665" y="5240285"/>
            <a:ext cx="3348122" cy="4222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C10A9B7-0491-BBBC-CBA4-5573E3803F37}"/>
              </a:ext>
            </a:extLst>
          </p:cNvPr>
          <p:cNvPicPr>
            <a:picLocks noChangeAspect="1"/>
          </p:cNvPicPr>
          <p:nvPr/>
        </p:nvPicPr>
        <p:blipFill rotWithShape="1">
          <a:blip r:embed="rId5"/>
          <a:srcRect l="24099" t="12557" r="20386" b="12000"/>
          <a:stretch/>
        </p:blipFill>
        <p:spPr>
          <a:xfrm>
            <a:off x="9735229" y="4638252"/>
            <a:ext cx="1858083" cy="1515068"/>
          </a:xfrm>
          <a:prstGeom prst="rect">
            <a:avLst/>
          </a:prstGeom>
        </p:spPr>
      </p:pic>
      <p:pic>
        <p:nvPicPr>
          <p:cNvPr id="15" name="Picture 14">
            <a:extLst>
              <a:ext uri="{FF2B5EF4-FFF2-40B4-BE49-F238E27FC236}">
                <a16:creationId xmlns:a16="http://schemas.microsoft.com/office/drawing/2014/main" id="{AFCDC31F-E772-2823-FE7C-157CF41B92E4}"/>
              </a:ext>
            </a:extLst>
          </p:cNvPr>
          <p:cNvPicPr>
            <a:picLocks noChangeAspect="1"/>
          </p:cNvPicPr>
          <p:nvPr/>
        </p:nvPicPr>
        <p:blipFill rotWithShape="1">
          <a:blip r:embed="rId6"/>
          <a:srcRect l="15134" t="17106" r="15319" b="15466"/>
          <a:stretch/>
        </p:blipFill>
        <p:spPr>
          <a:xfrm>
            <a:off x="4284009" y="4700738"/>
            <a:ext cx="2389632" cy="1390096"/>
          </a:xfrm>
          <a:prstGeom prst="rect">
            <a:avLst/>
          </a:prstGeom>
        </p:spPr>
      </p:pic>
    </p:spTree>
    <p:extLst>
      <p:ext uri="{BB962C8B-B14F-4D97-AF65-F5344CB8AC3E}">
        <p14:creationId xmlns:p14="http://schemas.microsoft.com/office/powerpoint/2010/main" val="106466588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519378" y="1555340"/>
            <a:ext cx="4022142" cy="446276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P1 Gen 6</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Refreshed design on the most powerful thin and light workstation.  The best gets better with the latest Intel Raptor Lake CPUs and NVIDIA professional graphics.  Offering brand new 4K OLED touch display and more GeForce graphics options.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13</a:t>
            </a:r>
            <a:r>
              <a:rPr kumimoji="0" lang="en-US" sz="1600" b="1" i="0" u="none" strike="noStrike" kern="1200" cap="none" spc="0" normalizeH="0" baseline="30000" noProof="0" dirty="0">
                <a:ln>
                  <a:noFill/>
                </a:ln>
                <a:solidFill>
                  <a:srgbClr val="000000"/>
                </a:solidFill>
                <a:effectLst/>
                <a:uLnTx/>
                <a:uFillTx/>
                <a:latin typeface="Arial"/>
                <a:ea typeface="+mn-ea"/>
                <a:cs typeface="+mn-cs"/>
              </a:rPr>
              <a:t>th</a:t>
            </a:r>
            <a:r>
              <a:rPr kumimoji="0" lang="en-US" sz="1600" b="1" i="0" u="none" strike="noStrike" kern="1200" cap="none" spc="0" normalizeH="0" baseline="0" noProof="0" dirty="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NVIDIA RTX 5000 Ada</a:t>
            </a:r>
          </a:p>
          <a:p>
            <a:pPr marL="457200"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Also offering GeForce RTX 4060/4080/4090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64GB DDR5 RAM (96GB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New 4K OLED touch display</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New 5 Megapixel FHD webcam</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nvGraphicFramePr>
        <p:xfrm>
          <a:off x="5170477" y="1722001"/>
          <a:ext cx="5089091" cy="2749822"/>
        </p:xfrm>
        <a:graphic>
          <a:graphicData uri="http://schemas.openxmlformats.org/drawingml/2006/table">
            <a:tbl>
              <a:tblPr firstRow="1">
                <a:tableStyleId>{2D5ABB26-0587-4C30-8999-92F81FD0307C}</a:tableStyleId>
              </a:tblPr>
              <a:tblGrid>
                <a:gridCol w="478967">
                  <a:extLst>
                    <a:ext uri="{9D8B030D-6E8A-4147-A177-3AD203B41FA5}">
                      <a16:colId xmlns:a16="http://schemas.microsoft.com/office/drawing/2014/main" val="20000"/>
                    </a:ext>
                  </a:extLst>
                </a:gridCol>
                <a:gridCol w="1152531">
                  <a:extLst>
                    <a:ext uri="{9D8B030D-6E8A-4147-A177-3AD203B41FA5}">
                      <a16:colId xmlns:a16="http://schemas.microsoft.com/office/drawing/2014/main" val="20002"/>
                    </a:ext>
                  </a:extLst>
                </a:gridCol>
                <a:gridCol w="1152531">
                  <a:extLst>
                    <a:ext uri="{9D8B030D-6E8A-4147-A177-3AD203B41FA5}">
                      <a16:colId xmlns:a16="http://schemas.microsoft.com/office/drawing/2014/main" val="1097658945"/>
                    </a:ext>
                  </a:extLst>
                </a:gridCol>
                <a:gridCol w="1152531">
                  <a:extLst>
                    <a:ext uri="{9D8B030D-6E8A-4147-A177-3AD203B41FA5}">
                      <a16:colId xmlns:a16="http://schemas.microsoft.com/office/drawing/2014/main" val="1322152617"/>
                    </a:ext>
                  </a:extLst>
                </a:gridCol>
                <a:gridCol w="1152531">
                  <a:extLst>
                    <a:ext uri="{9D8B030D-6E8A-4147-A177-3AD203B41FA5}">
                      <a16:colId xmlns:a16="http://schemas.microsoft.com/office/drawing/2014/main" val="3151446290"/>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 Gen 6 </a:t>
                      </a:r>
                      <a:r>
                        <a:rPr kumimoji="0" lang="en-US" sz="1100" b="0" i="0" u="none" strike="noStrike" kern="1200" cap="none" spc="0" normalizeH="0" baseline="0" noProof="0" dirty="0">
                          <a:ln>
                            <a:noFill/>
                          </a:ln>
                          <a:solidFill>
                            <a:schemeClr val="bg1"/>
                          </a:solidFill>
                          <a:effectLst/>
                          <a:uLnTx/>
                          <a:uFillTx/>
                          <a:latin typeface="+mn-lt"/>
                          <a:ea typeface="Arial" charset="0"/>
                          <a:cs typeface="Arial"/>
                        </a:rPr>
                        <a:t>Ultra-premium performance</a:t>
                      </a: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$4,499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21FV001DUS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21FV001PUS</a:t>
                      </a:r>
                      <a:endParaRPr kumimoji="0" lang="en-US" sz="900" b="1" i="0" u="none" strike="noStrike" kern="1200" cap="none" spc="0" normalizeH="0" baseline="0" noProof="0" dirty="0">
                        <a:ln>
                          <a:noFill/>
                        </a:ln>
                        <a:solidFill>
                          <a:srgbClr val="000000"/>
                        </a:solidFill>
                        <a:effectLst/>
                        <a:highlight>
                          <a:srgbClr val="FFFF00"/>
                        </a:highligh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21FV001GUS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21FV001UUS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 </a:t>
                      </a:r>
                      <a:r>
                        <a:rPr lang="en-US" sz="800" b="1" i="0" u="none" strike="noStrike" dirty="0">
                          <a:solidFill>
                            <a:srgbClr val="000000"/>
                          </a:solidFill>
                          <a:effectLst/>
                          <a:latin typeface="Arial"/>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a:t>
                      </a:r>
                      <a:r>
                        <a:rPr lang="en-US" sz="800" b="1" i="0" u="none" strike="noStrike" dirty="0">
                          <a:solidFill>
                            <a:srgbClr val="000000"/>
                          </a:solidFill>
                          <a:effectLst/>
                          <a:latin typeface="+mn-lt"/>
                          <a:ea typeface="Arial" charset="0"/>
                          <a:cs typeface="Arial"/>
                        </a:rPr>
                        <a:t>i9-13900H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 16:10 WQXGA </a:t>
                      </a:r>
                      <a:r>
                        <a:rPr lang="en-US" sz="800" b="1" i="0" u="none" strike="noStrike" dirty="0">
                          <a:solidFill>
                            <a:srgbClr val="000000"/>
                          </a:solidFill>
                          <a:effectLst/>
                          <a:latin typeface="Arial"/>
                          <a:ea typeface="Arial" charset="0"/>
                          <a:cs typeface="Arial"/>
                        </a:rPr>
                        <a:t>(QHD+) </a:t>
                      </a:r>
                      <a:r>
                        <a:rPr lang="en-US" sz="800" b="0" i="0" u="none" strike="noStrike" dirty="0">
                          <a:solidFill>
                            <a:srgbClr val="000000"/>
                          </a:solidFill>
                          <a:effectLst/>
                          <a:latin typeface="Arial"/>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WQXGA </a:t>
                      </a:r>
                      <a:r>
                        <a:rPr lang="en-US" sz="800" b="1" i="0" u="none" strike="noStrike" dirty="0">
                          <a:solidFill>
                            <a:srgbClr val="000000"/>
                          </a:solidFill>
                          <a:effectLst/>
                          <a:latin typeface="+mn-lt"/>
                          <a:ea typeface="Arial" charset="0"/>
                          <a:cs typeface="Arial"/>
                        </a:rPr>
                        <a:t>(QHD+) </a:t>
                      </a:r>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WQUXGA </a:t>
                      </a:r>
                      <a:r>
                        <a:rPr lang="en-US" sz="800" b="1" i="0" u="none" strike="noStrike" dirty="0">
                          <a:solidFill>
                            <a:srgbClr val="000000"/>
                          </a:solidFill>
                          <a:effectLst/>
                          <a:latin typeface="+mn-lt"/>
                          <a:ea typeface="Arial" charset="0"/>
                          <a:cs typeface="Arial"/>
                        </a:rPr>
                        <a:t>(UHD+) OLED touch</a:t>
                      </a:r>
                    </a:p>
                    <a:p>
                      <a:pPr algn="l" fontAlgn="b"/>
                      <a:r>
                        <a:rPr lang="en-US" sz="800" b="0" i="0" u="none" strike="noStrike" dirty="0">
                          <a:solidFill>
                            <a:srgbClr val="000000"/>
                          </a:solidFill>
                          <a:effectLst/>
                          <a:latin typeface="+mn-lt"/>
                          <a:ea typeface="Arial" charset="0"/>
                          <a:cs typeface="Arial"/>
                        </a:rPr>
                        <a:t>5MP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16” 16:10 WQXGA </a:t>
                      </a:r>
                      <a:r>
                        <a:rPr lang="en-US" sz="800" b="1" i="0" u="none" strike="noStrike" dirty="0">
                          <a:solidFill>
                            <a:srgbClr val="000000"/>
                          </a:solidFill>
                          <a:effectLst/>
                          <a:latin typeface="+mn-lt"/>
                          <a:ea typeface="Arial" charset="0"/>
                          <a:cs typeface="Arial"/>
                        </a:rPr>
                        <a:t>(QHD+) </a:t>
                      </a:r>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NVIDIA RTX </a:t>
                      </a:r>
                    </a:p>
                    <a:p>
                      <a:pPr algn="l" fontAlgn="b"/>
                      <a:r>
                        <a:rPr lang="en-US" sz="800" b="1" i="0" u="none" strike="noStrike" dirty="0">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a:t>
                      </a:r>
                    </a:p>
                    <a:p>
                      <a:pPr algn="l" fontAlgn="b"/>
                      <a:r>
                        <a:rPr lang="en-US" sz="800" b="1" i="0" u="none" strike="noStrike" dirty="0">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a:t>
                      </a:r>
                    </a:p>
                    <a:p>
                      <a:pPr algn="l" fontAlgn="b"/>
                      <a:r>
                        <a:rPr lang="en-US" sz="800" b="1" i="0" u="none" strike="noStrike" dirty="0">
                          <a:solidFill>
                            <a:srgbClr val="000000"/>
                          </a:solidFill>
                          <a:effectLst/>
                          <a:latin typeface="+mn-lt"/>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GeForce</a:t>
                      </a:r>
                    </a:p>
                    <a:p>
                      <a:pPr algn="l" fontAlgn="b"/>
                      <a:r>
                        <a:rPr lang="en-US" sz="800" b="1" i="0" u="none" strike="noStrike" dirty="0">
                          <a:solidFill>
                            <a:srgbClr val="000000"/>
                          </a:solidFill>
                          <a:effectLst/>
                          <a:latin typeface="Arial"/>
                          <a:ea typeface="Arial" charset="0"/>
                          <a:cs typeface="Arial"/>
                        </a:rPr>
                        <a:t>RTX 4090 16GB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dirty="0">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631218679"/>
                  </a:ext>
                </a:extLst>
              </a:tr>
            </a:tbl>
          </a:graphicData>
        </a:graphic>
      </p:graphicFrame>
      <p:sp>
        <p:nvSpPr>
          <p:cNvPr id="4" name="Title 3">
            <a:extLst>
              <a:ext uri="{FF2B5EF4-FFF2-40B4-BE49-F238E27FC236}">
                <a16:creationId xmlns:a16="http://schemas.microsoft.com/office/drawing/2014/main" id="{26865A05-5B12-D091-5578-143C6E0F7D41}"/>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 | The Machine You Need in the Device You Want</a:t>
            </a:r>
            <a:endParaRPr lang="en-US" dirty="0"/>
          </a:p>
        </p:txBody>
      </p:sp>
      <p:sp>
        <p:nvSpPr>
          <p:cNvPr id="2" name="Explosion: 14 Points 1">
            <a:extLst>
              <a:ext uri="{FF2B5EF4-FFF2-40B4-BE49-F238E27FC236}">
                <a16:creationId xmlns:a16="http://schemas.microsoft.com/office/drawing/2014/main" id="{39D977A6-390A-8824-FD57-F2C9E26D25C2}"/>
              </a:ext>
            </a:extLst>
          </p:cNvPr>
          <p:cNvSpPr/>
          <p:nvPr/>
        </p:nvSpPr>
        <p:spPr>
          <a:xfrm rot="1958323">
            <a:off x="9821742" y="192978"/>
            <a:ext cx="2310079" cy="1336251"/>
          </a:xfrm>
          <a:prstGeom prst="irregularSeal2">
            <a:avLst/>
          </a:prstGeom>
          <a:solidFill>
            <a:srgbClr val="B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NEW!!</a:t>
            </a:r>
          </a:p>
        </p:txBody>
      </p:sp>
      <p:pic>
        <p:nvPicPr>
          <p:cNvPr id="3" name="Picture 2">
            <a:extLst>
              <a:ext uri="{FF2B5EF4-FFF2-40B4-BE49-F238E27FC236}">
                <a16:creationId xmlns:a16="http://schemas.microsoft.com/office/drawing/2014/main" id="{9F3BAA62-DE78-41FB-DE81-EC5A5F0F1119}"/>
              </a:ext>
            </a:extLst>
          </p:cNvPr>
          <p:cNvPicPr>
            <a:picLocks noChangeAspect="1"/>
          </p:cNvPicPr>
          <p:nvPr/>
        </p:nvPicPr>
        <p:blipFill rotWithShape="1">
          <a:blip r:embed="rId2"/>
          <a:srcRect l="23458" t="12556" r="22161" b="13426"/>
          <a:stretch/>
        </p:blipFill>
        <p:spPr>
          <a:xfrm>
            <a:off x="4882680" y="4541990"/>
            <a:ext cx="1936498" cy="1581459"/>
          </a:xfrm>
          <a:prstGeom prst="rect">
            <a:avLst/>
          </a:prstGeom>
        </p:spPr>
      </p:pic>
      <p:pic>
        <p:nvPicPr>
          <p:cNvPr id="6" name="Picture 5">
            <a:extLst>
              <a:ext uri="{FF2B5EF4-FFF2-40B4-BE49-F238E27FC236}">
                <a16:creationId xmlns:a16="http://schemas.microsoft.com/office/drawing/2014/main" id="{84BB65DD-0055-16F0-DCEF-5CBCBBBF4E99}"/>
              </a:ext>
            </a:extLst>
          </p:cNvPr>
          <p:cNvPicPr>
            <a:picLocks noChangeAspect="1"/>
          </p:cNvPicPr>
          <p:nvPr/>
        </p:nvPicPr>
        <p:blipFill rotWithShape="1">
          <a:blip r:embed="rId3"/>
          <a:srcRect l="25107" t="16622" r="17986" b="13067"/>
          <a:stretch/>
        </p:blipFill>
        <p:spPr>
          <a:xfrm>
            <a:off x="7160338" y="4554182"/>
            <a:ext cx="2133269" cy="1581458"/>
          </a:xfrm>
          <a:prstGeom prst="rect">
            <a:avLst/>
          </a:prstGeom>
        </p:spPr>
      </p:pic>
      <p:pic>
        <p:nvPicPr>
          <p:cNvPr id="3074" name="Picture 2" descr="ThinkPad P1 Gen 6 Product Photos&#10;">
            <a:extLst>
              <a:ext uri="{FF2B5EF4-FFF2-40B4-BE49-F238E27FC236}">
                <a16:creationId xmlns:a16="http://schemas.microsoft.com/office/drawing/2014/main" id="{C2FD532D-6574-D940-F31F-AED68C30FA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54" t="12247" r="18947" b="4978"/>
          <a:stretch/>
        </p:blipFill>
        <p:spPr bwMode="auto">
          <a:xfrm>
            <a:off x="9630092" y="4554182"/>
            <a:ext cx="1946350" cy="156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3984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64153A-88E1-44D4-9A71-A80119FE11FE}"/>
              </a:ext>
            </a:extLst>
          </p:cNvPr>
          <p:cNvSpPr txBox="1"/>
          <p:nvPr/>
        </p:nvSpPr>
        <p:spPr>
          <a:xfrm>
            <a:off x="537676" y="1468961"/>
            <a:ext cx="5594900" cy="433965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a:ea typeface="+mn-ea"/>
                <a:cs typeface="+mn-cs"/>
              </a:rPr>
              <a:t>While Supply Lasts!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The following pages contain product families that are nearing the end of lifecycle and </a:t>
            </a:r>
            <a:r>
              <a:rPr kumimoji="0" lang="en-US" sz="2400" b="1" i="0" u="sng" strike="noStrike" kern="1200" cap="none" spc="0" normalizeH="0" baseline="0" noProof="0" dirty="0">
                <a:ln>
                  <a:noFill/>
                </a:ln>
                <a:solidFill>
                  <a:srgbClr val="000000"/>
                </a:solidFill>
                <a:effectLst/>
                <a:uLnTx/>
                <a:uFillTx/>
                <a:latin typeface="Arial"/>
                <a:ea typeface="+mn-ea"/>
                <a:cs typeface="+mn-cs"/>
              </a:rPr>
              <a:t>will only be available while current supply/inventory lasts.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If your current configuration is sold out, you should transition your customers according to the chart on the right.</a:t>
            </a:r>
          </a:p>
        </p:txBody>
      </p:sp>
      <p:grpSp>
        <p:nvGrpSpPr>
          <p:cNvPr id="27" name="Group 26">
            <a:extLst>
              <a:ext uri="{FF2B5EF4-FFF2-40B4-BE49-F238E27FC236}">
                <a16:creationId xmlns:a16="http://schemas.microsoft.com/office/drawing/2014/main" id="{56390F05-E04D-4BD1-ACFC-874C58752BBF}"/>
              </a:ext>
            </a:extLst>
          </p:cNvPr>
          <p:cNvGrpSpPr/>
          <p:nvPr/>
        </p:nvGrpSpPr>
        <p:grpSpPr>
          <a:xfrm>
            <a:off x="6608064" y="1673776"/>
            <a:ext cx="4949952" cy="3293210"/>
            <a:chOff x="6656832" y="2212847"/>
            <a:chExt cx="4949952" cy="3293210"/>
          </a:xfrm>
        </p:grpSpPr>
        <p:sp>
          <p:nvSpPr>
            <p:cNvPr id="6" name="TextBox 5">
              <a:extLst>
                <a:ext uri="{FF2B5EF4-FFF2-40B4-BE49-F238E27FC236}">
                  <a16:creationId xmlns:a16="http://schemas.microsoft.com/office/drawing/2014/main" id="{6C17805E-73C1-452A-9971-3553A4A12D20}"/>
                </a:ext>
              </a:extLst>
            </p:cNvPr>
            <p:cNvSpPr txBox="1"/>
            <p:nvPr/>
          </p:nvSpPr>
          <p:spPr>
            <a:xfrm>
              <a:off x="6656832" y="2212848"/>
              <a:ext cx="2176272" cy="3293209"/>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mn-ea"/>
                  <a:cs typeface="+mn-cs"/>
                </a:rPr>
                <a:t>Family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P14s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P16s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P14s AMD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P16s AMD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P15v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T15p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P15v AMD</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 Gen 5</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P16 Gen 1</a:t>
              </a:r>
            </a:p>
          </p:txBody>
        </p:sp>
        <p:sp>
          <p:nvSpPr>
            <p:cNvPr id="8" name="TextBox 7">
              <a:extLst>
                <a:ext uri="{FF2B5EF4-FFF2-40B4-BE49-F238E27FC236}">
                  <a16:creationId xmlns:a16="http://schemas.microsoft.com/office/drawing/2014/main" id="{4C4BE144-6C14-4013-A8E3-4AB8C7707B0E}"/>
                </a:ext>
              </a:extLst>
            </p:cNvPr>
            <p:cNvSpPr txBox="1"/>
            <p:nvPr/>
          </p:nvSpPr>
          <p:spPr>
            <a:xfrm>
              <a:off x="9314688" y="2212847"/>
              <a:ext cx="2292096" cy="3293209"/>
            </a:xfrm>
            <a:prstGeom prst="rect">
              <a:avLst/>
            </a:prstGeom>
            <a:noFill/>
          </p:spPr>
          <p:txBody>
            <a:bodyPr wrap="square" rtlCol="0" anchor="ctr">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mn-ea"/>
                  <a:cs typeface="+mn-cs"/>
                </a:rPr>
                <a:t>Family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P14s Gen 4</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P16s Gen 2</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P16v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No Transition</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 Gen 6</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P16 Gen 2</a:t>
              </a:r>
            </a:p>
          </p:txBody>
        </p:sp>
        <p:cxnSp>
          <p:nvCxnSpPr>
            <p:cNvPr id="12" name="Straight Arrow Connector 11">
              <a:extLst>
                <a:ext uri="{FF2B5EF4-FFF2-40B4-BE49-F238E27FC236}">
                  <a16:creationId xmlns:a16="http://schemas.microsoft.com/office/drawing/2014/main" id="{AE47B5D5-8E63-424B-813E-91535C577D6F}"/>
                </a:ext>
              </a:extLst>
            </p:cNvPr>
            <p:cNvCxnSpPr/>
            <p:nvPr/>
          </p:nvCxnSpPr>
          <p:spPr>
            <a:xfrm>
              <a:off x="8772144" y="2871216"/>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576C54A-C8D3-4981-B65D-F93ED2C14458}"/>
                </a:ext>
              </a:extLst>
            </p:cNvPr>
            <p:cNvCxnSpPr/>
            <p:nvPr/>
          </p:nvCxnSpPr>
          <p:spPr>
            <a:xfrm>
              <a:off x="8772144" y="3145536"/>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0B8672A-CEEB-4161-8E9A-B3E7C0143975}"/>
                </a:ext>
              </a:extLst>
            </p:cNvPr>
            <p:cNvCxnSpPr/>
            <p:nvPr/>
          </p:nvCxnSpPr>
          <p:spPr>
            <a:xfrm>
              <a:off x="8778240" y="4053840"/>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83F9811-3BA6-4731-8528-665A6257B426}"/>
                </a:ext>
              </a:extLst>
            </p:cNvPr>
            <p:cNvCxnSpPr>
              <a:cxnSpLocks/>
            </p:cNvCxnSpPr>
            <p:nvPr/>
          </p:nvCxnSpPr>
          <p:spPr>
            <a:xfrm>
              <a:off x="8778240" y="3429000"/>
              <a:ext cx="6400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506A9BA-454F-42A0-8E44-D49B2E6C1189}"/>
                </a:ext>
              </a:extLst>
            </p:cNvPr>
            <p:cNvCxnSpPr>
              <a:cxnSpLocks/>
            </p:cNvCxnSpPr>
            <p:nvPr/>
          </p:nvCxnSpPr>
          <p:spPr>
            <a:xfrm>
              <a:off x="8833104" y="3742944"/>
              <a:ext cx="58521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7394CED-7930-41E2-B3E9-75432DC32DA1}"/>
                </a:ext>
              </a:extLst>
            </p:cNvPr>
            <p:cNvCxnSpPr/>
            <p:nvPr/>
          </p:nvCxnSpPr>
          <p:spPr>
            <a:xfrm>
              <a:off x="8778240" y="4352544"/>
              <a:ext cx="743712" cy="0"/>
            </a:xfrm>
            <a:prstGeom prst="straightConnector1">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EDF880D-39DD-4E7D-88D8-FA4AA2D58C27}"/>
                </a:ext>
              </a:extLst>
            </p:cNvPr>
            <p:cNvCxnSpPr/>
            <p:nvPr/>
          </p:nvCxnSpPr>
          <p:spPr>
            <a:xfrm>
              <a:off x="8778240" y="4980432"/>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27FA291-861D-40F9-96C0-FFB01DE1894D}"/>
                </a:ext>
              </a:extLst>
            </p:cNvPr>
            <p:cNvCxnSpPr>
              <a:cxnSpLocks/>
            </p:cNvCxnSpPr>
            <p:nvPr/>
          </p:nvCxnSpPr>
          <p:spPr>
            <a:xfrm>
              <a:off x="8772144" y="5300497"/>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7" name="Title 6">
            <a:extLst>
              <a:ext uri="{FF2B5EF4-FFF2-40B4-BE49-F238E27FC236}">
                <a16:creationId xmlns:a16="http://schemas.microsoft.com/office/drawing/2014/main" id="{FE83D67A-B99A-0B15-35F6-1686A432671A}"/>
              </a:ext>
            </a:extLst>
          </p:cNvPr>
          <p:cNvSpPr>
            <a:spLocks noGrp="1"/>
          </p:cNvSpPr>
          <p:nvPr>
            <p:ph type="title"/>
          </p:nvPr>
        </p:nvSpPr>
        <p:spPr/>
        <p:txBody>
          <a:bodyPr/>
          <a:lstStyle/>
          <a:p>
            <a:r>
              <a:rPr lang="en-US" dirty="0"/>
              <a:t>Lenovo Topseller ThinkPad Mobile Workstations</a:t>
            </a:r>
          </a:p>
        </p:txBody>
      </p:sp>
      <p:cxnSp>
        <p:nvCxnSpPr>
          <p:cNvPr id="3" name="Straight Arrow Connector 2">
            <a:extLst>
              <a:ext uri="{FF2B5EF4-FFF2-40B4-BE49-F238E27FC236}">
                <a16:creationId xmlns:a16="http://schemas.microsoft.com/office/drawing/2014/main" id="{B632BF3F-2C02-FFFA-D3FA-1100B4B0BF9F}"/>
              </a:ext>
            </a:extLst>
          </p:cNvPr>
          <p:cNvCxnSpPr/>
          <p:nvPr/>
        </p:nvCxnSpPr>
        <p:spPr>
          <a:xfrm>
            <a:off x="8723376" y="4130465"/>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520451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nvGraphicFramePr>
        <p:xfrm>
          <a:off x="3885145" y="1313187"/>
          <a:ext cx="6573225" cy="2454483"/>
        </p:xfrm>
        <a:graphic>
          <a:graphicData uri="http://schemas.openxmlformats.org/drawingml/2006/table">
            <a:tbl>
              <a:tblPr firstRow="1">
                <a:tableStyleId>{2D5ABB26-0587-4C30-8999-92F81FD0307C}</a:tableStyleId>
              </a:tblPr>
              <a:tblGrid>
                <a:gridCol w="566140">
                  <a:extLst>
                    <a:ext uri="{9D8B030D-6E8A-4147-A177-3AD203B41FA5}">
                      <a16:colId xmlns:a16="http://schemas.microsoft.com/office/drawing/2014/main" val="20000"/>
                    </a:ext>
                  </a:extLst>
                </a:gridCol>
                <a:gridCol w="987308">
                  <a:extLst>
                    <a:ext uri="{9D8B030D-6E8A-4147-A177-3AD203B41FA5}">
                      <a16:colId xmlns:a16="http://schemas.microsoft.com/office/drawing/2014/main" val="20001"/>
                    </a:ext>
                  </a:extLst>
                </a:gridCol>
                <a:gridCol w="1079287">
                  <a:extLst>
                    <a:ext uri="{9D8B030D-6E8A-4147-A177-3AD203B41FA5}">
                      <a16:colId xmlns:a16="http://schemas.microsoft.com/office/drawing/2014/main" val="20003"/>
                    </a:ext>
                  </a:extLst>
                </a:gridCol>
                <a:gridCol w="955678">
                  <a:extLst>
                    <a:ext uri="{9D8B030D-6E8A-4147-A177-3AD203B41FA5}">
                      <a16:colId xmlns:a16="http://schemas.microsoft.com/office/drawing/2014/main" val="2818463844"/>
                    </a:ext>
                  </a:extLst>
                </a:gridCol>
                <a:gridCol w="955678">
                  <a:extLst>
                    <a:ext uri="{9D8B030D-6E8A-4147-A177-3AD203B41FA5}">
                      <a16:colId xmlns:a16="http://schemas.microsoft.com/office/drawing/2014/main" val="3509927350"/>
                    </a:ext>
                  </a:extLst>
                </a:gridCol>
                <a:gridCol w="1014567">
                  <a:extLst>
                    <a:ext uri="{9D8B030D-6E8A-4147-A177-3AD203B41FA5}">
                      <a16:colId xmlns:a16="http://schemas.microsoft.com/office/drawing/2014/main" val="2011134006"/>
                    </a:ext>
                  </a:extLst>
                </a:gridCol>
                <a:gridCol w="1014567">
                  <a:extLst>
                    <a:ext uri="{9D8B030D-6E8A-4147-A177-3AD203B41FA5}">
                      <a16:colId xmlns:a16="http://schemas.microsoft.com/office/drawing/2014/main" val="2777491504"/>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$2,119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$2,139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$2,299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$2,629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$2,839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$50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$50 Rebate</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cs typeface="Arial"/>
                        </a:rPr>
                        <a:t>$50 Rebate</a:t>
                      </a:r>
                      <a:endParaRPr kumimoji="0" lang="en-US" dirty="0"/>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$50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$50 Rebate</a:t>
                      </a:r>
                    </a:p>
                  </a:txBody>
                  <a:tcPr marL="68598" marR="9527" marT="0" marB="0" anchor="ctr">
                    <a:solidFill>
                      <a:schemeClr val="bg2">
                        <a:lumMod val="20000"/>
                        <a:lumOff val="80000"/>
                      </a:schemeClr>
                    </a:solidFill>
                  </a:tcPr>
                </a:tc>
                <a:tc>
                  <a:txBody>
                    <a:bodyPr/>
                    <a:lstStyle/>
                    <a:p>
                      <a:pPr marL="0" lvl="0" indent="0" algn="l">
                        <a:lnSpc>
                          <a:spcPct val="100000"/>
                        </a:lnSpc>
                        <a:buNone/>
                      </a:pPr>
                      <a:r>
                        <a:rPr lang="en-US" sz="800" b="1" i="0" u="none" strike="noStrike" kern="1200" cap="none" spc="0" normalizeH="0" baseline="0" noProof="0" dirty="0">
                          <a:ln>
                            <a:noFill/>
                          </a:ln>
                          <a:solidFill>
                            <a:srgbClr val="3E8DDD"/>
                          </a:solidFill>
                          <a:effectLst/>
                          <a:uLnTx/>
                          <a:uFillTx/>
                          <a:latin typeface="Arial"/>
                        </a:rPr>
                        <a:t>$50 Rebate</a:t>
                      </a: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1" dirty="0">
                          <a:latin typeface="+mj-lt"/>
                        </a:rPr>
                        <a:t>21AK002FUS</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000000"/>
                          </a:solidFill>
                          <a:effectLst/>
                          <a:uLnTx/>
                          <a:uFillTx/>
                          <a:latin typeface="+mn-lt"/>
                          <a:ea typeface="+mn-ea"/>
                          <a:cs typeface="+mn-cs"/>
                        </a:rPr>
                        <a:t>21AK002HUS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21AK002GUS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21AK0029US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a:t>
                      </a:r>
                      <a:r>
                        <a:rPr lang="en-US" sz="800" b="0" i="0" u="none" strike="noStrike" baseline="0" dirty="0">
                          <a:solidFill>
                            <a:srgbClr val="000000"/>
                          </a:solidFill>
                          <a:effectLst/>
                          <a:latin typeface="Arial"/>
                          <a:ea typeface="Arial" charset="0"/>
                          <a:cs typeface="Arial"/>
                        </a:rPr>
                        <a:t> </a:t>
                      </a:r>
                      <a:r>
                        <a:rPr lang="en-US" sz="800" b="1" i="0" u="none" strike="noStrike" baseline="0" dirty="0">
                          <a:solidFill>
                            <a:srgbClr val="000000"/>
                          </a:solidFill>
                          <a:effectLst/>
                          <a:latin typeface="Arial"/>
                          <a:ea typeface="Arial" charset="0"/>
                          <a:cs typeface="Arial"/>
                        </a:rPr>
                        <a:t>i7-1270P</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i7-1280P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Arial"/>
                          <a:cs typeface="Arial"/>
                        </a:rPr>
                        <a:t>16GB DDR4 </a:t>
                      </a:r>
                      <a:r>
                        <a:rPr lang="en-US" sz="800" b="1" i="0" u="none" strike="noStrike" kern="1200" cap="none" spc="0" normalizeH="0" baseline="0" noProof="0" dirty="0">
                          <a:ln>
                            <a:noFill/>
                          </a:ln>
                          <a:solidFill>
                            <a:schemeClr val="tx1"/>
                          </a:solidFill>
                          <a:effectLst/>
                          <a:uLnTx/>
                          <a:uFillTx/>
                          <a:latin typeface="Arial"/>
                          <a:cs typeface="Arial"/>
                        </a:rPr>
                        <a:t>3200</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14” 16:10 FHD+ IPS </a:t>
                      </a:r>
                      <a:r>
                        <a:rPr lang="en-US" sz="800" b="0" i="0" u="sng" strike="noStrike" dirty="0">
                          <a:solidFill>
                            <a:schemeClr val="tx1"/>
                          </a:solidFill>
                          <a:effectLst/>
                          <a:latin typeface="Arial"/>
                          <a:ea typeface="Arial" charset="0"/>
                          <a:cs typeface="Arial"/>
                        </a:rPr>
                        <a:t>Touch</a:t>
                      </a:r>
                      <a:r>
                        <a:rPr lang="en-US" sz="800" b="0" i="0" u="none" strike="noStrike" dirty="0">
                          <a:solidFill>
                            <a:schemeClr val="tx1"/>
                          </a:solidFill>
                          <a:effectLst/>
                          <a:latin typeface="Arial"/>
                          <a:ea typeface="Arial" charset="0"/>
                          <a:cs typeface="Arial"/>
                        </a:rPr>
                        <a:t>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14” 16:10 FHD+ IPS IR Camera</a:t>
                      </a:r>
                      <a:endParaRPr lang="en-US" dirty="0"/>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14”  UHD+ </a:t>
                      </a:r>
                      <a:r>
                        <a:rPr lang="en-US" sz="800" b="0" i="0" u="sng" strike="noStrike" dirty="0">
                          <a:solidFill>
                            <a:srgbClr val="000000"/>
                          </a:solidFill>
                          <a:effectLst/>
                          <a:latin typeface="Arial"/>
                          <a:ea typeface="Arial" charset="0"/>
                          <a:cs typeface="Arial"/>
                        </a:rPr>
                        <a:t>Touch</a:t>
                      </a:r>
                      <a:r>
                        <a:rPr lang="en-US" sz="800" b="0" i="0" u="none" strike="noStrike" dirty="0">
                          <a:solidFill>
                            <a:srgbClr val="000000"/>
                          </a:solidFill>
                          <a:effectLst/>
                          <a:latin typeface="Arial"/>
                          <a:ea typeface="Arial" charset="0"/>
                          <a:cs typeface="Arial"/>
                        </a:rPr>
                        <a:t> 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Intel </a:t>
                      </a:r>
                      <a:r>
                        <a:rPr lang="en-US" sz="800" b="1" i="0" u="none" strike="noStrike" dirty="0">
                          <a:solidFill>
                            <a:srgbClr val="000000"/>
                          </a:solidFill>
                          <a:effectLst/>
                          <a:latin typeface="Arial"/>
                          <a:ea typeface="Arial" charset="0"/>
                          <a:cs typeface="Arial"/>
                        </a:rPr>
                        <a:t>Iris Xe </a:t>
                      </a:r>
                      <a:r>
                        <a:rPr lang="en-US" sz="800" b="0" i="0" u="none" strike="noStrike" dirty="0">
                          <a:solidFill>
                            <a:srgbClr val="000000"/>
                          </a:solidFill>
                          <a:effectLst/>
                          <a:latin typeface="Arial"/>
                          <a:ea typeface="Arial" charset="0"/>
                          <a:cs typeface="Arial"/>
                        </a:rPr>
                        <a:t>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sng" strike="noStrike" dirty="0">
                          <a:solidFill>
                            <a:srgbClr val="000000"/>
                          </a:solidFill>
                          <a:effectLst/>
                          <a:latin typeface="Arial"/>
                          <a:cs typeface="Arial"/>
                        </a:rPr>
                        <a:t>Premier Support</a:t>
                      </a:r>
                      <a:endParaRPr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3 Year Warranty </a:t>
                      </a: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nvGraphicFramePr>
        <p:xfrm>
          <a:off x="3912231" y="3859189"/>
          <a:ext cx="7129275" cy="2550969"/>
        </p:xfrm>
        <a:graphic>
          <a:graphicData uri="http://schemas.openxmlformats.org/drawingml/2006/table">
            <a:tbl>
              <a:tblPr firstRow="1">
                <a:tableStyleId>{2D5ABB26-0587-4C30-8999-92F81FD0307C}</a:tableStyleId>
              </a:tblPr>
              <a:tblGrid>
                <a:gridCol w="529308">
                  <a:extLst>
                    <a:ext uri="{9D8B030D-6E8A-4147-A177-3AD203B41FA5}">
                      <a16:colId xmlns:a16="http://schemas.microsoft.com/office/drawing/2014/main" val="20000"/>
                    </a:ext>
                  </a:extLst>
                </a:gridCol>
                <a:gridCol w="948561">
                  <a:extLst>
                    <a:ext uri="{9D8B030D-6E8A-4147-A177-3AD203B41FA5}">
                      <a16:colId xmlns:a16="http://schemas.microsoft.com/office/drawing/2014/main" val="1889226113"/>
                    </a:ext>
                  </a:extLst>
                </a:gridCol>
                <a:gridCol w="948561">
                  <a:extLst>
                    <a:ext uri="{9D8B030D-6E8A-4147-A177-3AD203B41FA5}">
                      <a16:colId xmlns:a16="http://schemas.microsoft.com/office/drawing/2014/main" val="2993960856"/>
                    </a:ext>
                  </a:extLst>
                </a:gridCol>
                <a:gridCol w="948561">
                  <a:extLst>
                    <a:ext uri="{9D8B030D-6E8A-4147-A177-3AD203B41FA5}">
                      <a16:colId xmlns:a16="http://schemas.microsoft.com/office/drawing/2014/main" val="1269085200"/>
                    </a:ext>
                  </a:extLst>
                </a:gridCol>
                <a:gridCol w="999421">
                  <a:extLst>
                    <a:ext uri="{9D8B030D-6E8A-4147-A177-3AD203B41FA5}">
                      <a16:colId xmlns:a16="http://schemas.microsoft.com/office/drawing/2014/main" val="20003"/>
                    </a:ext>
                  </a:extLst>
                </a:gridCol>
                <a:gridCol w="903151">
                  <a:extLst>
                    <a:ext uri="{9D8B030D-6E8A-4147-A177-3AD203B41FA5}">
                      <a16:colId xmlns:a16="http://schemas.microsoft.com/office/drawing/2014/main" val="2681698877"/>
                    </a:ext>
                  </a:extLst>
                </a:gridCol>
                <a:gridCol w="903151">
                  <a:extLst>
                    <a:ext uri="{9D8B030D-6E8A-4147-A177-3AD203B41FA5}">
                      <a16:colId xmlns:a16="http://schemas.microsoft.com/office/drawing/2014/main" val="3509927350"/>
                    </a:ext>
                  </a:extLst>
                </a:gridCol>
                <a:gridCol w="948561">
                  <a:extLst>
                    <a:ext uri="{9D8B030D-6E8A-4147-A177-3AD203B41FA5}">
                      <a16:colId xmlns:a16="http://schemas.microsoft.com/office/drawing/2014/main" val="2011134006"/>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Gen 1</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$2,139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$2,159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$2,319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$200 Rebate</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cs typeface="Arial"/>
                        </a:rPr>
                        <a:t>$200 Rebate</a:t>
                      </a:r>
                      <a:endParaRPr kumimoji="0" lang="en-US" dirty="0"/>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$200 Rebate</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cs typeface="Arial"/>
                        </a:rPr>
                        <a:t>$200 Rebate</a:t>
                      </a:r>
                      <a:endParaRPr kumimoji="0" lang="en-US" dirty="0"/>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a:t>
                      </a:r>
                      <a:r>
                        <a:rPr lang="en-US" sz="800" b="1" i="0" u="none" strike="noStrike" kern="1200" cap="none" spc="0" normalizeH="0" baseline="0" noProof="0" dirty="0">
                          <a:ln>
                            <a:noFill/>
                          </a:ln>
                          <a:solidFill>
                            <a:srgbClr val="3E8DDD"/>
                          </a:solidFill>
                          <a:effectLst/>
                          <a:uLnTx/>
                          <a:uFillTx/>
                          <a:latin typeface="Arial"/>
                          <a:ea typeface="Arial" charset="0"/>
                          <a:cs typeface="Arial"/>
                        </a:rPr>
                        <a:t>250</a:t>
                      </a:r>
                      <a:r>
                        <a:rPr kumimoji="0" lang="en-US" sz="800" b="1" i="0" u="none" strike="noStrike" kern="1200" cap="none" spc="0" normalizeH="0" baseline="0" noProof="0" dirty="0">
                          <a:ln>
                            <a:noFill/>
                          </a:ln>
                          <a:solidFill>
                            <a:srgbClr val="3E8DDD"/>
                          </a:solidFill>
                          <a:effectLst/>
                          <a:uLnTx/>
                          <a:uFillTx/>
                          <a:latin typeface="Arial"/>
                          <a:ea typeface="Arial" charset="0"/>
                          <a:cs typeface="Arial"/>
                        </a:rPr>
                        <a:t>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$200 Rebate</a:t>
                      </a: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21BT001VUS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21BT001QUS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dirty="0">
                          <a:solidFill>
                            <a:schemeClr val="tx1"/>
                          </a:solidFill>
                          <a:latin typeface="+mj-lt"/>
                        </a:rPr>
                        <a:t>21BT001KUS</a:t>
                      </a:r>
                      <a:endParaRPr kumimoji="0" lang="en-US" dirty="0">
                        <a:solidFill>
                          <a:schemeClr val="tx1"/>
                        </a:solidFil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21BT001PUS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chemeClr val="tx1"/>
                          </a:solidFill>
                          <a:effectLst/>
                          <a:uLnTx/>
                          <a:uFillTx/>
                          <a:latin typeface="+mn-lt"/>
                          <a:ea typeface="+mn-ea"/>
                          <a:cs typeface="+mn-cs"/>
                        </a:rPr>
                        <a:t>21BT001GUS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21BT001MUS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21BT001NUS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i5-1250P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Core</a:t>
                      </a:r>
                      <a:r>
                        <a:rPr lang="en-US" sz="800" b="0" i="0" u="none" strike="noStrike" baseline="0" dirty="0">
                          <a:solidFill>
                            <a:srgbClr val="000000"/>
                          </a:solidFill>
                          <a:effectLst/>
                          <a:latin typeface="Arial"/>
                          <a:ea typeface="Arial" charset="0"/>
                          <a:cs typeface="Arial"/>
                        </a:rPr>
                        <a:t> </a:t>
                      </a:r>
                      <a:r>
                        <a:rPr lang="en-US" sz="800" b="1" i="0" u="none" strike="noStrike" baseline="0" dirty="0">
                          <a:solidFill>
                            <a:srgbClr val="000000"/>
                          </a:solidFill>
                          <a:effectLst/>
                          <a:latin typeface="Arial"/>
                          <a:ea typeface="Arial" charset="0"/>
                          <a:cs typeface="Arial"/>
                        </a:rPr>
                        <a:t>i7-1270P</a:t>
                      </a:r>
                      <a:endParaRPr kumimoji="0"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i7-1280P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16GB DDR4 </a:t>
                      </a:r>
                      <a:r>
                        <a:rPr lang="en-US" sz="800" b="1" i="0" u="none" strike="noStrike" dirty="0">
                          <a:solidFill>
                            <a:srgbClr val="000000"/>
                          </a:solidFill>
                          <a:effectLst/>
                          <a:latin typeface="Arial"/>
                          <a:cs typeface="Arial"/>
                        </a:rPr>
                        <a:t>3200</a:t>
                      </a:r>
                      <a:endParaRPr lang="en-US" dirty="0"/>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chemeClr val="tx1"/>
                          </a:solidFill>
                          <a:effectLst/>
                          <a:uLnTx/>
                          <a:uFillTx/>
                          <a:latin typeface="Arial"/>
                          <a:cs typeface="Arial"/>
                        </a:rPr>
                        <a:t>16GB DDR4 </a:t>
                      </a:r>
                      <a:r>
                        <a:rPr lang="en-US" sz="800" b="1" i="0" u="none" strike="noStrike" kern="1200" cap="none" spc="0" normalizeH="0" baseline="0" noProof="0" dirty="0">
                          <a:ln>
                            <a:noFill/>
                          </a:ln>
                          <a:solidFill>
                            <a:schemeClr val="tx1"/>
                          </a:solidFill>
                          <a:effectLst/>
                          <a:uLnTx/>
                          <a:uFillTx/>
                          <a:latin typeface="Arial"/>
                          <a:cs typeface="Arial"/>
                        </a:rPr>
                        <a:t>3200</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dirty="0">
                          <a:solidFill>
                            <a:schemeClr val="tx1"/>
                          </a:solidFill>
                          <a:effectLst/>
                          <a:latin typeface="Arial"/>
                          <a:ea typeface="Arial" charset="0"/>
                          <a:cs typeface="Arial"/>
                        </a:rPr>
                        <a:t>1TB PCIe SSD</a:t>
                      </a:r>
                      <a:endParaRPr lang="en-US" sz="800" b="0" i="0" u="none" strike="noStrike" dirty="0">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16” 16:10 FHD+ IPS IR Camera</a:t>
                      </a:r>
                      <a:endParaRPr lang="en-US" dirty="0"/>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FHD+ IPS </a:t>
                      </a:r>
                      <a:r>
                        <a:rPr lang="en-US" sz="800" b="0" i="0" u="sng" strike="noStrike" dirty="0">
                          <a:solidFill>
                            <a:schemeClr val="tx1"/>
                          </a:solidFill>
                          <a:effectLst/>
                          <a:latin typeface="Arial"/>
                          <a:ea typeface="Arial" charset="0"/>
                          <a:cs typeface="Arial"/>
                        </a:rPr>
                        <a:t>Touch</a:t>
                      </a:r>
                      <a:r>
                        <a:rPr lang="en-US" sz="800" b="0" i="0" u="none" strike="noStrike" dirty="0">
                          <a:solidFill>
                            <a:schemeClr val="tx1"/>
                          </a:solidFill>
                          <a:effectLst/>
                          <a:latin typeface="Arial"/>
                          <a:ea typeface="Arial" charset="0"/>
                          <a:cs typeface="Arial"/>
                        </a:rPr>
                        <a:t>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16” 16:10 FHD+ IPS IR Camera</a:t>
                      </a:r>
                      <a:endParaRPr lang="en-US" dirty="0"/>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Intel </a:t>
                      </a:r>
                      <a:r>
                        <a:rPr lang="en-US" sz="800" b="1" i="0" u="none" strike="noStrike" dirty="0">
                          <a:solidFill>
                            <a:srgbClr val="000000"/>
                          </a:solidFill>
                          <a:effectLst/>
                          <a:latin typeface="Arial"/>
                          <a:ea typeface="Arial" charset="0"/>
                          <a:cs typeface="Arial"/>
                        </a:rPr>
                        <a:t>Iris Xe </a:t>
                      </a:r>
                      <a:r>
                        <a:rPr lang="en-US" sz="800" b="0" i="0" u="none" strike="noStrike" dirty="0">
                          <a:solidFill>
                            <a:srgbClr val="000000"/>
                          </a:solidFill>
                          <a:effectLst/>
                          <a:latin typeface="Arial"/>
                          <a:ea typeface="Arial" charset="0"/>
                          <a:cs typeface="Arial"/>
                        </a:rPr>
                        <a:t>Graphics</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Quadro </a:t>
                      </a:r>
                      <a:r>
                        <a:rPr lang="en-US" sz="800" b="1" i="0" u="none" strike="noStrike" baseline="0" dirty="0">
                          <a:solidFill>
                            <a:srgbClr val="000000"/>
                          </a:solidFill>
                          <a:effectLst/>
                          <a:latin typeface="Arial"/>
                          <a:ea typeface="Arial" charset="0"/>
                          <a:cs typeface="Arial"/>
                        </a:rPr>
                        <a:t>T550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 11 Pro 64</a:t>
                      </a:r>
                      <a:endParaRPr lang="en-US" sz="800" b="0"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lvl="0" algn="l">
                        <a:buNone/>
                      </a:pPr>
                      <a:r>
                        <a:rPr lang="en-US" sz="800" b="0" i="0" u="sng" strike="noStrike" dirty="0">
                          <a:solidFill>
                            <a:srgbClr val="000000"/>
                          </a:solidFill>
                          <a:effectLst/>
                          <a:latin typeface="Arial"/>
                          <a:cs typeface="Arial"/>
                        </a:rPr>
                        <a:t>Premier Support</a:t>
                      </a:r>
                      <a:endParaRPr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sng" strike="noStrike" dirty="0">
                          <a:solidFill>
                            <a:srgbClr val="000000"/>
                          </a:solidFill>
                          <a:effectLst/>
                          <a:latin typeface="Arial"/>
                          <a:cs typeface="Arial"/>
                        </a:rPr>
                        <a:t>Premier Support</a:t>
                      </a:r>
                      <a:endParaRPr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3 Year Warranty </a:t>
                      </a:r>
                      <a:endParaRPr lang="en-US" dirty="0"/>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3 Year Warranty </a:t>
                      </a:r>
                      <a:endParaRPr lang="en-US" dirty="0"/>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90354" y="2764132"/>
            <a:ext cx="3684602" cy="255454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P14s Gen 3 and P16s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12</a:t>
            </a:r>
            <a:r>
              <a:rPr kumimoji="0" lang="en-US" sz="1600" b="1" i="0" u="none" strike="noStrike" kern="1200" cap="none" spc="0" normalizeH="0" baseline="30000" noProof="0" dirty="0">
                <a:ln>
                  <a:noFill/>
                </a:ln>
                <a:solidFill>
                  <a:srgbClr val="000000"/>
                </a:solidFill>
                <a:effectLst/>
                <a:uLnTx/>
                <a:uFillTx/>
                <a:latin typeface="Arial"/>
                <a:ea typeface="+mn-ea"/>
                <a:cs typeface="+mn-cs"/>
              </a:rPr>
              <a:t>th</a:t>
            </a:r>
            <a:r>
              <a:rPr kumimoji="0" lang="en-US" sz="1600" b="1" i="0" u="none" strike="noStrike" kern="1200" cap="none" spc="0" normalizeH="0" baseline="0" noProof="0" dirty="0">
                <a:ln>
                  <a:noFill/>
                </a:ln>
                <a:solidFill>
                  <a:srgbClr val="000000"/>
                </a:solidFill>
                <a:effectLst/>
                <a:uLnTx/>
                <a:uFillTx/>
                <a:latin typeface="Arial"/>
                <a:ea typeface="+mn-ea"/>
                <a:cs typeface="+mn-cs"/>
              </a:rPr>
              <a:t> Gen Intel Core P28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16:10 displays; narrow bezels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NVIDIA T550 GPU</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Offering Intel Iris Xe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48GB of DDR4 RAM</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P14s &amp; P16s | Ultraportable performance</a:t>
            </a:r>
            <a:endParaRPr lang="en-US" dirty="0"/>
          </a:p>
        </p:txBody>
      </p:sp>
      <p:sp>
        <p:nvSpPr>
          <p:cNvPr id="3" name="TextBox 2">
            <a:extLst>
              <a:ext uri="{FF2B5EF4-FFF2-40B4-BE49-F238E27FC236}">
                <a16:creationId xmlns:a16="http://schemas.microsoft.com/office/drawing/2014/main" id="{D5280DCC-1C90-117D-3616-AD8C8D633052}"/>
              </a:ext>
            </a:extLst>
          </p:cNvPr>
          <p:cNvSpPr txBox="1"/>
          <p:nvPr/>
        </p:nvSpPr>
        <p:spPr>
          <a:xfrm>
            <a:off x="500800" y="2054929"/>
            <a:ext cx="2710999" cy="877163"/>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Transition to P14s Gen 4</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Transition to P16s Gen 2</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E1251B"/>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0182274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182076" y="1813629"/>
            <a:ext cx="3468727" cy="3785652"/>
          </a:xfrm>
          <a:prstGeom prst="rect">
            <a:avLst/>
          </a:prstGeom>
          <a:noFill/>
          <a:ln w="28575">
            <a:solidFill>
              <a:schemeClr val="tx1"/>
            </a:solidFill>
          </a:ln>
        </p:spPr>
        <p:txBody>
          <a:bodyPr wrap="square" lIns="91440" tIns="45720" rIns="91440" bIns="45720"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a:t>
            </a:r>
            <a:r>
              <a:rPr kumimoji="0" lang="en-US" sz="1400" b="1" i="0" u="none" strike="noStrike" kern="1200" cap="none" spc="0" normalizeH="0" baseline="0" noProof="0" dirty="0">
                <a:ln>
                  <a:noFill/>
                </a:ln>
                <a:solidFill>
                  <a:srgbClr val="000000"/>
                </a:solidFill>
                <a:effectLst/>
                <a:uLnTx/>
                <a:uFillTx/>
                <a:latin typeface="Arial"/>
                <a:ea typeface="+mn-ea"/>
                <a:cs typeface="+mn-cs"/>
              </a:rPr>
              <a:t>14s AMD Gen 3</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P16s AMD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New clean sheet design.  Powerful and mobile.  The P14s AMD Gen 2 will transition to the P14s AMD Gen 3. </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Featuring:</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AMD 6nm Rembrandt Ryzen CPUs</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RDNA2 Radeon Integrated Graphics</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16:10 aspect ratio displays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Up to 32GB of LPDDR5 (Soldered)</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6400Mhz</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Low latency</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Blazing fast</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Gen4 PCIe M.2 storage – Up to 2TB</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 2.82lb / 3.7lb</a:t>
            </a:r>
            <a:endParaRPr kumimoji="0" lang="en-US" sz="1400" b="1" i="0"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nvGraphicFramePr>
        <p:xfrm>
          <a:off x="3887608" y="1318261"/>
          <a:ext cx="3171560" cy="2521095"/>
        </p:xfrm>
        <a:graphic>
          <a:graphicData uri="http://schemas.openxmlformats.org/drawingml/2006/table">
            <a:tbl>
              <a:tblPr firstRow="1">
                <a:tableStyleId>{2D5ABB26-0587-4C30-8999-92F81FD0307C}</a:tableStyleId>
              </a:tblPr>
              <a:tblGrid>
                <a:gridCol w="385889">
                  <a:extLst>
                    <a:ext uri="{9D8B030D-6E8A-4147-A177-3AD203B41FA5}">
                      <a16:colId xmlns:a16="http://schemas.microsoft.com/office/drawing/2014/main" val="20000"/>
                    </a:ext>
                  </a:extLst>
                </a:gridCol>
                <a:gridCol w="928557">
                  <a:extLst>
                    <a:ext uri="{9D8B030D-6E8A-4147-A177-3AD203B41FA5}">
                      <a16:colId xmlns:a16="http://schemas.microsoft.com/office/drawing/2014/main" val="20002"/>
                    </a:ext>
                  </a:extLst>
                </a:gridCol>
                <a:gridCol w="928557">
                  <a:extLst>
                    <a:ext uri="{9D8B030D-6E8A-4147-A177-3AD203B41FA5}">
                      <a16:colId xmlns:a16="http://schemas.microsoft.com/office/drawing/2014/main" val="588374131"/>
                    </a:ext>
                  </a:extLst>
                </a:gridCol>
                <a:gridCol w="928557">
                  <a:extLst>
                    <a:ext uri="{9D8B030D-6E8A-4147-A177-3AD203B41FA5}">
                      <a16:colId xmlns:a16="http://schemas.microsoft.com/office/drawing/2014/main" val="597051048"/>
                    </a:ext>
                  </a:extLst>
                </a:gridCol>
              </a:tblGrid>
              <a:tr h="254200">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AMD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Arial" charset="0"/>
                          <a:cs typeface="Arial"/>
                        </a:rPr>
                        <a:t>$1,849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$2,179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$100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21J5000VUS</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21J5000XUS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21J50010US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LPDDR5 6400MHz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LPDDR5 6400MHz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LPDDR5 6400MHz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14” 16:10 WUXGA (FHD+)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14” 16:10 WUXGA (FHD+) </a:t>
                      </a:r>
                      <a:r>
                        <a:rPr lang="en-US" sz="800" b="1" i="0" u="none" strike="noStrike" dirty="0">
                          <a:solidFill>
                            <a:srgbClr val="000000"/>
                          </a:solidFill>
                          <a:effectLst/>
                          <a:latin typeface="+mn-lt"/>
                          <a:ea typeface="Arial" charset="0"/>
                          <a:cs typeface="Arial"/>
                        </a:rPr>
                        <a:t>touch</a:t>
                      </a:r>
                      <a:r>
                        <a:rPr lang="en-US" sz="800" b="0" i="0" u="none" strike="noStrike" dirty="0">
                          <a:solidFill>
                            <a:srgbClr val="000000"/>
                          </a:solidFill>
                          <a:effectLst/>
                          <a:latin typeface="+mn-lt"/>
                          <a:ea typeface="Arial" charset="0"/>
                          <a:cs typeface="Arial"/>
                        </a:rPr>
                        <a:t>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14” 16:10 WUXGA (FHD+)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RDNA2 Integrated 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RDNA2 Integrated 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RDNA2 Integrated 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1026" name="Picture 2" descr="images">
            <a:extLst>
              <a:ext uri="{FF2B5EF4-FFF2-40B4-BE49-F238E27FC236}">
                <a16:creationId xmlns:a16="http://schemas.microsoft.com/office/drawing/2014/main" id="{C694B9CA-F623-4B14-A3F9-BB84A6C2A02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16538" y="4255668"/>
            <a:ext cx="2638253" cy="1972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s">
            <a:extLst>
              <a:ext uri="{FF2B5EF4-FFF2-40B4-BE49-F238E27FC236}">
                <a16:creationId xmlns:a16="http://schemas.microsoft.com/office/drawing/2014/main" id="{34FDAD81-1B23-45C9-8D18-5306738E1E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69038" y="4786516"/>
            <a:ext cx="2776633" cy="20689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a:extLst>
              <a:ext uri="{FF2B5EF4-FFF2-40B4-BE49-F238E27FC236}">
                <a16:creationId xmlns:a16="http://schemas.microsoft.com/office/drawing/2014/main" id="{99DC7B19-C23D-46A5-AC1F-847794E4FA7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56987" y="4413026"/>
            <a:ext cx="2488476" cy="18132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34174A3-29D1-FFC0-89EC-5260EA5C83F1}"/>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P14s &amp; P16s AMD | Ultraportable performance value</a:t>
            </a:r>
            <a:endParaRPr lang="en-US" dirty="0"/>
          </a:p>
        </p:txBody>
      </p:sp>
      <p:graphicFrame>
        <p:nvGraphicFramePr>
          <p:cNvPr id="2" name="Table 1">
            <a:extLst>
              <a:ext uri="{FF2B5EF4-FFF2-40B4-BE49-F238E27FC236}">
                <a16:creationId xmlns:a16="http://schemas.microsoft.com/office/drawing/2014/main" id="{1100ED75-0836-BE6C-1709-F02BDDCC2604}"/>
              </a:ext>
            </a:extLst>
          </p:cNvPr>
          <p:cNvGraphicFramePr>
            <a:graphicFrameLocks noGrp="1"/>
          </p:cNvGraphicFramePr>
          <p:nvPr/>
        </p:nvGraphicFramePr>
        <p:xfrm>
          <a:off x="8421192" y="1324840"/>
          <a:ext cx="3121321" cy="2810096"/>
        </p:xfrm>
        <a:graphic>
          <a:graphicData uri="http://schemas.openxmlformats.org/drawingml/2006/table">
            <a:tbl>
              <a:tblPr firstRow="1">
                <a:tableStyleId>{2D5ABB26-0587-4C30-8999-92F81FD0307C}</a:tableStyleId>
              </a:tblPr>
              <a:tblGrid>
                <a:gridCol w="379774">
                  <a:extLst>
                    <a:ext uri="{9D8B030D-6E8A-4147-A177-3AD203B41FA5}">
                      <a16:colId xmlns:a16="http://schemas.microsoft.com/office/drawing/2014/main" val="20000"/>
                    </a:ext>
                  </a:extLst>
                </a:gridCol>
                <a:gridCol w="913849">
                  <a:extLst>
                    <a:ext uri="{9D8B030D-6E8A-4147-A177-3AD203B41FA5}">
                      <a16:colId xmlns:a16="http://schemas.microsoft.com/office/drawing/2014/main" val="20002"/>
                    </a:ext>
                  </a:extLst>
                </a:gridCol>
                <a:gridCol w="913849">
                  <a:extLst>
                    <a:ext uri="{9D8B030D-6E8A-4147-A177-3AD203B41FA5}">
                      <a16:colId xmlns:a16="http://schemas.microsoft.com/office/drawing/2014/main" val="1322152617"/>
                    </a:ext>
                  </a:extLst>
                </a:gridCol>
                <a:gridCol w="913849">
                  <a:extLst>
                    <a:ext uri="{9D8B030D-6E8A-4147-A177-3AD203B41FA5}">
                      <a16:colId xmlns:a16="http://schemas.microsoft.com/office/drawing/2014/main" val="3323727765"/>
                    </a:ext>
                  </a:extLst>
                </a:gridCol>
              </a:tblGrid>
              <a:tr h="232367">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AMD Gen 1</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mn-lt"/>
                          <a:ea typeface="Arial" charset="0"/>
                          <a:cs typeface="Arial"/>
                        </a:rPr>
                        <a:t>$1,929</a:t>
                      </a:r>
                      <a:endParaRPr kumimoji="0" lang="en-US" sz="1400" b="0" i="0" u="none" strike="noStrike" kern="1200" cap="none" spc="0" normalizeH="0" baseline="0" noProof="0" dirty="0">
                        <a:ln>
                          <a:noFill/>
                        </a:ln>
                        <a:solidFill>
                          <a:srgbClr val="E2231A"/>
                        </a:solidFill>
                        <a:effectLst/>
                        <a:uLnTx/>
                        <a:uFillTx/>
                        <a:latin typeface="+mn-lt"/>
                        <a:ea typeface="Arial" charset="0"/>
                        <a:cs typeface="Arial"/>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$2,049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a:endParaRPr>
                    </a:p>
                  </a:txBody>
                  <a:tcPr marL="68598" marR="9527" marT="0" marB="0" anchor="b">
                    <a:solidFill>
                      <a:schemeClr val="bg2">
                        <a:lumMod val="20000"/>
                        <a:lumOff val="80000"/>
                      </a:schemeClr>
                    </a:solidFill>
                  </a:tcPr>
                </a:tc>
                <a:tc>
                  <a:txBody>
                    <a:bodyPr/>
                    <a:lstStyle/>
                    <a:p>
                      <a:pPr marL="0" lvl="0" indent="0" algn="l" defTabSz="1218987">
                        <a:lnSpc>
                          <a:spcPct val="100000"/>
                        </a:lnSpc>
                        <a:spcBef>
                          <a:spcPts val="0"/>
                        </a:spcBef>
                        <a:spcAft>
                          <a:spcPts val="0"/>
                        </a:spcAft>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$2,259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a:endParaRPr>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13942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9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endParaRPr kumimoji="0" lang="en-US" sz="900" b="1" i="0" u="none" strike="noStrike" kern="1200" cap="none" spc="0" normalizeH="0" baseline="0" noProof="0" dirty="0">
                        <a:ln>
                          <a:noFill/>
                        </a:ln>
                        <a:solidFill>
                          <a:srgbClr val="3E8DDD"/>
                        </a:solidFill>
                        <a:effectLst/>
                        <a:uLnTx/>
                        <a:uFillTx/>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6025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21CK005GUS </a:t>
                      </a:r>
                      <a:endParaRPr kumimoji="0" lang="en-US" dirty="0"/>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21CK005FUS </a:t>
                      </a:r>
                    </a:p>
                    <a:p>
                      <a:pPr marL="0" marR="0" lvl="0" indent="0" algn="l">
                        <a:lnSpc>
                          <a:spcPct val="100000"/>
                        </a:lnSpc>
                        <a:spcBef>
                          <a:spcPts val="0"/>
                        </a:spcBef>
                        <a:spcAft>
                          <a:spcPts val="0"/>
                        </a:spcAft>
                        <a:buNone/>
                      </a:pPr>
                      <a:endParaRPr lang="en-US" sz="900" b="1" i="0" u="none" strike="noStrike" kern="1200" cap="none" spc="0" normalizeH="0" baseline="0" noProof="0" dirty="0">
                        <a:ln>
                          <a:noFill/>
                        </a:ln>
                        <a:solidFill>
                          <a:srgbClr val="000000"/>
                        </a:solidFill>
                        <a:effectLst/>
                        <a:uLnTx/>
                        <a:uFillTx/>
                        <a:latin typeface="+mn-lt"/>
                      </a:endParaRP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21CK005JUS</a:t>
                      </a:r>
                      <a:endParaRPr kumimoji="0" lang="en-US" sz="900" b="1" i="0" u="none" strike="noStrike" kern="1200" cap="none" spc="0" normalizeH="0" baseline="0" noProof="0" dirty="0">
                        <a:ln>
                          <a:noFill/>
                        </a:ln>
                        <a:solidFill>
                          <a:srgbClr val="000000"/>
                        </a:solidFill>
                        <a:effectLst/>
                        <a:uLnTx/>
                        <a:uFillTx/>
                        <a:latin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32367">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mn-lt"/>
                          <a:ea typeface="Arial" charset="0"/>
                          <a:cs typeface="Arial"/>
                        </a:rPr>
                        <a:t>R7 Pro 6850U</a:t>
                      </a: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334609">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LPDDR5 6400MHz</a:t>
                      </a: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kumimoji="0" lang="en-US" sz="800" b="0" i="0" u="none" strike="noStrike" kern="1200" cap="none" spc="0" normalizeH="0" baseline="0" noProof="0" dirty="0">
                          <a:ln>
                            <a:noFill/>
                          </a:ln>
                          <a:solidFill>
                            <a:srgbClr val="000000"/>
                          </a:solidFill>
                          <a:effectLst/>
                          <a:uLnTx/>
                          <a:uFillTx/>
                          <a:latin typeface="Arial"/>
                        </a:rPr>
                        <a:t>32GB LPDDR5</a:t>
                      </a:r>
                      <a:r>
                        <a:rPr lang="en-US" sz="800" b="0" i="0" u="none" strike="noStrike" kern="1200" cap="none" spc="0" normalizeH="0" baseline="0" noProof="0" dirty="0">
                          <a:ln>
                            <a:noFill/>
                          </a:ln>
                          <a:solidFill>
                            <a:srgbClr val="000000"/>
                          </a:solidFill>
                          <a:effectLst/>
                          <a:uLnTx/>
                          <a:uFillTx/>
                          <a:latin typeface="Arial"/>
                        </a:rPr>
                        <a:t> </a:t>
                      </a:r>
                      <a:r>
                        <a:rPr kumimoji="0" lang="en-US" sz="800" b="0" i="0" u="none" strike="noStrike" kern="1200" cap="none" spc="0" normalizeH="0" baseline="0" noProof="0" dirty="0">
                          <a:ln>
                            <a:noFill/>
                          </a:ln>
                          <a:solidFill>
                            <a:srgbClr val="000000"/>
                          </a:solidFill>
                          <a:effectLst/>
                          <a:uLnTx/>
                          <a:uFillTx/>
                          <a:latin typeface="Arial"/>
                        </a:rPr>
                        <a:t>6400MHz</a:t>
                      </a: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Arial"/>
                        </a:rPr>
                        <a:t>32GB LPDDR5 6400MHz</a:t>
                      </a:r>
                      <a:endParaRPr kumimoji="0" lang="en-US" dirty="0"/>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69545">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1TB Gen4 PCIe SSD</a:t>
                      </a:r>
                      <a:endParaRPr lang="en-US" dirty="0"/>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446145">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 16:10 WUXGA (FHD+)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WUXGA (FHD+) IR Cam</a:t>
                      </a:r>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16” 16:10 WUXGA (FHD+) </a:t>
                      </a:r>
                      <a:r>
                        <a:rPr lang="en-US" sz="800" b="1" i="0" u="none" strike="noStrike" noProof="0" dirty="0">
                          <a:solidFill>
                            <a:srgbClr val="000000"/>
                          </a:solidFill>
                          <a:effectLst/>
                          <a:latin typeface="Arial"/>
                        </a:rPr>
                        <a:t>touch </a:t>
                      </a:r>
                      <a:r>
                        <a:rPr lang="en-US" sz="800" b="0" i="0" u="none" strike="noStrike" noProof="0" dirty="0">
                          <a:solidFill>
                            <a:srgbClr val="000000"/>
                          </a:solidFill>
                          <a:effectLst/>
                          <a:latin typeface="Arial"/>
                        </a:rPr>
                        <a:t>IR Cam</a:t>
                      </a:r>
                      <a:endParaRPr lang="en-US" dirty="0"/>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36249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RDNA2 Integrated 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RDNA2 Integrated Graphics</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RDNA2 Integrated Graphics</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2307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cs typeface="Arial"/>
                        </a:rPr>
                        <a:t>Premier Support</a:t>
                      </a:r>
                      <a:endParaRPr lang="en-US" dirty="0"/>
                    </a:p>
                  </a:txBody>
                  <a:tcPr marL="68597" marR="9527" marT="0" marB="0" anchor="ctr">
                    <a:solidFill>
                      <a:schemeClr val="bg2">
                        <a:lumMod val="20000"/>
                        <a:lumOff val="80000"/>
                      </a:schemeClr>
                    </a:solidFill>
                  </a:tcPr>
                </a:tc>
                <a:extLst>
                  <a:ext uri="{0D108BD9-81ED-4DB2-BD59-A6C34878D82A}">
                    <a16:rowId xmlns:a16="http://schemas.microsoft.com/office/drawing/2014/main" val="702082386"/>
                  </a:ext>
                </a:extLst>
              </a:tr>
              <a:tr h="22307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3 Year Warranty </a:t>
                      </a:r>
                    </a:p>
                  </a:txBody>
                  <a:tcPr marL="68597"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E90E1AB3-ED05-3F2D-604B-248CEB642F97}"/>
              </a:ext>
            </a:extLst>
          </p:cNvPr>
          <p:cNvSpPr txBox="1"/>
          <p:nvPr/>
        </p:nvSpPr>
        <p:spPr>
          <a:xfrm>
            <a:off x="450284" y="1444297"/>
            <a:ext cx="2710999"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**While Supply Lasts!!!</a:t>
            </a:r>
          </a:p>
        </p:txBody>
      </p:sp>
    </p:spTree>
    <p:extLst>
      <p:ext uri="{BB962C8B-B14F-4D97-AF65-F5344CB8AC3E}">
        <p14:creationId xmlns:p14="http://schemas.microsoft.com/office/powerpoint/2010/main" val="160317987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DC841F-7806-45CD-9A83-54E4A468E158}"/>
              </a:ext>
            </a:extLst>
          </p:cNvPr>
          <p:cNvSpPr txBox="1"/>
          <p:nvPr/>
        </p:nvSpPr>
        <p:spPr>
          <a:xfrm>
            <a:off x="330991" y="2151727"/>
            <a:ext cx="3684602" cy="255454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P15v Gen 3 and T15p Gen 3</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12</a:t>
            </a:r>
            <a:r>
              <a:rPr kumimoji="0" lang="en-US" sz="1600" b="1" i="0" u="none" strike="noStrike" kern="1200" cap="none" spc="0" normalizeH="0" baseline="30000" noProof="0" dirty="0">
                <a:ln>
                  <a:noFill/>
                </a:ln>
                <a:solidFill>
                  <a:srgbClr val="000000"/>
                </a:solidFill>
                <a:effectLst/>
                <a:uLnTx/>
                <a:uFillTx/>
                <a:latin typeface="Arial"/>
                <a:ea typeface="+mn-ea"/>
                <a:cs typeface="+mn-cs"/>
              </a:rPr>
              <a:t>th</a:t>
            </a:r>
            <a:r>
              <a:rPr kumimoji="0" lang="en-US" sz="1600" b="1" i="0" u="none" strike="noStrike" kern="1200" cap="none" spc="0" normalizeH="0" baseline="0" noProof="0" dirty="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NVIDIA RTX A2000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64GB DDR5 RAM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NVIDIA RTX 3050 4GB (T15p)</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EA564C0A-FA49-4BC8-8313-93EE5F12E753}"/>
              </a:ext>
            </a:extLst>
          </p:cNvPr>
          <p:cNvGraphicFramePr>
            <a:graphicFrameLocks noGrp="1"/>
          </p:cNvGraphicFramePr>
          <p:nvPr/>
        </p:nvGraphicFramePr>
        <p:xfrm>
          <a:off x="4664486" y="3782209"/>
          <a:ext cx="5704099" cy="2260836"/>
        </p:xfrm>
        <a:graphic>
          <a:graphicData uri="http://schemas.openxmlformats.org/drawingml/2006/table">
            <a:tbl>
              <a:tblPr firstRow="1">
                <a:tableStyleId>{2D5ABB26-0587-4C30-8999-92F81FD0307C}</a:tableStyleId>
              </a:tblPr>
              <a:tblGrid>
                <a:gridCol w="491339">
                  <a:extLst>
                    <a:ext uri="{9D8B030D-6E8A-4147-A177-3AD203B41FA5}">
                      <a16:colId xmlns:a16="http://schemas.microsoft.com/office/drawing/2014/main" val="20000"/>
                    </a:ext>
                  </a:extLst>
                </a:gridCol>
                <a:gridCol w="1042552">
                  <a:extLst>
                    <a:ext uri="{9D8B030D-6E8A-4147-A177-3AD203B41FA5}">
                      <a16:colId xmlns:a16="http://schemas.microsoft.com/office/drawing/2014/main" val="20001"/>
                    </a:ext>
                  </a:extLst>
                </a:gridCol>
                <a:gridCol w="1042552">
                  <a:extLst>
                    <a:ext uri="{9D8B030D-6E8A-4147-A177-3AD203B41FA5}">
                      <a16:colId xmlns:a16="http://schemas.microsoft.com/office/drawing/2014/main" val="20002"/>
                    </a:ext>
                  </a:extLst>
                </a:gridCol>
                <a:gridCol w="1042552">
                  <a:extLst>
                    <a:ext uri="{9D8B030D-6E8A-4147-A177-3AD203B41FA5}">
                      <a16:colId xmlns:a16="http://schemas.microsoft.com/office/drawing/2014/main" val="3473152406"/>
                    </a:ext>
                  </a:extLst>
                </a:gridCol>
                <a:gridCol w="1042552">
                  <a:extLst>
                    <a:ext uri="{9D8B030D-6E8A-4147-A177-3AD203B41FA5}">
                      <a16:colId xmlns:a16="http://schemas.microsoft.com/office/drawing/2014/main" val="2054121547"/>
                    </a:ext>
                  </a:extLst>
                </a:gridCol>
                <a:gridCol w="1042552">
                  <a:extLst>
                    <a:ext uri="{9D8B030D-6E8A-4147-A177-3AD203B41FA5}">
                      <a16:colId xmlns:a16="http://schemas.microsoft.com/office/drawing/2014/main" val="1085106709"/>
                    </a:ext>
                  </a:extLst>
                </a:gridCol>
              </a:tblGrid>
              <a:tr h="238916">
                <a:tc rowSpan="8">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T15p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r>
                        <a:rPr kumimoji="0" lang="en-US" sz="1400" b="1"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Entry Power User/Prosumer</a:t>
                      </a:r>
                      <a:endParaRPr kumimoji="0" lang="en-US" sz="1400" b="0" i="0" u="none" strike="noStrike" kern="1200" cap="none" spc="0" normalizeH="0" baseline="0" noProof="0" dirty="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$1,939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a:lnSpc>
                          <a:spcPct val="100000"/>
                        </a:lnSpc>
                        <a:spcBef>
                          <a:spcPts val="0"/>
                        </a:spcBef>
                        <a:spcAft>
                          <a:spcPts val="0"/>
                        </a:spcAft>
                        <a:buNone/>
                        <a:tabLst/>
                        <a:defRPr/>
                      </a:pPr>
                      <a:r>
                        <a:rPr lang="en-US" sz="1400" b="0" i="0" u="none" strike="noStrike" kern="1200" cap="none" spc="0" normalizeH="0" baseline="0" noProof="0" dirty="0">
                          <a:ln>
                            <a:noFill/>
                          </a:ln>
                          <a:solidFill>
                            <a:srgbClr val="E2231A"/>
                          </a:solidFill>
                          <a:effectLst/>
                          <a:uLnTx/>
                          <a:uFillTx/>
                          <a:latin typeface="Arial"/>
                        </a:rPr>
                        <a:t>$2,059</a:t>
                      </a:r>
                      <a:endParaRPr kumimoji="0" lang="en-US" dirty="0"/>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$2,159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$2,439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mn-lt"/>
                          <a:ea typeface="Arial" charset="0"/>
                          <a:cs typeface="Arial"/>
                        </a:rPr>
                        <a:t>$2,629</a:t>
                      </a:r>
                      <a:endParaRPr kumimoji="0" lang="en-US" sz="1400" b="0" i="0" u="none" strike="noStrike" kern="1200" cap="none" spc="0" normalizeH="0" baseline="0" noProof="0" dirty="0">
                        <a:ln>
                          <a:noFill/>
                        </a:ln>
                        <a:solidFill>
                          <a:srgbClr val="E2231A"/>
                        </a:solidFill>
                        <a:effectLst/>
                        <a:uLnTx/>
                        <a:uFillTx/>
                        <a:latin typeface="+mn-lt"/>
                        <a:ea typeface="Arial" charset="0"/>
                        <a:cs typeface="Arial" charset="0"/>
                      </a:endParaRP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0565">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2815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21DA000YUS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21DA0011US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21DA0010US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21DA000WUS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dirty="0">
                          <a:ln>
                            <a:noFill/>
                          </a:ln>
                          <a:solidFill>
                            <a:schemeClr val="tx1"/>
                          </a:solidFill>
                          <a:effectLst/>
                          <a:uLnTx/>
                          <a:uFillTx/>
                          <a:latin typeface="+mn-lt"/>
                          <a:ea typeface="+mn-ea"/>
                          <a:cs typeface="+mn-cs"/>
                        </a:rPr>
                        <a:t>21DA000XUS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35845">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 i7-12700H 14C</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i7-12700H 14C</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i7-12700H 14C</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i7-12700H 14C</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Core i7-12700H 14C</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20433">
                <a:tc vMerge="1">
                  <a:txBody>
                    <a:bodyPr/>
                    <a:lstStyle/>
                    <a:p>
                      <a:endParaRPr lang="en-US"/>
                    </a:p>
                  </a:txBody>
                  <a:tcPr/>
                </a:tc>
                <a:tc>
                  <a:txBody>
                    <a:bodyPr/>
                    <a:lstStyle/>
                    <a:p>
                      <a:pPr lvl="0" algn="l">
                        <a:buNone/>
                      </a:pPr>
                      <a:r>
                        <a:rPr lang="en-US" sz="800" b="0" i="0" u="none" strike="noStrike" noProof="0" dirty="0">
                          <a:solidFill>
                            <a:srgbClr val="000000"/>
                          </a:solidFill>
                          <a:effectLst/>
                          <a:latin typeface="Arial"/>
                        </a:rPr>
                        <a:t>8GB DDR5 4800</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mn-lt"/>
                        </a:rPr>
                        <a:t>8GB DDR5 4800</a:t>
                      </a:r>
                      <a:endParaRPr lang="en-US" sz="800"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16GB DDR5 4800</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mj-lt"/>
                        </a:rPr>
                        <a:t>32GB DDR5 4800</a:t>
                      </a:r>
                      <a:endParaRPr lang="en-US" dirty="0">
                        <a:latin typeface="+mj-lt"/>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mj-lt"/>
                        </a:rPr>
                        <a:t>32GB DDR5 4800</a:t>
                      </a:r>
                      <a:endParaRPr lang="en-US" sz="800" dirty="0">
                        <a:latin typeface="+mj-lt"/>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6839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256GB PCIe SSD</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512GB PCIe SSD</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512GB PCIe SSD</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1TB PCIe SSD</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1TB PCIe SSD</a:t>
                      </a:r>
                      <a:endParaRPr lang="en-US" sz="800" b="0" i="0" u="none" strike="noStrike" dirty="0">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9179">
                <a:tc vMerge="1">
                  <a:txBody>
                    <a:bodyPr/>
                    <a:lstStyle/>
                    <a:p>
                      <a:endParaRPr lang="en-US"/>
                    </a:p>
                  </a:txBody>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ea typeface="Arial" charset="0"/>
                          <a:cs typeface="Arial"/>
                        </a:rPr>
                        <a:t>15.6" FHD 2D Camera</a:t>
                      </a:r>
                      <a:endParaRPr kumimoji="0" lang="en-US" sz="800" b="0" i="0" u="none" strike="noStrike" kern="1200" cap="none" spc="0" normalizeH="0" baseline="0" noProof="0" dirty="0">
                        <a:ln>
                          <a:noFill/>
                        </a:ln>
                        <a:solidFill>
                          <a:srgbClr val="000000"/>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15.6" FHD IR Camera</a:t>
                      </a:r>
                      <a:endParaRPr lang="en-US" dirty="0"/>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Arial"/>
                        </a:rPr>
                        <a:t>15.6" FHD IR Camera</a:t>
                      </a:r>
                      <a:endParaRPr kumimoji="0" lang="en-US" dirty="0"/>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mn-lt"/>
                        </a:rPr>
                        <a:t>15.6" FHD IR Camera</a:t>
                      </a:r>
                      <a:endParaRPr kumimoji="0" lang="en-US" sz="800" dirty="0"/>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mn-lt"/>
                          <a:ea typeface="Arial" charset="0"/>
                          <a:cs typeface="Arial"/>
                        </a:rPr>
                        <a:t>15.6" UHD IR Camera</a:t>
                      </a:r>
                      <a:endParaRPr kumimoji="0" lang="en-US" sz="800" b="0" i="0" u="none" strike="noStrike" kern="1200" cap="none" spc="0" normalizeH="0" baseline="0" noProof="0" dirty="0">
                        <a:ln>
                          <a:noFill/>
                        </a:ln>
                        <a:solidFill>
                          <a:srgbClr val="000000"/>
                        </a:solidFill>
                        <a:effectLst/>
                        <a:uLnTx/>
                        <a:uFillTx/>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3048">
                <a:tc vMerge="1">
                  <a:txBody>
                    <a:bodyPr/>
                    <a:lstStyle/>
                    <a:p>
                      <a:endParaRPr lang="en-US"/>
                    </a:p>
                  </a:txBody>
                  <a:tcPr/>
                </a:tc>
                <a:tc>
                  <a:txBody>
                    <a:bodyPr/>
                    <a:lstStyle/>
                    <a:p>
                      <a:pPr lvl="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mn-lt"/>
                        </a:rPr>
                        <a:t>NVIDIA GeForce RTX 3050</a:t>
                      </a:r>
                      <a:endParaRPr lang="en-US" sz="800" b="0" i="0" u="none" strike="noStrike" kern="1200" cap="none" spc="0" normalizeH="0" baseline="0" noProof="0" dirty="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Arial"/>
                        </a:rPr>
                        <a:t>NVIDIA GeForce RTX 3050</a:t>
                      </a:r>
                      <a:endParaRPr lang="en-US" sz="800" b="0" i="0" u="none" strike="noStrike" kern="1200" cap="none" spc="0" normalizeH="0" baseline="0" noProof="0" dirty="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mn-lt"/>
                        </a:rPr>
                        <a:t>NVIDIA GeForce RTX 3050</a:t>
                      </a:r>
                      <a:endParaRPr lang="en-US" sz="800" b="0" i="0" u="none" strike="noStrike" kern="1200" cap="none" spc="0" normalizeH="0" baseline="0" noProof="0" dirty="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mn-lt"/>
                        </a:rPr>
                        <a:t>NVIDIA GeForce RTX 3050</a:t>
                      </a:r>
                      <a:endParaRPr lang="en-US" sz="800" b="0" i="0" u="none" strike="noStrike" kern="1200" cap="none" spc="0" normalizeH="0" baseline="0" noProof="0" dirty="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dirty="0">
                          <a:ln>
                            <a:noFill/>
                          </a:ln>
                          <a:solidFill>
                            <a:srgbClr val="000000"/>
                          </a:solidFill>
                          <a:effectLst/>
                          <a:uLnTx/>
                          <a:uFillTx/>
                          <a:latin typeface="+mn-lt"/>
                        </a:rPr>
                        <a:t>NVIDIA GeForce RTX 3050</a:t>
                      </a:r>
                      <a:endParaRPr lang="en-US" sz="800" b="0" i="0" u="none" strike="noStrike" kern="1200" cap="none" spc="0" normalizeH="0" baseline="0" noProof="0" dirty="0">
                        <a:ln>
                          <a:noFill/>
                        </a:ln>
                        <a:effectLst/>
                        <a:uLnTx/>
                        <a:uFillTx/>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87914">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Premier Support</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Premier Support</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Premier Support</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Premier Support</a:t>
                      </a:r>
                      <a:endParaRPr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23720">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nvGraphicFramePr>
        <p:xfrm>
          <a:off x="4664486" y="1310513"/>
          <a:ext cx="5351047" cy="2368026"/>
        </p:xfrm>
        <a:graphic>
          <a:graphicData uri="http://schemas.openxmlformats.org/drawingml/2006/table">
            <a:tbl>
              <a:tblPr firstRow="1">
                <a:tableStyleId>{2D5ABB26-0587-4C30-8999-92F81FD0307C}</a:tableStyleId>
              </a:tblPr>
              <a:tblGrid>
                <a:gridCol w="410627">
                  <a:extLst>
                    <a:ext uri="{9D8B030D-6E8A-4147-A177-3AD203B41FA5}">
                      <a16:colId xmlns:a16="http://schemas.microsoft.com/office/drawing/2014/main" val="20000"/>
                    </a:ext>
                  </a:extLst>
                </a:gridCol>
                <a:gridCol w="988084">
                  <a:extLst>
                    <a:ext uri="{9D8B030D-6E8A-4147-A177-3AD203B41FA5}">
                      <a16:colId xmlns:a16="http://schemas.microsoft.com/office/drawing/2014/main" val="1111459891"/>
                    </a:ext>
                  </a:extLst>
                </a:gridCol>
                <a:gridCol w="988084">
                  <a:extLst>
                    <a:ext uri="{9D8B030D-6E8A-4147-A177-3AD203B41FA5}">
                      <a16:colId xmlns:a16="http://schemas.microsoft.com/office/drawing/2014/main" val="1097658945"/>
                    </a:ext>
                  </a:extLst>
                </a:gridCol>
                <a:gridCol w="988084">
                  <a:extLst>
                    <a:ext uri="{9D8B030D-6E8A-4147-A177-3AD203B41FA5}">
                      <a16:colId xmlns:a16="http://schemas.microsoft.com/office/drawing/2014/main" val="2604865928"/>
                    </a:ext>
                  </a:extLst>
                </a:gridCol>
                <a:gridCol w="988084">
                  <a:extLst>
                    <a:ext uri="{9D8B030D-6E8A-4147-A177-3AD203B41FA5}">
                      <a16:colId xmlns:a16="http://schemas.microsoft.com/office/drawing/2014/main" val="1322152617"/>
                    </a:ext>
                  </a:extLst>
                </a:gridCol>
                <a:gridCol w="988084">
                  <a:extLst>
                    <a:ext uri="{9D8B030D-6E8A-4147-A177-3AD203B41FA5}">
                      <a16:colId xmlns:a16="http://schemas.microsoft.com/office/drawing/2014/main" val="2421348199"/>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P15v Gen 3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$1,919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$2,119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$2,799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$100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$100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$100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$100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a:ea typeface="Arial" charset="0"/>
                          <a:cs typeface="Arial"/>
                        </a:rPr>
                        <a:t>$100 Rebate</a:t>
                      </a: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21D8003BUS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21D80033US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21D8003HUS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21D8003JUS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21D8004CUS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 i5-12500H 12C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Core i7-12800H 14C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a:ea typeface="Arial" charset="0"/>
                          <a:cs typeface="Arial"/>
                        </a:rPr>
                        <a:t>15.6” UHD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Intel </a:t>
                      </a:r>
                      <a:r>
                        <a:rPr lang="en-US" sz="800" b="1" i="0" u="none" strike="noStrike" dirty="0">
                          <a:solidFill>
                            <a:srgbClr val="000000"/>
                          </a:solidFill>
                          <a:effectLst/>
                          <a:latin typeface="Arial"/>
                          <a:ea typeface="Arial" charset="0"/>
                          <a:cs typeface="Arial"/>
                        </a:rPr>
                        <a:t>Iris Xe</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T600 4GB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T1200 4GB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T1200 4GB</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A2000 4GB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4" name="Title 3">
            <a:extLst>
              <a:ext uri="{FF2B5EF4-FFF2-40B4-BE49-F238E27FC236}">
                <a16:creationId xmlns:a16="http://schemas.microsoft.com/office/drawing/2014/main" id="{28D4B379-9FB9-4EF8-5168-86E0814ABDA1}"/>
              </a:ext>
            </a:extLst>
          </p:cNvPr>
          <p:cNvSpPr>
            <a:spLocks noGrp="1"/>
          </p:cNvSpPr>
          <p:nvPr>
            <p:ph type="title"/>
          </p:nvPr>
        </p:nvSpPr>
        <p:spPr/>
        <p:txBody>
          <a:bodyPr/>
          <a:lstStyle/>
          <a:p>
            <a:r>
              <a:rPr lang="en-US" dirty="0">
                <a:latin typeface="Arial"/>
                <a:cs typeface="Arial"/>
              </a:rPr>
              <a:t>Lenovo Topseller ThinkPad Mobile Workstations</a:t>
            </a:r>
            <a:br>
              <a:rPr lang="en-US" dirty="0"/>
            </a:br>
            <a:r>
              <a:rPr lang="en-US" sz="2800" i="1" dirty="0">
                <a:solidFill>
                  <a:srgbClr val="FF0000"/>
                </a:solidFill>
                <a:latin typeface="Arial"/>
                <a:cs typeface="Arial"/>
              </a:rPr>
              <a:t>P15v &amp; T15p</a:t>
            </a:r>
            <a:r>
              <a:rPr lang="en-US" sz="2800" i="1" dirty="0">
                <a:solidFill>
                  <a:srgbClr val="FF0000"/>
                </a:solidFill>
                <a:latin typeface="Arial"/>
                <a:ea typeface="Calibri"/>
                <a:cs typeface="Arial"/>
              </a:rPr>
              <a:t> </a:t>
            </a:r>
            <a:r>
              <a:rPr lang="en-US" sz="2800" i="1" dirty="0">
                <a:solidFill>
                  <a:srgbClr val="FF0000"/>
                </a:solidFill>
                <a:latin typeface="Arial"/>
                <a:cs typeface="Arial"/>
              </a:rPr>
              <a:t>| Value of Performance</a:t>
            </a:r>
            <a:endParaRPr lang="en-US" b="0" dirty="0">
              <a:latin typeface="Arial"/>
              <a:cs typeface="Arial"/>
            </a:endParaRPr>
          </a:p>
        </p:txBody>
      </p:sp>
      <p:sp>
        <p:nvSpPr>
          <p:cNvPr id="2" name="TextBox 1">
            <a:extLst>
              <a:ext uri="{FF2B5EF4-FFF2-40B4-BE49-F238E27FC236}">
                <a16:creationId xmlns:a16="http://schemas.microsoft.com/office/drawing/2014/main" id="{2F7DBA1C-3756-6763-FB41-6A9C23701165}"/>
              </a:ext>
            </a:extLst>
          </p:cNvPr>
          <p:cNvSpPr txBox="1"/>
          <p:nvPr/>
        </p:nvSpPr>
        <p:spPr>
          <a:xfrm>
            <a:off x="817792" y="1597729"/>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Transition to P16v Gen 1</a:t>
            </a:r>
          </a:p>
        </p:txBody>
      </p:sp>
    </p:spTree>
    <p:extLst>
      <p:ext uri="{BB962C8B-B14F-4D97-AF65-F5344CB8AC3E}">
        <p14:creationId xmlns:p14="http://schemas.microsoft.com/office/powerpoint/2010/main" val="59916848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CC7-5D7B-4D65-9057-66824B74D25D}"/>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Education Solutions - Chromebooks</a:t>
            </a:r>
            <a:br>
              <a:rPr lang="en-US" sz="3200" dirty="0">
                <a:latin typeface="Arial" panose="020B0604020202020204" pitchFamily="34" charset="0"/>
                <a:cs typeface="Arial" panose="020B0604020202020204" pitchFamily="34" charset="0"/>
              </a:rPr>
            </a:br>
            <a:endParaRPr lang="en-US" dirty="0"/>
          </a:p>
        </p:txBody>
      </p:sp>
      <p:sp>
        <p:nvSpPr>
          <p:cNvPr id="4" name="Slide Number Placeholder 3">
            <a:extLst>
              <a:ext uri="{FF2B5EF4-FFF2-40B4-BE49-F238E27FC236}">
                <a16:creationId xmlns:a16="http://schemas.microsoft.com/office/drawing/2014/main" id="{2D9DFCD9-FA63-494D-B9DC-1052BC8FFDC5}"/>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D60A6F15-1F06-4E13-91FE-2CA5DF8F657A}"/>
              </a:ext>
            </a:extLst>
          </p:cNvPr>
          <p:cNvGraphicFramePr>
            <a:graphicFrameLocks noGrp="1"/>
          </p:cNvGraphicFramePr>
          <p:nvPr/>
        </p:nvGraphicFramePr>
        <p:xfrm>
          <a:off x="438908" y="1228483"/>
          <a:ext cx="2319422" cy="2499435"/>
        </p:xfrm>
        <a:graphic>
          <a:graphicData uri="http://schemas.openxmlformats.org/drawingml/2006/table">
            <a:tbl>
              <a:tblPr firstRow="1"/>
              <a:tblGrid>
                <a:gridCol w="215204">
                  <a:extLst>
                    <a:ext uri="{9D8B030D-6E8A-4147-A177-3AD203B41FA5}">
                      <a16:colId xmlns:a16="http://schemas.microsoft.com/office/drawing/2014/main" val="20005"/>
                    </a:ext>
                  </a:extLst>
                </a:gridCol>
                <a:gridCol w="1052109">
                  <a:extLst>
                    <a:ext uri="{9D8B030D-6E8A-4147-A177-3AD203B41FA5}">
                      <a16:colId xmlns:a16="http://schemas.microsoft.com/office/drawing/2014/main" val="307372479"/>
                    </a:ext>
                  </a:extLst>
                </a:gridCol>
                <a:gridCol w="1052109">
                  <a:extLst>
                    <a:ext uri="{9D8B030D-6E8A-4147-A177-3AD203B41FA5}">
                      <a16:colId xmlns:a16="http://schemas.microsoft.com/office/drawing/2014/main" val="3598407125"/>
                    </a:ext>
                  </a:extLst>
                </a:gridCol>
              </a:tblGrid>
              <a:tr h="222522">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100e Chromebook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$274</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$221</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15804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289205">
                <a:tc vMerge="1">
                  <a:txBody>
                    <a:bodyPr/>
                    <a:lstStyle/>
                    <a:p>
                      <a:endParaRPr lang="en-US"/>
                    </a:p>
                  </a:txBody>
                  <a:tcPr/>
                </a:tc>
                <a:tc>
                  <a:txBody>
                    <a:bodyPr/>
                    <a:lstStyle/>
                    <a:p>
                      <a:pPr marL="0" algn="ctr" defTabSz="914400" rtl="0" eaLnBrk="1" fontAlgn="b" latinLnBrk="0" hangingPunct="1"/>
                      <a:r>
                        <a:rPr lang="en-US" sz="700" b="1" i="0" u="none" strike="noStrike" kern="1200" dirty="0">
                          <a:solidFill>
                            <a:srgbClr val="000000"/>
                          </a:solidFill>
                          <a:effectLst/>
                          <a:latin typeface="+mn-lt"/>
                          <a:cs typeface="Arial" charset="0"/>
                        </a:rPr>
                        <a:t>82UY0000US (JSL)</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1" i="0" u="none" strike="noStrike" kern="1200" dirty="0">
                          <a:solidFill>
                            <a:srgbClr val="000000"/>
                          </a:solidFill>
                          <a:effectLst/>
                          <a:latin typeface="+mn-lt"/>
                          <a:cs typeface="Arial" charset="0"/>
                        </a:rPr>
                        <a:t>82W00001US (MTK4)</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7135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Celeron N4500</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MTK MT8183</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3055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5555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5555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11.6” HD TN AG </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11.6” HD TN AG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6496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720p HD Camera, 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cs typeface="Arial" charset="0"/>
                        </a:rPr>
                        <a:t>Front 720p HD Camera, 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4331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9790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045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6" name="Table 5">
            <a:extLst>
              <a:ext uri="{FF2B5EF4-FFF2-40B4-BE49-F238E27FC236}">
                <a16:creationId xmlns:a16="http://schemas.microsoft.com/office/drawing/2014/main" id="{38D3A906-2002-446E-8F17-D180D67F8B83}"/>
              </a:ext>
            </a:extLst>
          </p:cNvPr>
          <p:cNvGraphicFramePr>
            <a:graphicFrameLocks noGrp="1"/>
          </p:cNvGraphicFramePr>
          <p:nvPr/>
        </p:nvGraphicFramePr>
        <p:xfrm>
          <a:off x="433968" y="3812130"/>
          <a:ext cx="4299243" cy="2492302"/>
        </p:xfrm>
        <a:graphic>
          <a:graphicData uri="http://schemas.openxmlformats.org/drawingml/2006/table">
            <a:tbl>
              <a:tblPr firstRow="1"/>
              <a:tblGrid>
                <a:gridCol w="205360">
                  <a:extLst>
                    <a:ext uri="{9D8B030D-6E8A-4147-A177-3AD203B41FA5}">
                      <a16:colId xmlns:a16="http://schemas.microsoft.com/office/drawing/2014/main" val="20005"/>
                    </a:ext>
                  </a:extLst>
                </a:gridCol>
                <a:gridCol w="992094">
                  <a:extLst>
                    <a:ext uri="{9D8B030D-6E8A-4147-A177-3AD203B41FA5}">
                      <a16:colId xmlns:a16="http://schemas.microsoft.com/office/drawing/2014/main" val="3332679861"/>
                    </a:ext>
                  </a:extLst>
                </a:gridCol>
                <a:gridCol w="1005911">
                  <a:extLst>
                    <a:ext uri="{9D8B030D-6E8A-4147-A177-3AD203B41FA5}">
                      <a16:colId xmlns:a16="http://schemas.microsoft.com/office/drawing/2014/main" val="4223276944"/>
                    </a:ext>
                  </a:extLst>
                </a:gridCol>
                <a:gridCol w="1047939">
                  <a:extLst>
                    <a:ext uri="{9D8B030D-6E8A-4147-A177-3AD203B41FA5}">
                      <a16:colId xmlns:a16="http://schemas.microsoft.com/office/drawing/2014/main" val="2108772286"/>
                    </a:ext>
                  </a:extLst>
                </a:gridCol>
                <a:gridCol w="1047939">
                  <a:extLst>
                    <a:ext uri="{9D8B030D-6E8A-4147-A177-3AD203B41FA5}">
                      <a16:colId xmlns:a16="http://schemas.microsoft.com/office/drawing/2014/main" val="2933475251"/>
                    </a:ext>
                  </a:extLst>
                </a:gridCol>
              </a:tblGrid>
              <a:tr h="189505">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500e Chromebook G2</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$384</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$352</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$344</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$368</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0"/>
                  </a:ext>
                </a:extLst>
              </a:tr>
              <a:tr h="119415">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218521">
                <a:tc vMerge="1">
                  <a:txBody>
                    <a:bodyPr/>
                    <a:lstStyle/>
                    <a:p>
                      <a:endParaRPr lang="en-US"/>
                    </a:p>
                  </a:txBody>
                  <a:tcPr/>
                </a:tc>
                <a:tc>
                  <a:txBody>
                    <a:bodyPr/>
                    <a:lstStyle/>
                    <a:p>
                      <a:pPr marL="0" algn="ctr" defTabSz="914400" rtl="0" eaLnBrk="1" fontAlgn="b" latinLnBrk="0" hangingPunct="1"/>
                      <a:r>
                        <a:rPr lang="en-US" sz="700" b="1" i="0" u="none" strike="noStrike" kern="1200" dirty="0">
                          <a:solidFill>
                            <a:srgbClr val="000000"/>
                          </a:solidFill>
                          <a:effectLst/>
                          <a:latin typeface="+mn-lt"/>
                          <a:ea typeface="+mn-ea"/>
                          <a:cs typeface="Arial" charset="0"/>
                        </a:rPr>
                        <a:t>82JB0001US (JSL)</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1" i="0" u="none" strike="noStrike" kern="1200" dirty="0">
                          <a:solidFill>
                            <a:srgbClr val="000000"/>
                          </a:solidFill>
                          <a:effectLst/>
                          <a:latin typeface="+mn-lt"/>
                          <a:ea typeface="+mn-ea"/>
                          <a:cs typeface="Arial" charset="0"/>
                        </a:rPr>
                        <a:t>82JB003XUS (JSL)</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algn="ctr" defTabSz="914400" rtl="0" eaLnBrk="1" fontAlgn="b" latinLnBrk="0" hangingPunct="1"/>
                      <a:r>
                        <a:rPr lang="en-US" sz="700" b="1" i="0" u="none" strike="noStrike" kern="1200" dirty="0">
                          <a:solidFill>
                            <a:srgbClr val="000000"/>
                          </a:solidFill>
                          <a:effectLst/>
                          <a:latin typeface="+mn-lt"/>
                          <a:ea typeface="+mn-ea"/>
                          <a:cs typeface="Arial" charset="0"/>
                        </a:rPr>
                        <a:t>82W40009US (IAN)</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1" i="0" u="none" strike="noStrike" kern="1200" dirty="0">
                          <a:solidFill>
                            <a:srgbClr val="000000"/>
                          </a:solidFill>
                          <a:effectLst/>
                          <a:latin typeface="+mn-lt"/>
                          <a:ea typeface="+mn-ea"/>
                          <a:cs typeface="Arial" charset="0"/>
                        </a:rPr>
                        <a:t>82W4000AUS IAN</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18163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N5100 </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Intel Celeron N4500 </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Intel N100 </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Intel N100 </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18071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24704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44564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US" sz="600" b="0" i="0" u="none" strike="noStrike" dirty="0">
                          <a:solidFill>
                            <a:srgbClr val="000000"/>
                          </a:solidFill>
                          <a:effectLst/>
                          <a:latin typeface="Arial" charset="0"/>
                          <a:ea typeface="Arial" charset="0"/>
                          <a:cs typeface="Arial" charset="0"/>
                        </a:rPr>
                        <a:t>12.2" WUXGA </a:t>
                      </a:r>
                      <a:r>
                        <a:rPr lang="en-US" sz="600" b="0" i="0" u="none" strike="noStrike" dirty="0">
                          <a:solidFill>
                            <a:srgbClr val="FF0000"/>
                          </a:solidFill>
                          <a:effectLst/>
                          <a:latin typeface="Arial" charset="0"/>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12.2" WUXGA </a:t>
                      </a:r>
                      <a:r>
                        <a:rPr lang="en-US" sz="600" b="0" i="0" u="none" strike="noStrike" dirty="0">
                          <a:solidFill>
                            <a:srgbClr val="FF0000"/>
                          </a:solidFill>
                          <a:effectLst/>
                          <a:latin typeface="Arial" charset="0"/>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r h="41174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baseline="0" dirty="0"/>
                        <a:t>World Facing Camera, pen, </a:t>
                      </a:r>
                      <a:r>
                        <a:rPr lang="en-US" sz="600" b="0" dirty="0"/>
                        <a:t>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600" b="0" dirty="0"/>
                        <a:t>Front HD 720p with Privacy Shutter</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US" sz="600" b="0" dirty="0"/>
                        <a:t>Front HD 720p with Privacy Shutter</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600" b="0" dirty="0"/>
                        <a:t>Front HD 720p with Privacy Front HD 720p with Privacy Shutter + Rear 5.0MPShutter + Pen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7"/>
                  </a:ext>
                </a:extLst>
              </a:tr>
              <a:tr h="1838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8"/>
                  </a:ext>
                </a:extLst>
              </a:tr>
              <a:tr h="14953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9"/>
                  </a:ext>
                </a:extLst>
              </a:tr>
              <a:tr h="16469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FFCD1685-BFEB-4F6A-BDDF-E424DB4B20DA}"/>
              </a:ext>
            </a:extLst>
          </p:cNvPr>
          <p:cNvGraphicFramePr>
            <a:graphicFrameLocks noGrp="1"/>
          </p:cNvGraphicFramePr>
          <p:nvPr/>
        </p:nvGraphicFramePr>
        <p:xfrm>
          <a:off x="5886256" y="3812130"/>
          <a:ext cx="208156" cy="2493318"/>
        </p:xfrm>
        <a:graphic>
          <a:graphicData uri="http://schemas.openxmlformats.org/drawingml/2006/table">
            <a:tbl>
              <a:tblPr firstRow="1"/>
              <a:tblGrid>
                <a:gridCol w="208156">
                  <a:extLst>
                    <a:ext uri="{9D8B030D-6E8A-4147-A177-3AD203B41FA5}">
                      <a16:colId xmlns:a16="http://schemas.microsoft.com/office/drawing/2014/main" val="20005"/>
                    </a:ext>
                  </a:extLst>
                </a:gridCol>
              </a:tblGrid>
              <a:tr h="24933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14e Chromebook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877B0DE1-3165-4634-8826-43CF1BA0AE1A}"/>
              </a:ext>
            </a:extLst>
          </p:cNvPr>
          <p:cNvGraphicFramePr>
            <a:graphicFrameLocks noGrp="1"/>
          </p:cNvGraphicFramePr>
          <p:nvPr/>
        </p:nvGraphicFramePr>
        <p:xfrm>
          <a:off x="6094412" y="3813146"/>
          <a:ext cx="2217596" cy="2492302"/>
        </p:xfrm>
        <a:graphic>
          <a:graphicData uri="http://schemas.openxmlformats.org/drawingml/2006/table">
            <a:tbl>
              <a:tblPr firstRow="1"/>
              <a:tblGrid>
                <a:gridCol w="1108798">
                  <a:extLst>
                    <a:ext uri="{9D8B030D-6E8A-4147-A177-3AD203B41FA5}">
                      <a16:colId xmlns:a16="http://schemas.microsoft.com/office/drawing/2014/main" val="3935566243"/>
                    </a:ext>
                  </a:extLst>
                </a:gridCol>
                <a:gridCol w="1108798">
                  <a:extLst>
                    <a:ext uri="{9D8B030D-6E8A-4147-A177-3AD203B41FA5}">
                      <a16:colId xmlns:a16="http://schemas.microsoft.com/office/drawing/2014/main" val="3995748567"/>
                    </a:ext>
                  </a:extLst>
                </a:gridCol>
              </a:tblGrid>
              <a:tr h="212971">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$294</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$385</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34201">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45579">
                <a:tc>
                  <a:txBody>
                    <a:bodyPr/>
                    <a:lstStyle/>
                    <a:p>
                      <a:pPr marL="0" algn="ctr" defTabSz="1218987" rtl="0" eaLnBrk="1" fontAlgn="b" latinLnBrk="0" hangingPunct="1"/>
                      <a:r>
                        <a:rPr lang="en-US" sz="700" b="1" i="0" u="none" strike="noStrike" kern="1200" dirty="0">
                          <a:solidFill>
                            <a:srgbClr val="000000"/>
                          </a:solidFill>
                          <a:effectLst/>
                          <a:latin typeface="+mn-lt"/>
                          <a:ea typeface="+mn-ea"/>
                          <a:cs typeface="Arial" charset="0"/>
                        </a:rPr>
                        <a:t>82W60000US (IAN)</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algn="ctr" defTabSz="1218987" rtl="0" eaLnBrk="1" fontAlgn="b" latinLnBrk="0" hangingPunct="1"/>
                      <a:r>
                        <a:rPr lang="en-US" sz="700" b="1" i="0" u="none" strike="noStrike" kern="1200" dirty="0">
                          <a:solidFill>
                            <a:srgbClr val="000000"/>
                          </a:solidFill>
                          <a:effectLst/>
                          <a:latin typeface="+mn-lt"/>
                          <a:ea typeface="+mn-ea"/>
                          <a:cs typeface="Arial" charset="0"/>
                        </a:rPr>
                        <a:t>82W6000AUS (IAN)</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4550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Intel N100 </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Intel N100 </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242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1700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500827">
                <a:tc>
                  <a:txBody>
                    <a:bodyPr/>
                    <a:lstStyle/>
                    <a:p>
                      <a:pPr algn="ctr" fontAlgn="b"/>
                      <a:r>
                        <a:rPr lang="en-US" sz="600" b="0" i="0" u="none" strike="noStrike" dirty="0">
                          <a:solidFill>
                            <a:srgbClr val="000000"/>
                          </a:solidFill>
                          <a:effectLst/>
                          <a:latin typeface="Arial" charset="0"/>
                          <a:ea typeface="Arial" charset="0"/>
                          <a:cs typeface="Arial" charset="0"/>
                        </a:rPr>
                        <a:t>14" HD Non-Touch</a:t>
                      </a:r>
                      <a:endParaRPr lang="en-US" sz="600" b="0"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fontAlgn="b"/>
                      <a:r>
                        <a:rPr lang="en-US" sz="600" b="0" i="0" u="none" strike="noStrike" dirty="0">
                          <a:solidFill>
                            <a:srgbClr val="000000"/>
                          </a:solidFill>
                          <a:effectLst/>
                          <a:latin typeface="Arial" charset="0"/>
                          <a:ea typeface="Arial" charset="0"/>
                          <a:cs typeface="Arial" charset="0"/>
                        </a:rPr>
                        <a:t>14" FHD </a:t>
                      </a:r>
                      <a:r>
                        <a:rPr lang="en-US" sz="600" b="0" i="0" u="none" strike="noStrike" dirty="0">
                          <a:solidFill>
                            <a:srgbClr val="FF0000"/>
                          </a:solidFill>
                          <a:effectLst/>
                          <a:latin typeface="Arial" charset="0"/>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607">
                <a:tc>
                  <a:txBody>
                    <a:bodyPr/>
                    <a:lstStyle/>
                    <a:p>
                      <a:pPr algn="ctr"/>
                      <a:r>
                        <a:rPr lang="en-US" sz="600" b="0" dirty="0"/>
                        <a:t>HD 720p with Privacy Shutter</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US" sz="600" b="0" dirty="0"/>
                        <a:t>HD 720p with Privacy Shutter</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066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57Whr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57Whr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6805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787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9" name="Table 8">
            <a:extLst>
              <a:ext uri="{FF2B5EF4-FFF2-40B4-BE49-F238E27FC236}">
                <a16:creationId xmlns:a16="http://schemas.microsoft.com/office/drawing/2014/main" id="{550619F1-2C6F-4255-946B-9D30A1938D9B}"/>
              </a:ext>
            </a:extLst>
          </p:cNvPr>
          <p:cNvGraphicFramePr>
            <a:graphicFrameLocks noGrp="1"/>
          </p:cNvGraphicFramePr>
          <p:nvPr>
            <p:extLst>
              <p:ext uri="{D42A27DB-BD31-4B8C-83A1-F6EECF244321}">
                <p14:modId xmlns:p14="http://schemas.microsoft.com/office/powerpoint/2010/main" val="2984354575"/>
              </p:ext>
            </p:extLst>
          </p:nvPr>
        </p:nvGraphicFramePr>
        <p:xfrm>
          <a:off x="5886256" y="1223179"/>
          <a:ext cx="2102814" cy="2546824"/>
        </p:xfrm>
        <a:graphic>
          <a:graphicData uri="http://schemas.openxmlformats.org/drawingml/2006/table">
            <a:tbl>
              <a:tblPr firstRow="1"/>
              <a:tblGrid>
                <a:gridCol w="179098">
                  <a:extLst>
                    <a:ext uri="{9D8B030D-6E8A-4147-A177-3AD203B41FA5}">
                      <a16:colId xmlns:a16="http://schemas.microsoft.com/office/drawing/2014/main" val="20005"/>
                    </a:ext>
                  </a:extLst>
                </a:gridCol>
                <a:gridCol w="961858">
                  <a:extLst>
                    <a:ext uri="{9D8B030D-6E8A-4147-A177-3AD203B41FA5}">
                      <a16:colId xmlns:a16="http://schemas.microsoft.com/office/drawing/2014/main" val="3034669001"/>
                    </a:ext>
                  </a:extLst>
                </a:gridCol>
                <a:gridCol w="961858">
                  <a:extLst>
                    <a:ext uri="{9D8B030D-6E8A-4147-A177-3AD203B41FA5}">
                      <a16:colId xmlns:a16="http://schemas.microsoft.com/office/drawing/2014/main" val="3096631230"/>
                    </a:ext>
                  </a:extLst>
                </a:gridCol>
              </a:tblGrid>
              <a:tr h="20371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300e Chromebook</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$270</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$299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14468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312810">
                <a:tc vMerge="1">
                  <a:txBody>
                    <a:bodyPr/>
                    <a:lstStyle/>
                    <a:p>
                      <a:endParaRPr lang="en-US"/>
                    </a:p>
                  </a:txBody>
                  <a:tcPr/>
                </a:tc>
                <a:tc>
                  <a:txBody>
                    <a:bodyPr/>
                    <a:lstStyle/>
                    <a:p>
                      <a:pPr marL="0" algn="ctr" defTabSz="1218987" rtl="0" eaLnBrk="1" fontAlgn="b" latinLnBrk="0" hangingPunct="1"/>
                      <a:r>
                        <a:rPr lang="en-US" sz="700" b="1" i="0" u="none" strike="noStrike" kern="1200" dirty="0">
                          <a:solidFill>
                            <a:srgbClr val="000000"/>
                          </a:solidFill>
                          <a:effectLst/>
                          <a:latin typeface="+mn-lt"/>
                          <a:ea typeface="+mn-ea"/>
                          <a:cs typeface="Arial" charset="0"/>
                        </a:rPr>
                        <a:t>82W20003US (MTK4)</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700" b="1" i="0" u="none" strike="noStrike" kern="1200" dirty="0">
                          <a:solidFill>
                            <a:srgbClr val="000000"/>
                          </a:solidFill>
                          <a:effectLst/>
                          <a:latin typeface="+mn-lt"/>
                          <a:ea typeface="+mn-ea"/>
                          <a:cs typeface="Arial" charset="0"/>
                        </a:rPr>
                        <a:t>82W20002US (MTK4)</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15686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MediaTek MT8186</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MediaTek MT8186</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11952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44458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5"/>
                  </a:ext>
                </a:extLst>
              </a:tr>
              <a:tr h="23395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6"/>
                  </a:ext>
                </a:extLst>
              </a:tr>
              <a:tr h="33411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baseline="0" dirty="0"/>
                        <a:t>720p HD camera w/ PS, </a:t>
                      </a:r>
                      <a:r>
                        <a:rPr lang="en-US" sz="600" b="0" dirty="0"/>
                        <a:t>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baseline="0" dirty="0"/>
                        <a:t>Front HD 720p camera + Rear 5.0MP, </a:t>
                      </a:r>
                      <a:r>
                        <a:rPr lang="en-US" sz="600" b="0" dirty="0"/>
                        <a:t>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7"/>
                  </a:ext>
                </a:extLst>
              </a:tr>
              <a:tr h="2227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8"/>
                  </a:ext>
                </a:extLst>
              </a:tr>
              <a:tr h="1811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9"/>
                  </a:ext>
                </a:extLst>
              </a:tr>
              <a:tr h="19266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4611917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296432" y="2131791"/>
            <a:ext cx="3753717" cy="3785652"/>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P15v AMD</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New clean sheet design.  Offering powerful performance at a competitive value.  Now featuring 45W AMD-H CPUs with NVIDIA professional GPUs.</a:t>
            </a:r>
            <a:endParaRPr kumimoji="0" lang="en-US" sz="1600" b="1" i="0" u="sng"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AMD 6nm Rembrandt Ryzen-H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NVIDIA A2000 (4GB) GPU</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64GB of DDR5 (4800MHz)</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Gen4 PCIe M.2 storage – Up to 4TB</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4.91lbs</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nvGraphicFramePr>
        <p:xfrm>
          <a:off x="5828074" y="1625442"/>
          <a:ext cx="3627571" cy="2399175"/>
        </p:xfrm>
        <a:graphic>
          <a:graphicData uri="http://schemas.openxmlformats.org/drawingml/2006/table">
            <a:tbl>
              <a:tblPr firstRow="1">
                <a:tableStyleId>{2D5ABB26-0587-4C30-8999-92F81FD0307C}</a:tableStyleId>
              </a:tblPr>
              <a:tblGrid>
                <a:gridCol w="441373">
                  <a:extLst>
                    <a:ext uri="{9D8B030D-6E8A-4147-A177-3AD203B41FA5}">
                      <a16:colId xmlns:a16="http://schemas.microsoft.com/office/drawing/2014/main" val="20000"/>
                    </a:ext>
                  </a:extLst>
                </a:gridCol>
                <a:gridCol w="1062066">
                  <a:extLst>
                    <a:ext uri="{9D8B030D-6E8A-4147-A177-3AD203B41FA5}">
                      <a16:colId xmlns:a16="http://schemas.microsoft.com/office/drawing/2014/main" val="588374131"/>
                    </a:ext>
                  </a:extLst>
                </a:gridCol>
                <a:gridCol w="1062066">
                  <a:extLst>
                    <a:ext uri="{9D8B030D-6E8A-4147-A177-3AD203B41FA5}">
                      <a16:colId xmlns:a16="http://schemas.microsoft.com/office/drawing/2014/main" val="597051048"/>
                    </a:ext>
                  </a:extLst>
                </a:gridCol>
                <a:gridCol w="1062066">
                  <a:extLst>
                    <a:ext uri="{9D8B030D-6E8A-4147-A177-3AD203B41FA5}">
                      <a16:colId xmlns:a16="http://schemas.microsoft.com/office/drawing/2014/main" val="2306707894"/>
                    </a:ext>
                  </a:extLst>
                </a:gridCol>
              </a:tblGrid>
              <a:tr h="254200">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P15v AMD </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15”</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Mainstream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$2,379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$2,539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21EM004GUS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21EM004FUS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21EM004BUS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a:rPr>
                        <a:t>16GB DDR5 4800MHz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a:rPr>
                        <a:t>32GB DDR5 4800MHz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a:rPr>
                        <a:t>32GB DDR5 4800MHz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1TB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15.6 FHD IPS</a:t>
                      </a:r>
                    </a:p>
                    <a:p>
                      <a:pPr algn="l" fontAlgn="b"/>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15.6 FHD IPS</a:t>
                      </a:r>
                    </a:p>
                    <a:p>
                      <a:pPr algn="l" fontAlgn="b"/>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15.6 FHD IPS</a:t>
                      </a:r>
                    </a:p>
                    <a:p>
                      <a:pPr algn="l" fontAlgn="b"/>
                      <a:r>
                        <a:rPr lang="en-US" sz="800" b="0" i="0" u="none" strike="noStrike" dirty="0">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dirty="0">
                          <a:solidFill>
                            <a:srgbClr val="000000"/>
                          </a:solidFill>
                          <a:effectLst/>
                          <a:latin typeface="+mn-lt"/>
                          <a:ea typeface="Arial" charset="0"/>
                          <a:cs typeface="Arial"/>
                        </a:rPr>
                        <a:t>NVIDIA </a:t>
                      </a:r>
                    </a:p>
                    <a:p>
                      <a:pPr algn="l" fontAlgn="b"/>
                      <a:r>
                        <a:rPr lang="en-US" sz="800" b="0" i="0" u="none" strike="noStrike" dirty="0">
                          <a:solidFill>
                            <a:srgbClr val="000000"/>
                          </a:solidFill>
                          <a:effectLst/>
                          <a:latin typeface="+mn-lt"/>
                          <a:ea typeface="Arial" charset="0"/>
                          <a:cs typeface="Arial"/>
                        </a:rPr>
                        <a:t>T1200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a:t>
                      </a:r>
                    </a:p>
                    <a:p>
                      <a:pPr algn="l" fontAlgn="b"/>
                      <a:r>
                        <a:rPr lang="en-US" sz="800" b="0" i="0" u="none" strike="noStrike" dirty="0">
                          <a:solidFill>
                            <a:srgbClr val="000000"/>
                          </a:solidFill>
                          <a:effectLst/>
                          <a:latin typeface="+mn-lt"/>
                          <a:ea typeface="Arial" charset="0"/>
                          <a:cs typeface="Arial"/>
                        </a:rPr>
                        <a:t>T1200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RTX</a:t>
                      </a:r>
                    </a:p>
                    <a:p>
                      <a:pPr algn="l" fontAlgn="b"/>
                      <a:r>
                        <a:rPr lang="en-US" sz="800" b="0" i="0" u="none" strike="noStrike" dirty="0">
                          <a:solidFill>
                            <a:srgbClr val="000000"/>
                          </a:solidFill>
                          <a:effectLst/>
                          <a:latin typeface="+mn-lt"/>
                          <a:ea typeface="Arial" charset="0"/>
                          <a:cs typeface="Arial"/>
                        </a:rPr>
                        <a:t>A2000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2050" name="Picture 2" descr="images">
            <a:extLst>
              <a:ext uri="{FF2B5EF4-FFF2-40B4-BE49-F238E27FC236}">
                <a16:creationId xmlns:a16="http://schemas.microsoft.com/office/drawing/2014/main" id="{FF3681F2-309A-407A-BB46-E3A28176300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48948" y="4152633"/>
            <a:ext cx="1737361" cy="174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a:extLst>
              <a:ext uri="{FF2B5EF4-FFF2-40B4-BE49-F238E27FC236}">
                <a16:creationId xmlns:a16="http://schemas.microsoft.com/office/drawing/2014/main" id="{0114232D-0FD8-4E67-9CEE-A8BE5DAEA22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09990" y="4170921"/>
            <a:ext cx="1737361" cy="1740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s">
            <a:extLst>
              <a:ext uri="{FF2B5EF4-FFF2-40B4-BE49-F238E27FC236}">
                <a16:creationId xmlns:a16="http://schemas.microsoft.com/office/drawing/2014/main" id="{7D76CA77-9C6C-4786-811A-6811CC052FD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83497" y="4170921"/>
            <a:ext cx="2189096" cy="17408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B9AC2CB-F506-1CF0-6AF1-353F93392821}"/>
              </a:ext>
            </a:extLst>
          </p:cNvPr>
          <p:cNvSpPr>
            <a:spLocks noGrp="1"/>
          </p:cNvSpPr>
          <p:nvPr>
            <p:ph type="title"/>
          </p:nvPr>
        </p:nvSpPr>
        <p:spPr/>
        <p:txBody>
          <a:bodyPr/>
          <a:lstStyle/>
          <a:p>
            <a:r>
              <a:rPr lang="en-US" dirty="0"/>
              <a:t>Lenovo Topseller ThinkPad Mobile </a:t>
            </a:r>
            <a:r>
              <a:rPr lang="en-US" sz="2800" dirty="0"/>
              <a:t>Workstations</a:t>
            </a:r>
            <a:br>
              <a:rPr lang="en-US" sz="2800" dirty="0"/>
            </a:br>
            <a:r>
              <a:rPr lang="en-US" sz="2800" i="1" dirty="0">
                <a:solidFill>
                  <a:srgbClr val="FF0000"/>
                </a:solidFill>
              </a:rPr>
              <a:t>P15v AMD | Value of Performance</a:t>
            </a:r>
            <a:endParaRPr lang="en-US" sz="2800" dirty="0"/>
          </a:p>
        </p:txBody>
      </p:sp>
      <p:sp>
        <p:nvSpPr>
          <p:cNvPr id="3" name="TextBox 2">
            <a:extLst>
              <a:ext uri="{FF2B5EF4-FFF2-40B4-BE49-F238E27FC236}">
                <a16:creationId xmlns:a16="http://schemas.microsoft.com/office/drawing/2014/main" id="{39A3AA93-815D-B4B3-24DE-13B5E698FDFF}"/>
              </a:ext>
            </a:extLst>
          </p:cNvPr>
          <p:cNvSpPr txBox="1"/>
          <p:nvPr/>
        </p:nvSpPr>
        <p:spPr>
          <a:xfrm>
            <a:off x="817790" y="1676977"/>
            <a:ext cx="2710999"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**While Supply Lasts!!!</a:t>
            </a:r>
          </a:p>
        </p:txBody>
      </p:sp>
    </p:spTree>
    <p:extLst>
      <p:ext uri="{BB962C8B-B14F-4D97-AF65-F5344CB8AC3E}">
        <p14:creationId xmlns:p14="http://schemas.microsoft.com/office/powerpoint/2010/main" val="291613398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635202" y="2086293"/>
            <a:ext cx="3684602" cy="347787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P1 Gen 5</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12</a:t>
            </a:r>
            <a:r>
              <a:rPr kumimoji="0" lang="en-US" sz="1600" b="1" i="0" u="none" strike="noStrike" kern="1200" cap="none" spc="0" normalizeH="0" baseline="30000" noProof="0" dirty="0">
                <a:ln>
                  <a:noFill/>
                </a:ln>
                <a:solidFill>
                  <a:srgbClr val="000000"/>
                </a:solidFill>
                <a:effectLst/>
                <a:uLnTx/>
                <a:uFillTx/>
                <a:latin typeface="Arial"/>
                <a:ea typeface="+mn-ea"/>
                <a:cs typeface="+mn-cs"/>
              </a:rPr>
              <a:t>th</a:t>
            </a:r>
            <a:r>
              <a:rPr kumimoji="0" lang="en-US" sz="1600" b="1" i="0" u="none" strike="noStrike" kern="1200" cap="none" spc="0" normalizeH="0" baseline="0" noProof="0" dirty="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NVIDIA RTX A5500</a:t>
            </a:r>
          </a:p>
          <a:p>
            <a:pPr marL="457200"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Also offering GeForce RTX 3070Ti/3080Ti</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Up to 64GB DDR5 RAM</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All displays with X-Rite Factory Color Calibration and Low Blue Light Eyesafe® certification</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QHD+ with high refresh rate (165Hz)</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Liquid metal cooling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Starting at 3.99lb (1.81kg) </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nvGraphicFramePr>
        <p:xfrm>
          <a:off x="5091228" y="2234065"/>
          <a:ext cx="3534612" cy="2389870"/>
        </p:xfrm>
        <a:graphic>
          <a:graphicData uri="http://schemas.openxmlformats.org/drawingml/2006/table">
            <a:tbl>
              <a:tblPr firstRow="1">
                <a:tableStyleId>{2D5ABB26-0587-4C30-8999-92F81FD0307C}</a:tableStyleId>
              </a:tblPr>
              <a:tblGrid>
                <a:gridCol w="430062">
                  <a:extLst>
                    <a:ext uri="{9D8B030D-6E8A-4147-A177-3AD203B41FA5}">
                      <a16:colId xmlns:a16="http://schemas.microsoft.com/office/drawing/2014/main" val="20000"/>
                    </a:ext>
                  </a:extLst>
                </a:gridCol>
                <a:gridCol w="1034850">
                  <a:extLst>
                    <a:ext uri="{9D8B030D-6E8A-4147-A177-3AD203B41FA5}">
                      <a16:colId xmlns:a16="http://schemas.microsoft.com/office/drawing/2014/main" val="20002"/>
                    </a:ext>
                  </a:extLst>
                </a:gridCol>
                <a:gridCol w="1034850">
                  <a:extLst>
                    <a:ext uri="{9D8B030D-6E8A-4147-A177-3AD203B41FA5}">
                      <a16:colId xmlns:a16="http://schemas.microsoft.com/office/drawing/2014/main" val="1097658945"/>
                    </a:ext>
                  </a:extLst>
                </a:gridCol>
                <a:gridCol w="1034850">
                  <a:extLst>
                    <a:ext uri="{9D8B030D-6E8A-4147-A177-3AD203B41FA5}">
                      <a16:colId xmlns:a16="http://schemas.microsoft.com/office/drawing/2014/main" val="1322152617"/>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 Gen 5 </a:t>
                      </a:r>
                      <a:r>
                        <a:rPr kumimoji="0" lang="en-US" sz="1100" b="0" i="0" u="none" strike="noStrike" kern="1200" cap="none" spc="0" normalizeH="0" baseline="0" noProof="0" dirty="0">
                          <a:ln>
                            <a:noFill/>
                          </a:ln>
                          <a:solidFill>
                            <a:schemeClr val="bg1"/>
                          </a:solidFill>
                          <a:effectLst/>
                          <a:uLnTx/>
                          <a:uFillTx/>
                          <a:latin typeface="+mn-lt"/>
                          <a:ea typeface="Arial" charset="0"/>
                          <a:cs typeface="Arial"/>
                        </a:rPr>
                        <a:t>Ultra-premium performance</a:t>
                      </a: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$3,139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21DC006MUS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21DC006KUS</a:t>
                      </a:r>
                      <a:endParaRPr kumimoji="0" lang="en-US" sz="900" b="1" i="0" u="none" strike="noStrike" kern="1200" cap="none" spc="0" normalizeH="0" baseline="0" noProof="0" dirty="0">
                        <a:ln>
                          <a:noFill/>
                        </a:ln>
                        <a:solidFill>
                          <a:srgbClr val="000000"/>
                        </a:solidFill>
                        <a:effectLst/>
                        <a:highlight>
                          <a:srgbClr val="FFFF00"/>
                        </a:highligh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21DC006DUS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Core i7-12800H 14C vPro</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dirty="0">
                          <a:solidFill>
                            <a:srgbClr val="000000"/>
                          </a:solidFill>
                          <a:effectLst/>
                          <a:latin typeface="Arial"/>
                          <a:ea typeface="Arial" charset="0"/>
                          <a:cs typeface="Arial"/>
                        </a:rPr>
                        <a:t>NVIDIA RTX A1000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RTX A1000 (4GB)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NVIDIA RTX A2000 (8GB)</a:t>
                      </a:r>
                      <a:endParaRPr lang="en-US" sz="800" b="1" i="0" u="none" strike="noStrike" dirty="0">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4" name="Title 3">
            <a:extLst>
              <a:ext uri="{FF2B5EF4-FFF2-40B4-BE49-F238E27FC236}">
                <a16:creationId xmlns:a16="http://schemas.microsoft.com/office/drawing/2014/main" id="{26865A05-5B12-D091-5578-143C6E0F7D41}"/>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 | The Machine You Need in the Device You Want</a:t>
            </a:r>
            <a:endParaRPr lang="en-US" dirty="0"/>
          </a:p>
        </p:txBody>
      </p:sp>
      <p:sp>
        <p:nvSpPr>
          <p:cNvPr id="3" name="TextBox 2">
            <a:extLst>
              <a:ext uri="{FF2B5EF4-FFF2-40B4-BE49-F238E27FC236}">
                <a16:creationId xmlns:a16="http://schemas.microsoft.com/office/drawing/2014/main" id="{1217C399-1B34-A4B2-5331-170472A8FF2B}"/>
              </a:ext>
            </a:extLst>
          </p:cNvPr>
          <p:cNvSpPr txBox="1"/>
          <p:nvPr/>
        </p:nvSpPr>
        <p:spPr>
          <a:xfrm>
            <a:off x="1238416" y="1532295"/>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Transition to P1 Gen 6</a:t>
            </a:r>
          </a:p>
        </p:txBody>
      </p:sp>
    </p:spTree>
    <p:extLst>
      <p:ext uri="{BB962C8B-B14F-4D97-AF65-F5344CB8AC3E}">
        <p14:creationId xmlns:p14="http://schemas.microsoft.com/office/powerpoint/2010/main" val="54533957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2" y="228600"/>
            <a:ext cx="6465054" cy="83099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LENOVO TOPSELLER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ThinkPad Mobile Workstations</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206" y="256716"/>
            <a:ext cx="744495" cy="744495"/>
          </a:xfrm>
          <a:prstGeom prst="rect">
            <a:avLst/>
          </a:prstGeom>
        </p:spPr>
      </p:pic>
      <p:sp>
        <p:nvSpPr>
          <p:cNvPr id="12" name="Rectangle 11"/>
          <p:cNvSpPr/>
          <p:nvPr/>
        </p:nvSpPr>
        <p:spPr>
          <a:xfrm>
            <a:off x="1051482" y="1032991"/>
            <a:ext cx="710451" cy="230832"/>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charset="0"/>
                <a:ea typeface="Arial" charset="0"/>
                <a:cs typeface="Arial" charset="0"/>
              </a:rPr>
              <a:t>[  3 OF 8 ]</a:t>
            </a:r>
            <a:endParaRPr kumimoji="0" lang="en-US" sz="9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14" name="TextBox 13">
            <a:extLst>
              <a:ext uri="{FF2B5EF4-FFF2-40B4-BE49-F238E27FC236}">
                <a16:creationId xmlns:a16="http://schemas.microsoft.com/office/drawing/2014/main" id="{B0DC841F-7806-45CD-9A83-54E4A468E158}"/>
              </a:ext>
            </a:extLst>
          </p:cNvPr>
          <p:cNvSpPr txBox="1"/>
          <p:nvPr/>
        </p:nvSpPr>
        <p:spPr>
          <a:xfrm>
            <a:off x="736748" y="2129047"/>
            <a:ext cx="2890567" cy="3046988"/>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P16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Completely new design.  P15 and P17 will transition to the ThinkPad P16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12</a:t>
            </a:r>
            <a:r>
              <a:rPr kumimoji="0" lang="en-US" sz="1200" b="1" i="0" u="none" strike="noStrike" kern="1200" cap="none" spc="0" normalizeH="0" baseline="30000" noProof="0" dirty="0">
                <a:ln>
                  <a:noFill/>
                </a:ln>
                <a:solidFill>
                  <a:srgbClr val="000000"/>
                </a:solidFill>
                <a:effectLst/>
                <a:uLnTx/>
                <a:uFillTx/>
                <a:latin typeface="Arial"/>
                <a:ea typeface="+mn-ea"/>
                <a:cs typeface="+mn-cs"/>
              </a:rPr>
              <a:t>th</a:t>
            </a:r>
            <a:r>
              <a:rPr kumimoji="0" lang="en-US" sz="1200" b="1" i="0" u="none" strike="noStrike" kern="1200" cap="none" spc="0" normalizeH="0" baseline="0" noProof="0" dirty="0">
                <a:ln>
                  <a:noFill/>
                </a:ln>
                <a:solidFill>
                  <a:srgbClr val="000000"/>
                </a:solidFill>
                <a:effectLst/>
                <a:uLnTx/>
                <a:uFillTx/>
                <a:latin typeface="Arial"/>
                <a:ea typeface="+mn-ea"/>
                <a:cs typeface="+mn-cs"/>
              </a:rPr>
              <a:t> Gen Intel HX-class CPUs (55W)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Up to NVIDIA RTX A5500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Up to 128GB DDR5 RAM</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Up to 8TB Gen4 PCIe Storage</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Contact Lenovo Rep</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UHD+ OLED touch coming soon</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16” 16:10 Display</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Brand new thermal design</a:t>
            </a: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nvGraphicFramePr>
        <p:xfrm>
          <a:off x="4415778" y="1576138"/>
          <a:ext cx="5864707" cy="2916122"/>
        </p:xfrm>
        <a:graphic>
          <a:graphicData uri="http://schemas.openxmlformats.org/drawingml/2006/table">
            <a:tbl>
              <a:tblPr firstRow="1">
                <a:tableStyleId>{2D5ABB26-0587-4C30-8999-92F81FD0307C}</a:tableStyleId>
              </a:tblPr>
              <a:tblGrid>
                <a:gridCol w="450042">
                  <a:extLst>
                    <a:ext uri="{9D8B030D-6E8A-4147-A177-3AD203B41FA5}">
                      <a16:colId xmlns:a16="http://schemas.microsoft.com/office/drawing/2014/main" val="20000"/>
                    </a:ext>
                  </a:extLst>
                </a:gridCol>
                <a:gridCol w="1082933">
                  <a:extLst>
                    <a:ext uri="{9D8B030D-6E8A-4147-A177-3AD203B41FA5}">
                      <a16:colId xmlns:a16="http://schemas.microsoft.com/office/drawing/2014/main" val="4148895734"/>
                    </a:ext>
                  </a:extLst>
                </a:gridCol>
                <a:gridCol w="1082933">
                  <a:extLst>
                    <a:ext uri="{9D8B030D-6E8A-4147-A177-3AD203B41FA5}">
                      <a16:colId xmlns:a16="http://schemas.microsoft.com/office/drawing/2014/main" val="1111459891"/>
                    </a:ext>
                  </a:extLst>
                </a:gridCol>
                <a:gridCol w="1082933">
                  <a:extLst>
                    <a:ext uri="{9D8B030D-6E8A-4147-A177-3AD203B41FA5}">
                      <a16:colId xmlns:a16="http://schemas.microsoft.com/office/drawing/2014/main" val="583136507"/>
                    </a:ext>
                  </a:extLst>
                </a:gridCol>
                <a:gridCol w="1082933">
                  <a:extLst>
                    <a:ext uri="{9D8B030D-6E8A-4147-A177-3AD203B41FA5}">
                      <a16:colId xmlns:a16="http://schemas.microsoft.com/office/drawing/2014/main" val="1429482423"/>
                    </a:ext>
                  </a:extLst>
                </a:gridCol>
                <a:gridCol w="1082933">
                  <a:extLst>
                    <a:ext uri="{9D8B030D-6E8A-4147-A177-3AD203B41FA5}">
                      <a16:colId xmlns:a16="http://schemas.microsoft.com/office/drawing/2014/main" val="3883962980"/>
                    </a:ext>
                  </a:extLst>
                </a:gridCol>
              </a:tblGrid>
              <a:tr h="29403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 Gen 1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Ultimate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$2,969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$2,979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$3,259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$3,569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$3,769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729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rPr>
                        <a:t>$200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rPr>
                        <a:t>$500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rPr>
                        <a:t>$500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rPr>
                        <a:t>$700 Rebate</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rPr>
                        <a:t>$700 Rebate</a:t>
                      </a: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807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21D6006NUS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21D6007XUS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21D60083US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21D60082US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21D60081US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90251">
                <a:tc vMerge="1">
                  <a:txBody>
                    <a:bodyPr/>
                    <a:lstStyle/>
                    <a:p>
                      <a:endParaRPr lang="en-US"/>
                    </a:p>
                  </a:txBody>
                  <a:tcPr/>
                </a:tc>
                <a:tc>
                  <a:txBody>
                    <a:bodyPr/>
                    <a:lstStyle/>
                    <a:p>
                      <a:pPr algn="l" fontAlgn="b"/>
                      <a:r>
                        <a:rPr lang="en-US" sz="800" b="0" i="0" u="none" strike="noStrike" dirty="0">
                          <a:solidFill>
                            <a:srgbClr val="000000"/>
                          </a:solidFill>
                          <a:effectLst/>
                          <a:latin typeface="Arial" charset="0"/>
                          <a:ea typeface="Arial" charset="0"/>
                          <a:cs typeface="Arial" charset="0"/>
                        </a:rPr>
                        <a:t>Core i7-12850HX 16C vPro</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Core i9-12900HX 16C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82047">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16GB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16GB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32GB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32GB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Arial" charset="0"/>
                          <a:cs typeface="Arial" charset="0"/>
                        </a:rPr>
                        <a:t>32GB DDR5 4000MHz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330312">
                <a:tc vMerge="1">
                  <a:txBody>
                    <a:bodyPr/>
                    <a:lstStyle/>
                    <a:p>
                      <a:endParaRPr lang="en-US"/>
                    </a:p>
                  </a:txBody>
                  <a:tcPr/>
                </a:tc>
                <a:tc>
                  <a:txBody>
                    <a:bodyPr/>
                    <a:lstStyle/>
                    <a:p>
                      <a:pPr algn="l" fontAlgn="b"/>
                      <a:r>
                        <a:rPr lang="en-US" sz="800" b="0" i="0" u="none" strike="noStrike" dirty="0">
                          <a:solidFill>
                            <a:srgbClr val="000000"/>
                          </a:solidFill>
                          <a:effectLst/>
                          <a:latin typeface="Arial" charset="0"/>
                          <a:ea typeface="Arial" charset="0"/>
                          <a:cs typeface="Arial" charset="0"/>
                        </a:rPr>
                        <a:t>512GB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512GB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1TB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1TB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charset="0"/>
                          <a:ea typeface="Arial" charset="0"/>
                          <a:cs typeface="Arial" charset="0"/>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423070">
                <a:tc vMerge="1">
                  <a:txBody>
                    <a:bodyPr/>
                    <a:lstStyle/>
                    <a:p>
                      <a:endParaRPr lang="en-US"/>
                    </a:p>
                  </a:txBody>
                  <a:tcPr/>
                </a:tc>
                <a:tc>
                  <a:txBody>
                    <a:bodyPr/>
                    <a:lstStyle/>
                    <a:p>
                      <a:pPr algn="l" fontAlgn="b"/>
                      <a:r>
                        <a:rPr lang="en-US" sz="800" b="0" i="0" u="none" strike="noStrike" dirty="0">
                          <a:solidFill>
                            <a:srgbClr val="000000"/>
                          </a:solidFill>
                          <a:effectLst/>
                          <a:latin typeface="Arial" charset="0"/>
                          <a:ea typeface="Arial" charset="0"/>
                          <a:cs typeface="Arial" charset="0"/>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16” 16:10 WQUXGA (UHD+)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336037">
                <a:tc vMerge="1">
                  <a:txBody>
                    <a:bodyPr/>
                    <a:lstStyle/>
                    <a:p>
                      <a:endParaRPr lang="en-US"/>
                    </a:p>
                  </a:txBody>
                  <a:tcPr/>
                </a:tc>
                <a:tc>
                  <a:txBody>
                    <a:bodyPr/>
                    <a:lstStyle/>
                    <a:p>
                      <a:pPr algn="l" fontAlgn="b"/>
                      <a:r>
                        <a:rPr lang="en-US" sz="800" b="0" i="0" u="none" strike="noStrike" dirty="0">
                          <a:solidFill>
                            <a:srgbClr val="000000"/>
                          </a:solidFill>
                          <a:effectLst/>
                          <a:latin typeface="Arial" charset="0"/>
                          <a:ea typeface="Arial" charset="0"/>
                          <a:cs typeface="Arial" charset="0"/>
                        </a:rPr>
                        <a:t>NVIDIA RTX A2000 (8GB)</a:t>
                      </a:r>
                      <a:endParaRPr lang="en-US" sz="800" b="1"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Intel UHD Integrated Graphics</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Intel UHD Integrated Graphics</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RTX A1000 (4GB)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mn-lt"/>
                          <a:ea typeface="Arial" charset="0"/>
                          <a:cs typeface="Arial"/>
                        </a:rPr>
                        <a:t>NVIDIA RTX A2000 (8GB)</a:t>
                      </a:r>
                      <a:endParaRPr lang="en-US" sz="800" b="1" i="0" u="none" strike="noStrike" dirty="0">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31264">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charset="0"/>
                          <a:ea typeface="Arial" charset="0"/>
                          <a:cs typeface="Arial" charset="0"/>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75329">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dirty="0">
                          <a:solidFill>
                            <a:srgbClr val="000000"/>
                          </a:solidFill>
                          <a:effectLst/>
                          <a:latin typeface="Arial" charset="0"/>
                          <a:ea typeface="Arial" charset="0"/>
                          <a:cs typeface="Arial" charset="0"/>
                        </a:rPr>
                        <a:t>3 Year Warranty </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3 Year Warranty </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3 Year Warranty </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3 Year Warranty </a:t>
                      </a: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charset="0"/>
                          <a:ea typeface="Arial" charset="0"/>
                          <a:cs typeface="Arial" charset="0"/>
                        </a:rPr>
                        <a:t>3 Year Warranty </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3" name="Picture 2">
            <a:extLst>
              <a:ext uri="{FF2B5EF4-FFF2-40B4-BE49-F238E27FC236}">
                <a16:creationId xmlns:a16="http://schemas.microsoft.com/office/drawing/2014/main" id="{A6D68DA3-F909-4930-AFD9-AF037F36D1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2004" y="4766432"/>
            <a:ext cx="1987305" cy="1649040"/>
          </a:xfrm>
          <a:prstGeom prst="rect">
            <a:avLst/>
          </a:prstGeom>
        </p:spPr>
      </p:pic>
      <p:pic>
        <p:nvPicPr>
          <p:cNvPr id="4" name="Picture 3">
            <a:extLst>
              <a:ext uri="{FF2B5EF4-FFF2-40B4-BE49-F238E27FC236}">
                <a16:creationId xmlns:a16="http://schemas.microsoft.com/office/drawing/2014/main" id="{01818168-B802-4ED3-B398-6DD6CC7A80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25826" y="4680552"/>
            <a:ext cx="2066179" cy="1690510"/>
          </a:xfrm>
          <a:prstGeom prst="rect">
            <a:avLst/>
          </a:prstGeom>
        </p:spPr>
      </p:pic>
      <p:pic>
        <p:nvPicPr>
          <p:cNvPr id="5" name="Picture 4">
            <a:extLst>
              <a:ext uri="{FF2B5EF4-FFF2-40B4-BE49-F238E27FC236}">
                <a16:creationId xmlns:a16="http://schemas.microsoft.com/office/drawing/2014/main" id="{6D4C5C83-ED14-43D4-A625-51ED5E4F29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55960" y="4721952"/>
            <a:ext cx="1965034" cy="1558475"/>
          </a:xfrm>
          <a:prstGeom prst="rect">
            <a:avLst/>
          </a:prstGeom>
        </p:spPr>
      </p:pic>
      <p:pic>
        <p:nvPicPr>
          <p:cNvPr id="6" name="Picture 5">
            <a:extLst>
              <a:ext uri="{FF2B5EF4-FFF2-40B4-BE49-F238E27FC236}">
                <a16:creationId xmlns:a16="http://schemas.microsoft.com/office/drawing/2014/main" id="{B8B5D766-EF20-49E7-9C11-F309282C57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553" y="5456405"/>
            <a:ext cx="2902759" cy="368604"/>
          </a:xfrm>
          <a:prstGeom prst="rect">
            <a:avLst/>
          </a:prstGeom>
        </p:spPr>
      </p:pic>
      <p:sp>
        <p:nvSpPr>
          <p:cNvPr id="8" name="Title 7">
            <a:extLst>
              <a:ext uri="{FF2B5EF4-FFF2-40B4-BE49-F238E27FC236}">
                <a16:creationId xmlns:a16="http://schemas.microsoft.com/office/drawing/2014/main" id="{50AF2AAE-3795-C9CE-C4D6-F880426DC51A}"/>
              </a:ext>
            </a:extLst>
          </p:cNvPr>
          <p:cNvSpPr>
            <a:spLocks noGrp="1"/>
          </p:cNvSpPr>
          <p:nvPr>
            <p:ph type="title"/>
          </p:nvPr>
        </p:nvSpPr>
        <p:spPr/>
        <p:txBody>
          <a:bodyPr/>
          <a:lstStyle/>
          <a:p>
            <a:r>
              <a:rPr lang="en-US" dirty="0"/>
              <a:t>Lenovo Topseller ThinkPad Mobile Workstations</a:t>
            </a:r>
            <a:br>
              <a:rPr lang="en-US" dirty="0"/>
            </a:br>
            <a:r>
              <a:rPr lang="en-US" sz="2800" i="1" dirty="0">
                <a:solidFill>
                  <a:srgbClr val="FF0000"/>
                </a:solidFill>
              </a:rPr>
              <a:t>P16 | The Most Powerful ThinkPad Ever</a:t>
            </a:r>
            <a:endParaRPr lang="en-US" dirty="0"/>
          </a:p>
        </p:txBody>
      </p:sp>
      <p:sp>
        <p:nvSpPr>
          <p:cNvPr id="10" name="TextBox 9">
            <a:extLst>
              <a:ext uri="{FF2B5EF4-FFF2-40B4-BE49-F238E27FC236}">
                <a16:creationId xmlns:a16="http://schemas.microsoft.com/office/drawing/2014/main" id="{773B3F68-255C-EA07-A95A-0798231819B4}"/>
              </a:ext>
            </a:extLst>
          </p:cNvPr>
          <p:cNvSpPr txBox="1"/>
          <p:nvPr/>
        </p:nvSpPr>
        <p:spPr>
          <a:xfrm>
            <a:off x="817792" y="1597729"/>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1251B"/>
                </a:solidFill>
                <a:effectLst/>
                <a:uLnTx/>
                <a:uFillTx/>
                <a:latin typeface="Arial" pitchFamily="34" charset="0"/>
                <a:ea typeface="+mn-ea"/>
                <a:cs typeface="Arial" pitchFamily="34" charset="0"/>
              </a:rPr>
              <a:t>Transition to P16 Gen 2</a:t>
            </a:r>
          </a:p>
        </p:txBody>
      </p:sp>
    </p:spTree>
    <p:extLst>
      <p:ext uri="{BB962C8B-B14F-4D97-AF65-F5344CB8AC3E}">
        <p14:creationId xmlns:p14="http://schemas.microsoft.com/office/powerpoint/2010/main" val="74722680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5CEB8F4-2D91-DF20-FAA0-0DB84B4D79F3}"/>
              </a:ext>
            </a:extLst>
          </p:cNvPr>
          <p:cNvGrpSpPr/>
          <p:nvPr/>
        </p:nvGrpSpPr>
        <p:grpSpPr>
          <a:xfrm>
            <a:off x="7666845" y="1192765"/>
            <a:ext cx="1386807" cy="2480787"/>
            <a:chOff x="7725667" y="1461239"/>
            <a:chExt cx="1386807" cy="2480787"/>
          </a:xfrm>
        </p:grpSpPr>
        <p:cxnSp>
          <p:nvCxnSpPr>
            <p:cNvPr id="137" name="Straight Connector 136">
              <a:extLst>
                <a:ext uri="{FF2B5EF4-FFF2-40B4-BE49-F238E27FC236}">
                  <a16:creationId xmlns:a16="http://schemas.microsoft.com/office/drawing/2014/main" id="{0A081FE7-6BF8-4ECE-AF58-D15211F4558C}"/>
                </a:ext>
              </a:extLst>
            </p:cNvPr>
            <p:cNvCxnSpPr>
              <a:cxnSpLocks/>
            </p:cNvCxnSpPr>
            <p:nvPr/>
          </p:nvCxnSpPr>
          <p:spPr>
            <a:xfrm flipH="1" flipV="1">
              <a:off x="7777407" y="1555840"/>
              <a:ext cx="17484" cy="2386186"/>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676FD17D-876D-6E0C-B86E-879ACC409D6F}"/>
                </a:ext>
              </a:extLst>
            </p:cNvPr>
            <p:cNvSpPr txBox="1"/>
            <p:nvPr/>
          </p:nvSpPr>
          <p:spPr>
            <a:xfrm>
              <a:off x="7725667" y="1461239"/>
              <a:ext cx="1386807" cy="1077218"/>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黑体" panose="02010609060101010101" pitchFamily="49" charset="-122"/>
                  <a:cs typeface="LenovoDo-Bold"/>
                </a:rPr>
                <a:t>P7</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ADVANCED AND VERSATILE SUPER SOCKET TOWER</a:t>
              </a:r>
            </a:p>
          </p:txBody>
        </p:sp>
      </p:grpSp>
      <p:cxnSp>
        <p:nvCxnSpPr>
          <p:cNvPr id="144" name="Straight Connector 143">
            <a:extLst>
              <a:ext uri="{FF2B5EF4-FFF2-40B4-BE49-F238E27FC236}">
                <a16:creationId xmlns:a16="http://schemas.microsoft.com/office/drawing/2014/main" id="{74F41072-B93F-4DF9-86CA-3F7C888527F3}"/>
              </a:ext>
            </a:extLst>
          </p:cNvPr>
          <p:cNvCxnSpPr>
            <a:cxnSpLocks/>
          </p:cNvCxnSpPr>
          <p:nvPr/>
        </p:nvCxnSpPr>
        <p:spPr>
          <a:xfrm flipH="1" flipV="1">
            <a:off x="2449125" y="1493526"/>
            <a:ext cx="7036" cy="367326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50613D2F-1BDF-4277-B9ED-BD499F6DDF51}"/>
              </a:ext>
            </a:extLst>
          </p:cNvPr>
          <p:cNvCxnSpPr>
            <a:cxnSpLocks/>
          </p:cNvCxnSpPr>
          <p:nvPr/>
        </p:nvCxnSpPr>
        <p:spPr>
          <a:xfrm flipV="1">
            <a:off x="1737284" y="2391415"/>
            <a:ext cx="0" cy="29342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119" name="Group 118">
            <a:extLst>
              <a:ext uri="{FF2B5EF4-FFF2-40B4-BE49-F238E27FC236}">
                <a16:creationId xmlns:a16="http://schemas.microsoft.com/office/drawing/2014/main" id="{34361707-D023-40B3-8FEA-155709129EBD}"/>
              </a:ext>
            </a:extLst>
          </p:cNvPr>
          <p:cNvGrpSpPr/>
          <p:nvPr/>
        </p:nvGrpSpPr>
        <p:grpSpPr>
          <a:xfrm>
            <a:off x="9187136" y="1260333"/>
            <a:ext cx="1704222" cy="2471217"/>
            <a:chOff x="6820141" y="1568540"/>
            <a:chExt cx="1704222" cy="2471217"/>
          </a:xfrm>
        </p:grpSpPr>
        <p:sp>
          <p:nvSpPr>
            <p:cNvPr id="120" name="TextBox 12">
              <a:extLst>
                <a:ext uri="{FF2B5EF4-FFF2-40B4-BE49-F238E27FC236}">
                  <a16:creationId xmlns:a16="http://schemas.microsoft.com/office/drawing/2014/main" id="{525076F7-A460-4F05-821D-5A1D6C8CED4E}"/>
                </a:ext>
              </a:extLst>
            </p:cNvPr>
            <p:cNvSpPr txBox="1">
              <a:spLocks noChangeArrowheads="1"/>
            </p:cNvSpPr>
            <p:nvPr/>
          </p:nvSpPr>
          <p:spPr bwMode="auto">
            <a:xfrm>
              <a:off x="6820141" y="1568540"/>
              <a:ext cx="1704222" cy="707886"/>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LenovoDo-Bold"/>
                </a:rPr>
                <a:t>P620</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rPr>
                <a:t>LIMITLESS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rPr>
                <a:t>POSSIBILITIES</a:t>
              </a:r>
              <a:endParaRPr kumimoji="0" lang="en-US"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endParaRPr>
            </a:p>
          </p:txBody>
        </p:sp>
        <p:cxnSp>
          <p:nvCxnSpPr>
            <p:cNvPr id="121" name="Straight Connector 120">
              <a:extLst>
                <a:ext uri="{FF2B5EF4-FFF2-40B4-BE49-F238E27FC236}">
                  <a16:creationId xmlns:a16="http://schemas.microsoft.com/office/drawing/2014/main" id="{0EC6EC2E-0905-4227-89E1-42459051677F}"/>
                </a:ext>
              </a:extLst>
            </p:cNvPr>
            <p:cNvCxnSpPr/>
            <p:nvPr/>
          </p:nvCxnSpPr>
          <p:spPr>
            <a:xfrm flipH="1" flipV="1">
              <a:off x="6867279" y="1653571"/>
              <a:ext cx="17484" cy="2386186"/>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sp>
        <p:nvSpPr>
          <p:cNvPr id="123" name="TextBox 12">
            <a:extLst>
              <a:ext uri="{FF2B5EF4-FFF2-40B4-BE49-F238E27FC236}">
                <a16:creationId xmlns:a16="http://schemas.microsoft.com/office/drawing/2014/main" id="{21444FCD-0B5F-41CF-B281-A1649918C569}"/>
              </a:ext>
            </a:extLst>
          </p:cNvPr>
          <p:cNvSpPr txBox="1">
            <a:spLocks noChangeArrowheads="1"/>
          </p:cNvSpPr>
          <p:nvPr/>
        </p:nvSpPr>
        <p:spPr bwMode="auto">
          <a:xfrm>
            <a:off x="6164472" y="1051394"/>
            <a:ext cx="1491135" cy="1261884"/>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黑体" panose="02010609060101010101" pitchFamily="49" charset="-122"/>
                <a:cs typeface="LenovoDo-Bold"/>
              </a:rPr>
              <a:t>PX</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rPr>
              <a:t>WORLD’S MOST ADVANCED DUAL SOCKET PERFORMANCE WORKSTATION </a:t>
            </a:r>
          </a:p>
        </p:txBody>
      </p:sp>
      <p:cxnSp>
        <p:nvCxnSpPr>
          <p:cNvPr id="124" name="Straight Connector 123">
            <a:extLst>
              <a:ext uri="{FF2B5EF4-FFF2-40B4-BE49-F238E27FC236}">
                <a16:creationId xmlns:a16="http://schemas.microsoft.com/office/drawing/2014/main" id="{66AEBBA4-B207-4ED1-9FAB-8A9068E43F99}"/>
              </a:ext>
            </a:extLst>
          </p:cNvPr>
          <p:cNvCxnSpPr/>
          <p:nvPr/>
        </p:nvCxnSpPr>
        <p:spPr>
          <a:xfrm flipV="1">
            <a:off x="6204092" y="1145648"/>
            <a:ext cx="12441" cy="2386187"/>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nvGrpSpPr>
          <p:cNvPr id="125" name="Group 124">
            <a:extLst>
              <a:ext uri="{FF2B5EF4-FFF2-40B4-BE49-F238E27FC236}">
                <a16:creationId xmlns:a16="http://schemas.microsoft.com/office/drawing/2014/main" id="{E1FFF0FE-9487-4E40-BDB3-F6570415F510}"/>
              </a:ext>
            </a:extLst>
          </p:cNvPr>
          <p:cNvGrpSpPr/>
          <p:nvPr/>
        </p:nvGrpSpPr>
        <p:grpSpPr>
          <a:xfrm>
            <a:off x="4725398" y="1315029"/>
            <a:ext cx="1342579" cy="2419169"/>
            <a:chOff x="4402061" y="343308"/>
            <a:chExt cx="1401699" cy="2419169"/>
          </a:xfrm>
        </p:grpSpPr>
        <p:sp>
          <p:nvSpPr>
            <p:cNvPr id="126" name="TextBox 12">
              <a:extLst>
                <a:ext uri="{FF2B5EF4-FFF2-40B4-BE49-F238E27FC236}">
                  <a16:creationId xmlns:a16="http://schemas.microsoft.com/office/drawing/2014/main" id="{1F099DAD-1E3F-4DFD-958C-4B3417D09428}"/>
                </a:ext>
              </a:extLst>
            </p:cNvPr>
            <p:cNvSpPr txBox="1">
              <a:spLocks noChangeArrowheads="1"/>
            </p:cNvSpPr>
            <p:nvPr/>
          </p:nvSpPr>
          <p:spPr bwMode="auto">
            <a:xfrm>
              <a:off x="4402061" y="343308"/>
              <a:ext cx="1401699" cy="892552"/>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黑体" panose="02010609060101010101" pitchFamily="49" charset="-122"/>
                  <a:cs typeface="LenovoDo-Bold"/>
                </a:rPr>
                <a:t>P5</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EXPERT SINGLE SOCKET WORKSTATION</a:t>
              </a:r>
            </a:p>
          </p:txBody>
        </p:sp>
        <p:cxnSp>
          <p:nvCxnSpPr>
            <p:cNvPr id="127" name="Straight Connector 126">
              <a:extLst>
                <a:ext uri="{FF2B5EF4-FFF2-40B4-BE49-F238E27FC236}">
                  <a16:creationId xmlns:a16="http://schemas.microsoft.com/office/drawing/2014/main" id="{EAF53690-D313-465E-822B-7C3A6D060252}"/>
                </a:ext>
              </a:extLst>
            </p:cNvPr>
            <p:cNvCxnSpPr/>
            <p:nvPr/>
          </p:nvCxnSpPr>
          <p:spPr>
            <a:xfrm flipH="1" flipV="1">
              <a:off x="4419518" y="452620"/>
              <a:ext cx="18459" cy="2309857"/>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grpSp>
        <p:nvGrpSpPr>
          <p:cNvPr id="128" name="Group 127">
            <a:extLst>
              <a:ext uri="{FF2B5EF4-FFF2-40B4-BE49-F238E27FC236}">
                <a16:creationId xmlns:a16="http://schemas.microsoft.com/office/drawing/2014/main" id="{6912254B-3511-4C82-8A91-411E70959133}"/>
              </a:ext>
            </a:extLst>
          </p:cNvPr>
          <p:cNvGrpSpPr/>
          <p:nvPr/>
        </p:nvGrpSpPr>
        <p:grpSpPr>
          <a:xfrm>
            <a:off x="2934442" y="1671715"/>
            <a:ext cx="2120705" cy="2682822"/>
            <a:chOff x="2478248" y="1850114"/>
            <a:chExt cx="2120705" cy="2682822"/>
          </a:xfrm>
        </p:grpSpPr>
        <p:sp>
          <p:nvSpPr>
            <p:cNvPr id="129" name="TextBox 12">
              <a:extLst>
                <a:ext uri="{FF2B5EF4-FFF2-40B4-BE49-F238E27FC236}">
                  <a16:creationId xmlns:a16="http://schemas.microsoft.com/office/drawing/2014/main" id="{A2F9712A-49DF-4CD8-8C1E-5DEB05F580C8}"/>
                </a:ext>
              </a:extLst>
            </p:cNvPr>
            <p:cNvSpPr txBox="1">
              <a:spLocks noChangeArrowheads="1"/>
            </p:cNvSpPr>
            <p:nvPr/>
          </p:nvSpPr>
          <p:spPr bwMode="auto">
            <a:xfrm>
              <a:off x="2478248" y="1850114"/>
              <a:ext cx="2120705" cy="1077218"/>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黑体" panose="02010609060101010101" pitchFamily="49" charset="-122"/>
                  <a:cs typeface="LenovoDo-Bold"/>
                </a:rPr>
                <a:t>P3 Tower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rPr>
                <a:t>POWER OF A WORKSTATION,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rPr>
                <a:t>PRICE OF A</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rPr>
                <a:t>DESKTOP</a:t>
              </a:r>
              <a:endParaRPr kumimoji="0" lang="en-US" altLang="zh-CN" sz="1200" b="0" i="0" u="none" strike="noStrike" kern="1200" cap="none" spc="0" normalizeH="0" baseline="0" noProof="0" dirty="0">
                <a:ln>
                  <a:noFill/>
                </a:ln>
                <a:solidFill>
                  <a:srgbClr val="000000"/>
                </a:solidFill>
                <a:effectLst/>
                <a:uLnTx/>
                <a:uFillTx/>
                <a:latin typeface="Arial"/>
                <a:ea typeface="黑体" panose="02010609060101010101" pitchFamily="49" charset="-122"/>
                <a:cs typeface="Arial"/>
              </a:endParaRPr>
            </a:p>
          </p:txBody>
        </p:sp>
        <p:cxnSp>
          <p:nvCxnSpPr>
            <p:cNvPr id="130" name="Straight Connector 129">
              <a:extLst>
                <a:ext uri="{FF2B5EF4-FFF2-40B4-BE49-F238E27FC236}">
                  <a16:creationId xmlns:a16="http://schemas.microsoft.com/office/drawing/2014/main" id="{2A9F1CD4-5BC0-436E-B337-C2A4DD69CD09}"/>
                </a:ext>
              </a:extLst>
            </p:cNvPr>
            <p:cNvCxnSpPr>
              <a:cxnSpLocks/>
            </p:cNvCxnSpPr>
            <p:nvPr/>
          </p:nvCxnSpPr>
          <p:spPr>
            <a:xfrm flipV="1">
              <a:off x="2537979" y="1965010"/>
              <a:ext cx="0" cy="256792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6C5BF46E-40D1-4201-93DF-40F8735CE1DE}"/>
              </a:ext>
            </a:extLst>
          </p:cNvPr>
          <p:cNvGrpSpPr/>
          <p:nvPr/>
        </p:nvGrpSpPr>
        <p:grpSpPr>
          <a:xfrm>
            <a:off x="10406952" y="2268452"/>
            <a:ext cx="1797558" cy="2086085"/>
            <a:chOff x="8868661" y="1099925"/>
            <a:chExt cx="1797558" cy="2086085"/>
          </a:xfrm>
        </p:grpSpPr>
        <p:cxnSp>
          <p:nvCxnSpPr>
            <p:cNvPr id="132" name="Straight Connector 131">
              <a:extLst>
                <a:ext uri="{FF2B5EF4-FFF2-40B4-BE49-F238E27FC236}">
                  <a16:creationId xmlns:a16="http://schemas.microsoft.com/office/drawing/2014/main" id="{86E820FB-8310-470C-905A-07448E3FF317}"/>
                </a:ext>
              </a:extLst>
            </p:cNvPr>
            <p:cNvCxnSpPr/>
            <p:nvPr/>
          </p:nvCxnSpPr>
          <p:spPr>
            <a:xfrm flipV="1">
              <a:off x="8923762" y="1199879"/>
              <a:ext cx="0" cy="1986131"/>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sp>
          <p:nvSpPr>
            <p:cNvPr id="133" name="TextBox 12">
              <a:extLst>
                <a:ext uri="{FF2B5EF4-FFF2-40B4-BE49-F238E27FC236}">
                  <a16:creationId xmlns:a16="http://schemas.microsoft.com/office/drawing/2014/main" id="{CD880829-78A4-4D8C-A934-223EBE37B213}"/>
                </a:ext>
              </a:extLst>
            </p:cNvPr>
            <p:cNvSpPr txBox="1">
              <a:spLocks noChangeArrowheads="1"/>
            </p:cNvSpPr>
            <p:nvPr/>
          </p:nvSpPr>
          <p:spPr bwMode="auto">
            <a:xfrm>
              <a:off x="8868661" y="1099925"/>
              <a:ext cx="1797558" cy="1354217"/>
            </a:xfrm>
            <a:prstGeom prst="rect">
              <a:avLst/>
            </a:prstGeom>
            <a:noFill/>
            <a:ln w="9525">
              <a:noFill/>
              <a:miter lim="800000"/>
              <a:headEnd/>
              <a:tailEnd/>
            </a:ln>
          </p:spPr>
          <p:txBody>
            <a:bodyPr wrap="square">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LenovoDo-Bold"/>
                </a:rPr>
                <a:t>P358 (AMD) Tower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SUB-ENTRY WORKSTATION</a:t>
              </a:r>
            </a:p>
          </p:txBody>
        </p:sp>
      </p:grpSp>
      <p:sp>
        <p:nvSpPr>
          <p:cNvPr id="134" name="TextBox 12">
            <a:extLst>
              <a:ext uri="{FF2B5EF4-FFF2-40B4-BE49-F238E27FC236}">
                <a16:creationId xmlns:a16="http://schemas.microsoft.com/office/drawing/2014/main" id="{0C43374C-87B2-459E-BD59-9A5F54B6B131}"/>
              </a:ext>
            </a:extLst>
          </p:cNvPr>
          <p:cNvSpPr txBox="1">
            <a:spLocks noChangeArrowheads="1"/>
          </p:cNvSpPr>
          <p:nvPr/>
        </p:nvSpPr>
        <p:spPr bwMode="auto">
          <a:xfrm>
            <a:off x="91768" y="2268452"/>
            <a:ext cx="1711166" cy="1015663"/>
          </a:xfrm>
          <a:prstGeom prst="rect">
            <a:avLst/>
          </a:prstGeom>
          <a:noFill/>
          <a:ln w="9525">
            <a:noFill/>
            <a:miter lim="800000"/>
            <a:headEnd/>
            <a:tailEnd/>
          </a:ln>
        </p:spPr>
        <p:txBody>
          <a:bodyPr wrap="square">
            <a:no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LenovoDo-Bold"/>
              </a:rPr>
              <a:t>P3 Tiny</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WORLD’S SMALLEST WORKSTATION</a:t>
            </a:r>
          </a:p>
        </p:txBody>
      </p:sp>
      <p:sp>
        <p:nvSpPr>
          <p:cNvPr id="143" name="TextBox 12">
            <a:extLst>
              <a:ext uri="{FF2B5EF4-FFF2-40B4-BE49-F238E27FC236}">
                <a16:creationId xmlns:a16="http://schemas.microsoft.com/office/drawing/2014/main" id="{2DC65BD7-DBC2-42E1-9F7A-F594489784BD}"/>
              </a:ext>
            </a:extLst>
          </p:cNvPr>
          <p:cNvSpPr txBox="1">
            <a:spLocks noChangeArrowheads="1"/>
          </p:cNvSpPr>
          <p:nvPr/>
        </p:nvSpPr>
        <p:spPr bwMode="auto">
          <a:xfrm>
            <a:off x="990526" y="1374406"/>
            <a:ext cx="1515825" cy="1015663"/>
          </a:xfrm>
          <a:prstGeom prst="rect">
            <a:avLst/>
          </a:prstGeom>
          <a:noFill/>
          <a:ln w="9525">
            <a:noFill/>
            <a:miter lim="800000"/>
            <a:headEnd/>
            <a:tailEnd/>
          </a:ln>
        </p:spPr>
        <p:txBody>
          <a:bodyPr wrap="square">
            <a:no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LenovoDo-Bold"/>
              </a:rPr>
              <a:t>P3 Ultra</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REDEFIGNING THE POWER OF SMALL</a:t>
            </a:r>
          </a:p>
        </p:txBody>
      </p:sp>
      <p:sp>
        <p:nvSpPr>
          <p:cNvPr id="2" name="Title 1">
            <a:extLst>
              <a:ext uri="{FF2B5EF4-FFF2-40B4-BE49-F238E27FC236}">
                <a16:creationId xmlns:a16="http://schemas.microsoft.com/office/drawing/2014/main" id="{CC09D0EC-4CD5-D779-59C5-6CD17941B3BB}"/>
              </a:ext>
            </a:extLst>
          </p:cNvPr>
          <p:cNvSpPr>
            <a:spLocks noGrp="1"/>
          </p:cNvSpPr>
          <p:nvPr>
            <p:ph type="title"/>
          </p:nvPr>
        </p:nvSpPr>
        <p:spPr/>
        <p:txBody>
          <a:bodyPr/>
          <a:lstStyle/>
          <a:p>
            <a:r>
              <a:rPr lang="en-US" dirty="0"/>
              <a:t>Lenovo Topseller ThinkStation Desktop Workstations</a:t>
            </a:r>
          </a:p>
        </p:txBody>
      </p:sp>
      <p:pic>
        <p:nvPicPr>
          <p:cNvPr id="5" name="Picture 4" descr="A row of black and red computer towers&#10;&#10;Description automatically generated">
            <a:extLst>
              <a:ext uri="{FF2B5EF4-FFF2-40B4-BE49-F238E27FC236}">
                <a16:creationId xmlns:a16="http://schemas.microsoft.com/office/drawing/2014/main" id="{BFF5624A-0780-FC36-7F28-1D071A6E97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523" y="3080594"/>
            <a:ext cx="11718048" cy="3334878"/>
          </a:xfrm>
          <a:prstGeom prst="rect">
            <a:avLst/>
          </a:prstGeom>
        </p:spPr>
      </p:pic>
    </p:spTree>
    <p:extLst>
      <p:ext uri="{BB962C8B-B14F-4D97-AF65-F5344CB8AC3E}">
        <p14:creationId xmlns:p14="http://schemas.microsoft.com/office/powerpoint/2010/main" val="100993638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AB954E8-7BC0-4EBD-A55B-80A0606F870F}"/>
              </a:ext>
            </a:extLst>
          </p:cNvPr>
          <p:cNvGraphicFramePr>
            <a:graphicFrameLocks noGrp="1"/>
          </p:cNvGraphicFramePr>
          <p:nvPr/>
        </p:nvGraphicFramePr>
        <p:xfrm>
          <a:off x="760411" y="1911531"/>
          <a:ext cx="6320562" cy="4026751"/>
        </p:xfrm>
        <a:graphic>
          <a:graphicData uri="http://schemas.openxmlformats.org/drawingml/2006/table">
            <a:tbl>
              <a:tblPr firstRow="1">
                <a:tableStyleId>{2D5ABB26-0587-4C30-8999-92F81FD0307C}</a:tableStyleId>
              </a:tblPr>
              <a:tblGrid>
                <a:gridCol w="496350">
                  <a:extLst>
                    <a:ext uri="{9D8B030D-6E8A-4147-A177-3AD203B41FA5}">
                      <a16:colId xmlns:a16="http://schemas.microsoft.com/office/drawing/2014/main" val="20000"/>
                    </a:ext>
                  </a:extLst>
                </a:gridCol>
                <a:gridCol w="1456053">
                  <a:extLst>
                    <a:ext uri="{9D8B030D-6E8A-4147-A177-3AD203B41FA5}">
                      <a16:colId xmlns:a16="http://schemas.microsoft.com/office/drawing/2014/main" val="773608622"/>
                    </a:ext>
                  </a:extLst>
                </a:gridCol>
                <a:gridCol w="1456053">
                  <a:extLst>
                    <a:ext uri="{9D8B030D-6E8A-4147-A177-3AD203B41FA5}">
                      <a16:colId xmlns:a16="http://schemas.microsoft.com/office/drawing/2014/main" val="786595969"/>
                    </a:ext>
                  </a:extLst>
                </a:gridCol>
                <a:gridCol w="1456053">
                  <a:extLst>
                    <a:ext uri="{9D8B030D-6E8A-4147-A177-3AD203B41FA5}">
                      <a16:colId xmlns:a16="http://schemas.microsoft.com/office/drawing/2014/main" val="1344679876"/>
                    </a:ext>
                  </a:extLst>
                </a:gridCol>
                <a:gridCol w="1456053">
                  <a:extLst>
                    <a:ext uri="{9D8B030D-6E8A-4147-A177-3AD203B41FA5}">
                      <a16:colId xmlns:a16="http://schemas.microsoft.com/office/drawing/2014/main" val="1548333506"/>
                    </a:ext>
                  </a:extLst>
                </a:gridCol>
              </a:tblGrid>
              <a:tr h="470059">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mn-cs"/>
                        </a:rPr>
                        <a:t>P3 Tiny</a:t>
                      </a:r>
                      <a:endParaRPr kumimoji="0" lang="cs-CZ" sz="2400" b="1" i="0" u="none" strike="noStrike" kern="1200" cap="none" spc="0" normalizeH="0" baseline="0" noProof="0" dirty="0">
                        <a:ln>
                          <a:noFill/>
                        </a:ln>
                        <a:solidFill>
                          <a:schemeClr val="bg1"/>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$1,599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$1,909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$2,209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$2,349</a:t>
                      </a:r>
                    </a:p>
                  </a:txBody>
                  <a:tcPr marL="0" marR="0" marT="0" marB="0" anchor="ctr" anchorCtr="1">
                    <a:solidFill>
                      <a:schemeClr val="bg1">
                        <a:lumMod val="95000"/>
                      </a:schemeClr>
                    </a:solidFill>
                  </a:tcPr>
                </a:tc>
                <a:extLst>
                  <a:ext uri="{0D108BD9-81ED-4DB2-BD59-A6C34878D82A}">
                    <a16:rowId xmlns:a16="http://schemas.microsoft.com/office/drawing/2014/main" val="10000"/>
                  </a:ext>
                </a:extLst>
              </a:tr>
              <a:tr h="408289">
                <a:tc vMerge="1">
                  <a:txBody>
                    <a:bodyPr/>
                    <a:lstStyle/>
                    <a:p>
                      <a:endParaRPr lang="en-US"/>
                    </a:p>
                  </a:txBody>
                  <a:tcPr/>
                </a:tc>
                <a:tc>
                  <a:txBody>
                    <a:bodyPr/>
                    <a:lstStyle/>
                    <a:p>
                      <a:pPr algn="ctr" fontAlgn="ctr"/>
                      <a:endParaRPr lang="en-US" sz="1200" b="1" i="0" u="none" strike="noStrike" kern="1200" baseline="0" dirty="0">
                        <a:solidFill>
                          <a:schemeClr val="tx1"/>
                        </a:solidFill>
                        <a:latin typeface="+mn-lt"/>
                        <a:ea typeface="+mn-ea"/>
                        <a:cs typeface="+mn-cs"/>
                      </a:endParaRPr>
                    </a:p>
                  </a:txBody>
                  <a:tcPr marL="0" marR="0" marT="0" marB="0" anchor="ctr">
                    <a:solidFill>
                      <a:schemeClr val="bg1">
                        <a:lumMod val="95000"/>
                      </a:schemeClr>
                    </a:solidFill>
                  </a:tcPr>
                </a:tc>
                <a:tc>
                  <a:txBody>
                    <a:bodyPr/>
                    <a:lstStyle/>
                    <a:p>
                      <a:pPr algn="ctr"/>
                      <a:endParaRPr lang="hr-HR" sz="1200" b="1" i="0" u="none" strike="noStrike" baseline="0">
                        <a:latin typeface="+mn-lt"/>
                      </a:endParaRPr>
                    </a:p>
                  </a:txBody>
                  <a:tcPr marL="0" marR="0" marT="0" marB="0" anchor="ctr">
                    <a:solidFill>
                      <a:schemeClr val="bg1">
                        <a:lumMod val="95000"/>
                      </a:schemeClr>
                    </a:solidFill>
                  </a:tcPr>
                </a:tc>
                <a:tc>
                  <a:txBody>
                    <a:bodyPr/>
                    <a:lstStyle/>
                    <a:p>
                      <a:pPr algn="ctr" fontAlgn="ctr"/>
                      <a:endParaRPr lang="en-US" sz="1200" b="1" i="0" u="none" strike="noStrike" kern="1200" baseline="0" dirty="0">
                        <a:solidFill>
                          <a:srgbClr val="0070C0"/>
                        </a:solidFill>
                        <a:latin typeface="+mn-lt"/>
                        <a:ea typeface="+mn-ea"/>
                        <a:cs typeface="+mn-cs"/>
                      </a:endParaRPr>
                    </a:p>
                  </a:txBody>
                  <a:tcPr marL="0" marR="0" marT="0" marB="0" anchor="ctr">
                    <a:solidFill>
                      <a:schemeClr val="bg1">
                        <a:lumMod val="95000"/>
                      </a:schemeClr>
                    </a:solidFill>
                  </a:tcPr>
                </a:tc>
                <a:tc>
                  <a:txBody>
                    <a:bodyPr/>
                    <a:lstStyle/>
                    <a:p>
                      <a:pPr algn="ctr"/>
                      <a:endParaRPr lang="hr-HR" sz="1200" b="1" i="0" u="none" strike="noStrike" baseline="0">
                        <a:latin typeface="+mn-lt"/>
                      </a:endParaRPr>
                    </a:p>
                  </a:txBody>
                  <a:tcPr marL="0" marR="0" marT="0" marB="0" anchor="ctr">
                    <a:solidFill>
                      <a:schemeClr val="bg1">
                        <a:lumMod val="95000"/>
                      </a:schemeClr>
                    </a:solidFill>
                  </a:tcPr>
                </a:tc>
                <a:extLst>
                  <a:ext uri="{0D108BD9-81ED-4DB2-BD59-A6C34878D82A}">
                    <a16:rowId xmlns:a16="http://schemas.microsoft.com/office/drawing/2014/main" val="3690522256"/>
                  </a:ext>
                </a:extLst>
              </a:tr>
              <a:tr h="408289">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400" b="1" i="0" u="none" strike="noStrike" kern="1200" baseline="0" dirty="0">
                          <a:solidFill>
                            <a:schemeClr val="tx1"/>
                          </a:solidFill>
                          <a:latin typeface="+mn-lt"/>
                          <a:ea typeface="+mn-ea"/>
                          <a:cs typeface="+mn-cs"/>
                        </a:rPr>
                        <a:t>30H00013US</a:t>
                      </a:r>
                    </a:p>
                  </a:txBody>
                  <a:tcPr marL="0" marR="0" marT="0" marB="0" anchor="ctr">
                    <a:solidFill>
                      <a:schemeClr val="bg1">
                        <a:lumMod val="95000"/>
                      </a:schemeClr>
                    </a:solidFill>
                  </a:tcPr>
                </a:tc>
                <a:tc>
                  <a:txBody>
                    <a:bodyPr/>
                    <a:lstStyle/>
                    <a:p>
                      <a:pPr algn="ctr"/>
                      <a:r>
                        <a:rPr lang="hr-HR" sz="1400" b="1" i="0" u="none" strike="noStrike" baseline="0">
                          <a:latin typeface="+mn-lt"/>
                        </a:rPr>
                        <a:t>30H0000XUS</a:t>
                      </a:r>
                    </a:p>
                  </a:txBody>
                  <a:tcPr marL="0" marR="0" marT="0" marB="0" anchor="ctr">
                    <a:solidFill>
                      <a:schemeClr val="bg1">
                        <a:lumMod val="95000"/>
                      </a:schemeClr>
                    </a:solidFill>
                  </a:tcPr>
                </a:tc>
                <a:tc>
                  <a:txBody>
                    <a:bodyPr/>
                    <a:lstStyle/>
                    <a:p>
                      <a:pPr algn="ctr" fontAlgn="ctr"/>
                      <a:r>
                        <a:rPr lang="en-US" sz="1400" b="1" i="0" u="none" strike="noStrike" kern="1200" baseline="0" dirty="0">
                          <a:solidFill>
                            <a:schemeClr val="tx1"/>
                          </a:solidFill>
                          <a:latin typeface="+mn-lt"/>
                          <a:ea typeface="+mn-ea"/>
                          <a:cs typeface="+mn-cs"/>
                        </a:rPr>
                        <a:t>30H00010US</a:t>
                      </a:r>
                    </a:p>
                  </a:txBody>
                  <a:tcPr marL="0" marR="0" marT="0" marB="0" anchor="ctr">
                    <a:solidFill>
                      <a:schemeClr val="bg1">
                        <a:lumMod val="95000"/>
                      </a:schemeClr>
                    </a:solidFill>
                  </a:tcPr>
                </a:tc>
                <a:tc>
                  <a:txBody>
                    <a:bodyPr/>
                    <a:lstStyle/>
                    <a:p>
                      <a:pPr algn="ctr"/>
                      <a:r>
                        <a:rPr lang="hr-HR" sz="1400" b="1" i="0" u="none" strike="noStrike" baseline="0">
                          <a:latin typeface="+mn-lt"/>
                        </a:rPr>
                        <a:t>30H00011US</a:t>
                      </a:r>
                    </a:p>
                  </a:txBody>
                  <a:tcPr marL="0" marR="0" marT="0" marB="0" anchor="ctr">
                    <a:solidFill>
                      <a:schemeClr val="bg1">
                        <a:lumMod val="95000"/>
                      </a:schemeClr>
                    </a:solidFill>
                  </a:tcPr>
                </a:tc>
                <a:extLst>
                  <a:ext uri="{0D108BD9-81ED-4DB2-BD59-A6C34878D82A}">
                    <a16:rowId xmlns:a16="http://schemas.microsoft.com/office/drawing/2014/main" val="10002"/>
                  </a:ext>
                </a:extLst>
              </a:tr>
              <a:tr h="47278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i7-13700T </a:t>
                      </a:r>
                    </a:p>
                    <a:p>
                      <a:pPr algn="ctr"/>
                      <a:r>
                        <a:rPr lang="en-US" sz="1200" b="0" i="0" u="none" strike="noStrike" baseline="0" dirty="0">
                          <a:solidFill>
                            <a:srgbClr val="000000"/>
                          </a:solidFill>
                          <a:latin typeface="+mn-lt"/>
                        </a:rPr>
                        <a:t>16C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i7-13700T </a:t>
                      </a:r>
                    </a:p>
                    <a:p>
                      <a:pPr algn="ctr"/>
                      <a:r>
                        <a:rPr lang="en-US" sz="1200" b="0" i="0" u="none" strike="noStrike" baseline="0" dirty="0">
                          <a:solidFill>
                            <a:srgbClr val="000000"/>
                          </a:solidFill>
                          <a:latin typeface="+mn-lt"/>
                        </a:rPr>
                        <a:t>16C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i9-13900T </a:t>
                      </a:r>
                    </a:p>
                    <a:p>
                      <a:pPr algn="ctr"/>
                      <a:r>
                        <a:rPr lang="en-US" sz="1200" b="0" i="0" u="none" strike="noStrike" baseline="0" dirty="0">
                          <a:solidFill>
                            <a:srgbClr val="000000"/>
                          </a:solidFill>
                          <a:latin typeface="+mn-lt"/>
                        </a:rPr>
                        <a:t>24C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i9-13900T </a:t>
                      </a:r>
                    </a:p>
                    <a:p>
                      <a:pPr algn="ctr"/>
                      <a:r>
                        <a:rPr lang="en-US" sz="1200" b="0" i="0" u="none" strike="noStrike" baseline="0" dirty="0">
                          <a:solidFill>
                            <a:srgbClr val="000000"/>
                          </a:solidFill>
                          <a:latin typeface="+mn-lt"/>
                        </a:rPr>
                        <a:t>24C </a:t>
                      </a:r>
                    </a:p>
                  </a:txBody>
                  <a:tcPr marL="0" marR="0" marT="0" marB="0" anchor="ctr">
                    <a:solidFill>
                      <a:schemeClr val="bg1">
                        <a:lumMod val="95000"/>
                      </a:schemeClr>
                    </a:solidFill>
                  </a:tcPr>
                </a:tc>
                <a:extLst>
                  <a:ext uri="{0D108BD9-81ED-4DB2-BD59-A6C34878D82A}">
                    <a16:rowId xmlns:a16="http://schemas.microsoft.com/office/drawing/2014/main" val="10003"/>
                  </a:ext>
                </a:extLst>
              </a:tr>
              <a:tr h="42804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0" marR="0" marT="0" marB="0" anchor="ctr">
                    <a:solidFill>
                      <a:schemeClr val="bg1">
                        <a:lumMod val="95000"/>
                      </a:schemeClr>
                    </a:solidFill>
                  </a:tcPr>
                </a:tc>
                <a:extLst>
                  <a:ext uri="{0D108BD9-81ED-4DB2-BD59-A6C34878D82A}">
                    <a16:rowId xmlns:a16="http://schemas.microsoft.com/office/drawing/2014/main" val="10004"/>
                  </a:ext>
                </a:extLst>
              </a:tr>
              <a:tr h="4482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Gen4 Performance SSD</a:t>
                      </a:r>
                    </a:p>
                  </a:txBody>
                  <a:tcPr marL="0" marR="0" marT="0" marB="0" anchor="ctr">
                    <a:solidFill>
                      <a:schemeClr val="bg1">
                        <a:lumMod val="95000"/>
                      </a:schemeClr>
                    </a:solidFill>
                  </a:tcPr>
                </a:tc>
                <a:extLst>
                  <a:ext uri="{0D108BD9-81ED-4DB2-BD59-A6C34878D82A}">
                    <a16:rowId xmlns:a16="http://schemas.microsoft.com/office/drawing/2014/main" val="10005"/>
                  </a:ext>
                </a:extLst>
              </a:tr>
              <a:tr h="436164">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7"/>
                  </a:ext>
                </a:extLst>
              </a:tr>
              <a:tr h="53874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8"/>
                  </a:ext>
                </a:extLst>
              </a:tr>
              <a:tr h="416131">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7" name="Title 6">
            <a:extLst>
              <a:ext uri="{FF2B5EF4-FFF2-40B4-BE49-F238E27FC236}">
                <a16:creationId xmlns:a16="http://schemas.microsoft.com/office/drawing/2014/main" id="{11A73D54-415F-D20F-1AA1-7AE1070FB9F9}"/>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 Tiny | World’s Smallest Professional Desktop Workstation</a:t>
            </a:r>
            <a:br>
              <a:rPr lang="en-US" sz="2800" i="1" dirty="0">
                <a:solidFill>
                  <a:srgbClr val="FF0000"/>
                </a:solidFill>
              </a:rPr>
            </a:br>
            <a:r>
              <a:rPr lang="en-US" sz="2800" i="1" dirty="0">
                <a:solidFill>
                  <a:srgbClr val="FF0000"/>
                </a:solidFill>
              </a:rPr>
              <a:t>Now available with Intel 13</a:t>
            </a:r>
            <a:r>
              <a:rPr lang="en-US" sz="2800" i="1" baseline="30000" dirty="0">
                <a:solidFill>
                  <a:srgbClr val="FF0000"/>
                </a:solidFill>
              </a:rPr>
              <a:t>th</a:t>
            </a:r>
            <a:r>
              <a:rPr lang="en-US" sz="2800" i="1" dirty="0">
                <a:solidFill>
                  <a:srgbClr val="FF0000"/>
                </a:solidFill>
              </a:rPr>
              <a:t> Gen Core Performance</a:t>
            </a:r>
            <a:endParaRPr lang="en-US" dirty="0">
              <a:solidFill>
                <a:srgbClr val="FF0000"/>
              </a:solidFill>
            </a:endParaRPr>
          </a:p>
        </p:txBody>
      </p:sp>
      <p:sp>
        <p:nvSpPr>
          <p:cNvPr id="11" name="TextBox 10">
            <a:extLst>
              <a:ext uri="{FF2B5EF4-FFF2-40B4-BE49-F238E27FC236}">
                <a16:creationId xmlns:a16="http://schemas.microsoft.com/office/drawing/2014/main" id="{D59CC8DB-C668-E891-19B4-3B9C3CDA6CA8}"/>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pic>
        <p:nvPicPr>
          <p:cNvPr id="3" name="Picture 2" descr="A black rectangular device with buttons and ports&#10;&#10;Description automatically generated">
            <a:extLst>
              <a:ext uri="{FF2B5EF4-FFF2-40B4-BE49-F238E27FC236}">
                <a16:creationId xmlns:a16="http://schemas.microsoft.com/office/drawing/2014/main" id="{DC253BA4-77CC-5966-E433-535DB657BA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93105" y="1810871"/>
            <a:ext cx="3349906" cy="2009944"/>
          </a:xfrm>
          <a:prstGeom prst="rect">
            <a:avLst/>
          </a:prstGeom>
        </p:spPr>
      </p:pic>
      <p:pic>
        <p:nvPicPr>
          <p:cNvPr id="8" name="Picture 7" descr="A black rectangular object with a black background&#10;&#10;Description automatically generated">
            <a:extLst>
              <a:ext uri="{FF2B5EF4-FFF2-40B4-BE49-F238E27FC236}">
                <a16:creationId xmlns:a16="http://schemas.microsoft.com/office/drawing/2014/main" id="{5E1DA9F9-2687-FEA3-D85C-D55181DB50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2847" y="3641736"/>
            <a:ext cx="4622894" cy="2773736"/>
          </a:xfrm>
          <a:prstGeom prst="rect">
            <a:avLst/>
          </a:prstGeom>
        </p:spPr>
      </p:pic>
      <p:sp>
        <p:nvSpPr>
          <p:cNvPr id="9" name="TextBox 8">
            <a:extLst>
              <a:ext uri="{FF2B5EF4-FFF2-40B4-BE49-F238E27FC236}">
                <a16:creationId xmlns:a16="http://schemas.microsoft.com/office/drawing/2014/main" id="{22A6DDD8-2740-4529-BC16-2C7403D1CB3F}"/>
              </a:ext>
            </a:extLst>
          </p:cNvPr>
          <p:cNvSpPr txBox="1"/>
          <p:nvPr/>
        </p:nvSpPr>
        <p:spPr>
          <a:xfrm>
            <a:off x="7403704" y="1924978"/>
            <a:ext cx="2116814" cy="2677656"/>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Memory speeds up to 4800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Full power 65W CPUs now available with NVIDIA professional graphics </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Ideal for engineering education &amp; entry CAD/CAM users</a:t>
            </a:r>
          </a:p>
        </p:txBody>
      </p:sp>
    </p:spTree>
    <p:extLst>
      <p:ext uri="{BB962C8B-B14F-4D97-AF65-F5344CB8AC3E}">
        <p14:creationId xmlns:p14="http://schemas.microsoft.com/office/powerpoint/2010/main" val="127974958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nvGraphicFramePr>
        <p:xfrm>
          <a:off x="760413" y="1942010"/>
          <a:ext cx="7691437" cy="4044119"/>
        </p:xfrm>
        <a:graphic>
          <a:graphicData uri="http://schemas.openxmlformats.org/drawingml/2006/table">
            <a:tbl>
              <a:tblPr firstRow="1">
                <a:tableStyleId>{2D5ABB26-0587-4C30-8999-92F81FD0307C}</a:tableStyleId>
              </a:tblPr>
              <a:tblGrid>
                <a:gridCol w="470792">
                  <a:extLst>
                    <a:ext uri="{9D8B030D-6E8A-4147-A177-3AD203B41FA5}">
                      <a16:colId xmlns:a16="http://schemas.microsoft.com/office/drawing/2014/main" val="20000"/>
                    </a:ext>
                  </a:extLst>
                </a:gridCol>
                <a:gridCol w="1444129">
                  <a:extLst>
                    <a:ext uri="{9D8B030D-6E8A-4147-A177-3AD203B41FA5}">
                      <a16:colId xmlns:a16="http://schemas.microsoft.com/office/drawing/2014/main" val="322697876"/>
                    </a:ext>
                  </a:extLst>
                </a:gridCol>
                <a:gridCol w="1444129">
                  <a:extLst>
                    <a:ext uri="{9D8B030D-6E8A-4147-A177-3AD203B41FA5}">
                      <a16:colId xmlns:a16="http://schemas.microsoft.com/office/drawing/2014/main" val="396484012"/>
                    </a:ext>
                  </a:extLst>
                </a:gridCol>
                <a:gridCol w="1444129">
                  <a:extLst>
                    <a:ext uri="{9D8B030D-6E8A-4147-A177-3AD203B41FA5}">
                      <a16:colId xmlns:a16="http://schemas.microsoft.com/office/drawing/2014/main" val="509605398"/>
                    </a:ext>
                  </a:extLst>
                </a:gridCol>
                <a:gridCol w="1444129">
                  <a:extLst>
                    <a:ext uri="{9D8B030D-6E8A-4147-A177-3AD203B41FA5}">
                      <a16:colId xmlns:a16="http://schemas.microsoft.com/office/drawing/2014/main" val="292405198"/>
                    </a:ext>
                  </a:extLst>
                </a:gridCol>
                <a:gridCol w="1444129">
                  <a:extLst>
                    <a:ext uri="{9D8B030D-6E8A-4147-A177-3AD203B41FA5}">
                      <a16:colId xmlns:a16="http://schemas.microsoft.com/office/drawing/2014/main" val="1562920701"/>
                    </a:ext>
                  </a:extLst>
                </a:gridCol>
              </a:tblGrid>
              <a:tr h="473969">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800" b="1" dirty="0">
                          <a:solidFill>
                            <a:schemeClr val="bg1"/>
                          </a:solidFill>
                          <a:ea typeface="+mn-ea"/>
                          <a:cs typeface="Arial"/>
                        </a:rPr>
                        <a:t>P3 Ultra</a:t>
                      </a:r>
                      <a:endParaRPr lang="en-US" sz="28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$1,779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$1,869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$2,369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$2,599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$2,879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380634">
                <a:tc vMerge="1">
                  <a:txBody>
                    <a:bodyPr/>
                    <a:lstStyle/>
                    <a:p>
                      <a:endParaRPr lang="en-US"/>
                    </a:p>
                  </a:txBody>
                  <a:tcPr/>
                </a:tc>
                <a:tc>
                  <a:txBody>
                    <a:bodyPr/>
                    <a:lstStyle/>
                    <a:p>
                      <a:pPr lvl="0" algn="ctr">
                        <a:buNone/>
                      </a:pPr>
                      <a:endParaRPr lang="en-US" sz="1600" b="1" i="0" u="none" strike="noStrike" dirty="0">
                        <a:solidFill>
                          <a:srgbClr val="000000"/>
                        </a:solidFill>
                        <a:effectLst/>
                        <a:latin typeface="+mn-lt"/>
                      </a:endParaRPr>
                    </a:p>
                  </a:txBody>
                  <a:tcPr marL="4763" marR="4763" marT="4763"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C0"/>
                        </a:solidFill>
                        <a:effectLst/>
                        <a:uLnTx/>
                        <a:uFillTx/>
                        <a:latin typeface="+mn-lt"/>
                        <a:ea typeface="+mn-ea"/>
                        <a:cs typeface="+mn-cs"/>
                      </a:endParaRPr>
                    </a:p>
                  </a:txBody>
                  <a:tcPr marL="4763" marR="4763" marT="4763" marB="0" anchor="ctr">
                    <a:solidFill>
                      <a:schemeClr val="bg1">
                        <a:lumMod val="95000"/>
                      </a:schemeClr>
                    </a:solidFill>
                  </a:tcPr>
                </a:tc>
                <a:tc>
                  <a:txBody>
                    <a:bodyPr/>
                    <a:lstStyle/>
                    <a:p>
                      <a:pPr algn="ctr" fontAlgn="ctr"/>
                      <a:endParaRPr kumimoji="0" lang="en-US" sz="1200" b="1" i="0" u="none" strike="noStrike" kern="1200" cap="none" spc="0" normalizeH="0" baseline="0" dirty="0">
                        <a:ln>
                          <a:noFill/>
                        </a:ln>
                        <a:solidFill>
                          <a:srgbClr val="0070C0"/>
                        </a:solidFill>
                        <a:effectLst/>
                        <a:uLnTx/>
                        <a:uFillTx/>
                        <a:latin typeface="+mn-lt"/>
                        <a:ea typeface="+mn-ea"/>
                        <a:cs typeface="+mn-cs"/>
                      </a:endParaRPr>
                    </a:p>
                  </a:txBody>
                  <a:tcPr marL="4763" marR="4763" marT="4763" marB="0" anchor="ctr">
                    <a:solidFill>
                      <a:schemeClr val="bg1">
                        <a:lumMod val="95000"/>
                      </a:schemeClr>
                    </a:solidFill>
                  </a:tcPr>
                </a:tc>
                <a:tc>
                  <a:txBody>
                    <a:bodyPr/>
                    <a:lstStyle/>
                    <a:p>
                      <a:pPr algn="ctr" fontAlgn="ctr"/>
                      <a:endParaRPr lang="en-US" sz="1200" b="1" i="0" u="none" strike="noStrike" dirty="0">
                        <a:solidFill>
                          <a:srgbClr val="0070C0"/>
                        </a:solidFill>
                        <a:effectLst/>
                        <a:latin typeface="+mn-lt"/>
                      </a:endParaRPr>
                    </a:p>
                  </a:txBody>
                  <a:tcPr marL="4763" marR="4763" marT="4763" marB="0" anchor="ctr">
                    <a:solidFill>
                      <a:schemeClr val="bg1">
                        <a:lumMod val="95000"/>
                      </a:schemeClr>
                    </a:solidFill>
                  </a:tcPr>
                </a:tc>
                <a:tc>
                  <a:txBody>
                    <a:bodyPr/>
                    <a:lstStyle/>
                    <a:p>
                      <a:pPr lvl="0" algn="ctr">
                        <a:lnSpc>
                          <a:spcPct val="100000"/>
                        </a:lnSpc>
                        <a:spcBef>
                          <a:spcPts val="0"/>
                        </a:spcBef>
                        <a:spcAft>
                          <a:spcPts val="0"/>
                        </a:spcAft>
                        <a:buNone/>
                      </a:pPr>
                      <a:endParaRPr lang="en-US" sz="1400" b="0" i="0" u="none" strike="noStrike" noProof="0" dirty="0">
                        <a:solidFill>
                          <a:srgbClr val="0070C0"/>
                        </a:solidFill>
                        <a:effectLst/>
                        <a:latin typeface="Arial"/>
                      </a:endParaRPr>
                    </a:p>
                  </a:txBody>
                  <a:tcPr marL="4763" marR="4763" marT="4763" marB="0" anchor="ctr">
                    <a:solidFill>
                      <a:schemeClr val="bg1">
                        <a:lumMod val="95000"/>
                      </a:schemeClr>
                    </a:solidFill>
                  </a:tcPr>
                </a:tc>
                <a:extLst>
                  <a:ext uri="{0D108BD9-81ED-4DB2-BD59-A6C34878D82A}">
                    <a16:rowId xmlns:a16="http://schemas.microsoft.com/office/drawing/2014/main" val="3268108957"/>
                  </a:ext>
                </a:extLst>
              </a:tr>
              <a:tr h="38063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400" b="1" i="0" u="none" strike="noStrike" dirty="0">
                          <a:solidFill>
                            <a:srgbClr val="000000"/>
                          </a:solidFill>
                          <a:effectLst/>
                          <a:latin typeface="+mn-lt"/>
                        </a:rPr>
                        <a:t>30HA0021US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30HA001GUS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30HA0024US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30HA001YUS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30HA001NUS</a:t>
                      </a:r>
                    </a:p>
                  </a:txBody>
                  <a:tcPr marL="4763" marR="4763" marT="4763" marB="0" anchor="ctr">
                    <a:solidFill>
                      <a:schemeClr val="bg1">
                        <a:lumMod val="95000"/>
                      </a:schemeClr>
                    </a:solidFill>
                  </a:tcPr>
                </a:tc>
                <a:extLst>
                  <a:ext uri="{0D108BD9-81ED-4DB2-BD59-A6C34878D82A}">
                    <a16:rowId xmlns:a16="http://schemas.microsoft.com/office/drawing/2014/main" val="10002"/>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i7-13700</a:t>
                      </a:r>
                    </a:p>
                    <a:p>
                      <a:pPr algn="ctr"/>
                      <a:r>
                        <a:rPr lang="en-US" sz="1200" b="0" i="0" u="none" strike="noStrike" baseline="0" dirty="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i5-13600</a:t>
                      </a:r>
                    </a:p>
                    <a:p>
                      <a:pPr algn="ctr"/>
                      <a:r>
                        <a:rPr lang="en-US" sz="1200" b="0" i="0" u="none" strike="noStrike" baseline="0" dirty="0">
                          <a:solidFill>
                            <a:srgbClr val="000000"/>
                          </a:solidFill>
                          <a:latin typeface="+mn-lt"/>
                        </a:rPr>
                        <a:t>14C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i9-13900</a:t>
                      </a:r>
                    </a:p>
                    <a:p>
                      <a:pPr algn="ctr"/>
                      <a:r>
                        <a:rPr lang="en-US" sz="1200" b="0" i="0" u="none" strike="noStrike" baseline="0" dirty="0">
                          <a:solidFill>
                            <a:srgbClr val="000000"/>
                          </a:solidFill>
                          <a:latin typeface="+mn-lt"/>
                        </a:rPr>
                        <a:t>24C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a:t>
                      </a:r>
                    </a:p>
                    <a:p>
                      <a:pPr algn="ctr"/>
                      <a:r>
                        <a:rPr lang="en-US" sz="1200" b="0" i="0" u="none" strike="noStrike" baseline="0" dirty="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i9-13900</a:t>
                      </a:r>
                    </a:p>
                    <a:p>
                      <a:pPr algn="ctr"/>
                      <a:r>
                        <a:rPr lang="en-US" sz="1200" b="0" i="0" u="none" strike="noStrike" baseline="0" dirty="0">
                          <a:solidFill>
                            <a:srgbClr val="000000"/>
                          </a:solidFill>
                          <a:latin typeface="+mn-lt"/>
                        </a:rPr>
                        <a:t>24C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280005">
                <a:tc vMerge="1">
                  <a:txBody>
                    <a:bodyPr/>
                    <a:lstStyle/>
                    <a:p>
                      <a:endParaRPr lang="en-US"/>
                    </a:p>
                  </a:txBody>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Gen4 Performance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RTX A2000 12GB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RTX A2000 12GB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88837">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000000"/>
                          </a:solidFill>
                          <a:effectLst/>
                          <a:uLnTx/>
                          <a:uFillTx/>
                          <a:latin typeface="Arial"/>
                          <a:ea typeface="+mn-ea"/>
                          <a:cs typeface="+mn-cs"/>
                        </a:rPr>
                        <a:t>Win</a:t>
                      </a:r>
                      <a:r>
                        <a:rPr kumimoji="0" lang="en-US" sz="1200" b="0" i="0" u="none" strike="noStrike" kern="1200" cap="none" spc="0" normalizeH="0" baseline="0" noProof="0" dirty="0">
                          <a:ln>
                            <a:noFill/>
                          </a:ln>
                          <a:solidFill>
                            <a:srgbClr val="000000"/>
                          </a:solidFill>
                          <a:effectLst/>
                          <a:uLnTx/>
                          <a:uFillTx/>
                          <a:latin typeface="Arial"/>
                          <a:ea typeface="+mn-ea"/>
                          <a:cs typeface="+mn-cs"/>
                        </a:rPr>
                        <a:t>dows</a:t>
                      </a:r>
                      <a:r>
                        <a:rPr kumimoji="0" lang="cs-CZ"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a:t>
                      </a:r>
                      <a:endParaRPr kumimoji="0" lang="cs-CZ" sz="12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8"/>
                  </a:ext>
                </a:extLst>
              </a:tr>
              <a:tr h="56001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2" name="Picture 11" descr="A picture containing electronics, camera&#10;&#10;Description automatically generated">
            <a:extLst>
              <a:ext uri="{FF2B5EF4-FFF2-40B4-BE49-F238E27FC236}">
                <a16:creationId xmlns:a16="http://schemas.microsoft.com/office/drawing/2014/main" id="{595D1206-6C0C-4901-B2FE-E78F666B7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43645">
            <a:off x="9166703" y="4919501"/>
            <a:ext cx="2847372" cy="1308349"/>
          </a:xfrm>
          <a:prstGeom prst="rect">
            <a:avLst/>
          </a:prstGeom>
        </p:spPr>
      </p:pic>
      <p:sp>
        <p:nvSpPr>
          <p:cNvPr id="3" name="Title 2">
            <a:extLst>
              <a:ext uri="{FF2B5EF4-FFF2-40B4-BE49-F238E27FC236}">
                <a16:creationId xmlns:a16="http://schemas.microsoft.com/office/drawing/2014/main" id="{BF7A7A59-29D8-8AC4-89A5-76A269017FDE}"/>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 Ultra | Advanced Small Form Factor Workstation</a:t>
            </a:r>
            <a:br>
              <a:rPr lang="en-US" sz="2800" i="1" dirty="0">
                <a:solidFill>
                  <a:srgbClr val="FF0000"/>
                </a:solidFill>
              </a:rPr>
            </a:br>
            <a:r>
              <a:rPr lang="en-US" sz="3200" i="1" dirty="0">
                <a:solidFill>
                  <a:srgbClr val="FF0000"/>
                </a:solidFill>
              </a:rPr>
              <a:t>Now available with Intel 13</a:t>
            </a:r>
            <a:r>
              <a:rPr lang="en-US" sz="3200" i="1" baseline="30000" dirty="0">
                <a:solidFill>
                  <a:srgbClr val="FF0000"/>
                </a:solidFill>
              </a:rPr>
              <a:t>th</a:t>
            </a:r>
            <a:r>
              <a:rPr lang="en-US" sz="3200" i="1" dirty="0">
                <a:solidFill>
                  <a:srgbClr val="FF0000"/>
                </a:solidFill>
              </a:rPr>
              <a:t> Gen Core Performance</a:t>
            </a:r>
            <a:endParaRPr lang="en-US" dirty="0">
              <a:solidFill>
                <a:srgbClr val="FF0000"/>
              </a:solidFill>
            </a:endParaRPr>
          </a:p>
        </p:txBody>
      </p:sp>
      <p:sp>
        <p:nvSpPr>
          <p:cNvPr id="4" name="TextBox 3">
            <a:extLst>
              <a:ext uri="{FF2B5EF4-FFF2-40B4-BE49-F238E27FC236}">
                <a16:creationId xmlns:a16="http://schemas.microsoft.com/office/drawing/2014/main" id="{16EA4C45-401D-3ED5-26AE-428B075F74D0}"/>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pic>
        <p:nvPicPr>
          <p:cNvPr id="8" name="Picture 7" descr="A black box with headphones on&#10;&#10;Description automatically generated">
            <a:extLst>
              <a:ext uri="{FF2B5EF4-FFF2-40B4-BE49-F238E27FC236}">
                <a16:creationId xmlns:a16="http://schemas.microsoft.com/office/drawing/2014/main" id="{0F97AB0B-8609-C6F3-7F7E-1EC2D9213A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90390" y="3183360"/>
            <a:ext cx="1500315" cy="1757531"/>
          </a:xfrm>
          <a:prstGeom prst="rect">
            <a:avLst/>
          </a:prstGeom>
        </p:spPr>
      </p:pic>
      <p:sp>
        <p:nvSpPr>
          <p:cNvPr id="9" name="TextBox 8">
            <a:extLst>
              <a:ext uri="{FF2B5EF4-FFF2-40B4-BE49-F238E27FC236}">
                <a16:creationId xmlns:a16="http://schemas.microsoft.com/office/drawing/2014/main" id="{62F1DA7D-B16C-BB6F-3044-CCC8A11952F5}"/>
              </a:ext>
            </a:extLst>
          </p:cNvPr>
          <p:cNvSpPr txBox="1"/>
          <p:nvPr/>
        </p:nvSpPr>
        <p:spPr>
          <a:xfrm>
            <a:off x="8665794" y="1942010"/>
            <a:ext cx="2116814" cy="3108543"/>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Memory speeds up to 4000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Best-in-class ultrasmall performance up to NVIDIA RTX A5000M GPU</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Ideal for intermediate engineering &amp; creative professionals</a:t>
            </a:r>
          </a:p>
        </p:txBody>
      </p:sp>
    </p:spTree>
    <p:extLst>
      <p:ext uri="{BB962C8B-B14F-4D97-AF65-F5344CB8AC3E}">
        <p14:creationId xmlns:p14="http://schemas.microsoft.com/office/powerpoint/2010/main" val="267113689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nvGraphicFramePr>
        <p:xfrm>
          <a:off x="760412" y="1924978"/>
          <a:ext cx="7105084" cy="4237525"/>
        </p:xfrm>
        <a:graphic>
          <a:graphicData uri="http://schemas.openxmlformats.org/drawingml/2006/table">
            <a:tbl>
              <a:tblPr firstRow="1">
                <a:tableStyleId>{2D5ABB26-0587-4C30-8999-92F81FD0307C}</a:tableStyleId>
              </a:tblPr>
              <a:tblGrid>
                <a:gridCol w="513699">
                  <a:extLst>
                    <a:ext uri="{9D8B030D-6E8A-4147-A177-3AD203B41FA5}">
                      <a16:colId xmlns:a16="http://schemas.microsoft.com/office/drawing/2014/main" val="20000"/>
                    </a:ext>
                  </a:extLst>
                </a:gridCol>
                <a:gridCol w="1318277">
                  <a:extLst>
                    <a:ext uri="{9D8B030D-6E8A-4147-A177-3AD203B41FA5}">
                      <a16:colId xmlns:a16="http://schemas.microsoft.com/office/drawing/2014/main" val="3307261958"/>
                    </a:ext>
                  </a:extLst>
                </a:gridCol>
                <a:gridCol w="1318277">
                  <a:extLst>
                    <a:ext uri="{9D8B030D-6E8A-4147-A177-3AD203B41FA5}">
                      <a16:colId xmlns:a16="http://schemas.microsoft.com/office/drawing/2014/main" val="42562195"/>
                    </a:ext>
                  </a:extLst>
                </a:gridCol>
                <a:gridCol w="1318277">
                  <a:extLst>
                    <a:ext uri="{9D8B030D-6E8A-4147-A177-3AD203B41FA5}">
                      <a16:colId xmlns:a16="http://schemas.microsoft.com/office/drawing/2014/main" val="1130671464"/>
                    </a:ext>
                  </a:extLst>
                </a:gridCol>
                <a:gridCol w="1318277">
                  <a:extLst>
                    <a:ext uri="{9D8B030D-6E8A-4147-A177-3AD203B41FA5}">
                      <a16:colId xmlns:a16="http://schemas.microsoft.com/office/drawing/2014/main" val="583482296"/>
                    </a:ext>
                  </a:extLst>
                </a:gridCol>
                <a:gridCol w="1318277">
                  <a:extLst>
                    <a:ext uri="{9D8B030D-6E8A-4147-A177-3AD203B41FA5}">
                      <a16:colId xmlns:a16="http://schemas.microsoft.com/office/drawing/2014/main" val="509605398"/>
                    </a:ext>
                  </a:extLst>
                </a:gridCol>
              </a:tblGrid>
              <a:tr h="372457">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mn-ea"/>
                          <a:cs typeface="Arial"/>
                        </a:rPr>
                        <a:t>P3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$1,359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$1,619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$2,609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$4,049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$4,329</a:t>
                      </a:r>
                    </a:p>
                  </a:txBody>
                  <a:tcPr marL="4763" marR="4763" marT="4763" marB="0" anchor="ctr">
                    <a:solidFill>
                      <a:schemeClr val="bg1">
                        <a:lumMod val="95000"/>
                      </a:schemeClr>
                    </a:solidFill>
                  </a:tcPr>
                </a:tc>
                <a:extLst>
                  <a:ext uri="{0D108BD9-81ED-4DB2-BD59-A6C34878D82A}">
                    <a16:rowId xmlns:a16="http://schemas.microsoft.com/office/drawing/2014/main" val="10000"/>
                  </a:ext>
                </a:extLst>
              </a:tr>
              <a:tr h="399587">
                <a:tc vMerge="1">
                  <a:txBody>
                    <a:bodyPr/>
                    <a:lstStyle/>
                    <a:p>
                      <a:endParaRPr lang="en-US"/>
                    </a:p>
                  </a:txBody>
                  <a:tcPr/>
                </a:tc>
                <a:tc>
                  <a:txBody>
                    <a:bodyPr/>
                    <a:lstStyle/>
                    <a:p>
                      <a:pPr marL="0" lvl="0" indent="0" algn="ctr">
                        <a:lnSpc>
                          <a:spcPct val="100000"/>
                        </a:lnSpc>
                        <a:spcBef>
                          <a:spcPts val="0"/>
                        </a:spcBef>
                        <a:spcAft>
                          <a:spcPts val="0"/>
                        </a:spcAft>
                        <a:buNone/>
                      </a:pP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dirty="0">
                        <a:solidFill>
                          <a:srgbClr val="0070C0"/>
                        </a:solidFill>
                      </a:endParaRPr>
                    </a:p>
                  </a:txBody>
                  <a:tcPr marL="68597" marR="0" marT="0" marB="0" anchor="ctr">
                    <a:solidFill>
                      <a:schemeClr val="bg1">
                        <a:lumMod val="95000"/>
                      </a:schemeClr>
                    </a:solidFill>
                  </a:tcPr>
                </a:tc>
                <a:extLst>
                  <a:ext uri="{0D108BD9-81ED-4DB2-BD59-A6C34878D82A}">
                    <a16:rowId xmlns:a16="http://schemas.microsoft.com/office/drawing/2014/main" val="1719037663"/>
                  </a:ext>
                </a:extLst>
              </a:tr>
              <a:tr h="378191">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30GS0034US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30GS0031US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30GS0037US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30GS0036US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30GS002YUS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424510">
                <a:tc vMerge="1">
                  <a:txBody>
                    <a:bodyPr/>
                    <a:lstStyle/>
                    <a:p>
                      <a:endParaRPr lang="en-US"/>
                    </a:p>
                  </a:txBody>
                  <a:tcPr/>
                </a:tc>
                <a:tc>
                  <a:txBody>
                    <a:bodyPr/>
                    <a:lstStyle/>
                    <a:p>
                      <a:pPr algn="ctr"/>
                      <a:r>
                        <a:rPr lang="en-US" sz="12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750W Energy Star</a:t>
                      </a:r>
                    </a:p>
                  </a:txBody>
                  <a:tcPr marL="68598" marR="0" marT="0" marB="0" anchor="ctr">
                    <a:solidFill>
                      <a:schemeClr val="bg1">
                        <a:lumMod val="95000"/>
                      </a:schemeClr>
                    </a:solidFill>
                  </a:tcPr>
                </a:tc>
                <a:extLst>
                  <a:ext uri="{0D108BD9-81ED-4DB2-BD59-A6C34878D82A}">
                    <a16:rowId xmlns:a16="http://schemas.microsoft.com/office/drawing/2014/main" val="3536555768"/>
                  </a:ext>
                </a:extLst>
              </a:tr>
              <a:tr h="4245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i5-13500 </a:t>
                      </a:r>
                    </a:p>
                    <a:p>
                      <a:pPr algn="ctr"/>
                      <a:r>
                        <a:rPr lang="en-US" sz="1200" b="0" i="0" u="none" strike="noStrike" baseline="0" dirty="0">
                          <a:solidFill>
                            <a:srgbClr val="000000"/>
                          </a:solidFill>
                          <a:latin typeface="+mn-lt"/>
                        </a:rPr>
                        <a:t>14C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 </a:t>
                      </a:r>
                    </a:p>
                    <a:p>
                      <a:pPr algn="ctr"/>
                      <a:r>
                        <a:rPr lang="en-US" sz="1200" b="0" i="0" u="none" strike="noStrike" baseline="0" dirty="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 </a:t>
                      </a:r>
                    </a:p>
                    <a:p>
                      <a:pPr algn="ctr"/>
                      <a:r>
                        <a:rPr lang="en-US" sz="1200" b="0" i="0" u="none" strike="noStrike" baseline="0" dirty="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 </a:t>
                      </a:r>
                    </a:p>
                    <a:p>
                      <a:pPr algn="ctr"/>
                      <a:r>
                        <a:rPr lang="en-US" sz="1200" b="0" i="0" u="none" strike="noStrike" baseline="0" dirty="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i9-13900 </a:t>
                      </a:r>
                    </a:p>
                    <a:p>
                      <a:pPr algn="ctr"/>
                      <a:r>
                        <a:rPr lang="en-US" sz="1200" b="0" i="0" u="none" strike="noStrike" baseline="0" dirty="0">
                          <a:solidFill>
                            <a:srgbClr val="000000"/>
                          </a:solidFill>
                          <a:latin typeface="+mn-lt"/>
                        </a:rPr>
                        <a:t>24C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346697">
                <a:tc vMerge="1">
                  <a:txBody>
                    <a:bodyPr/>
                    <a:lstStyle/>
                    <a:p>
                      <a:endParaRPr lang="en-US"/>
                    </a:p>
                  </a:txBody>
                  <a:tcPr/>
                </a:tc>
                <a:tc>
                  <a:txBody>
                    <a:bodyPr/>
                    <a:lstStyle/>
                    <a:p>
                      <a:pPr algn="ct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39958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Gen4 Performance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49013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Intel Integrated Graphics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Intel Integrated Graphics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RTX A2000 12GB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RTX A4500 20GB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RTX A4500 20GB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415195">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a:t>
                      </a:r>
                      <a:r>
                        <a:rPr kumimoji="0" lang="cs-CZ"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uLnTx/>
                          <a:uFillTx/>
                          <a:latin typeface="+mn-lt"/>
                          <a:ea typeface="+mn-ea"/>
                          <a:cs typeface="+mn-cs"/>
                        </a:rPr>
                        <a:t>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a:t>
                      </a:r>
                      <a:r>
                        <a:rPr kumimoji="0" lang="cs-CZ"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uLnTx/>
                          <a:uFillTx/>
                          <a:latin typeface="+mn-lt"/>
                          <a:ea typeface="+mn-ea"/>
                          <a:cs typeface="+mn-cs"/>
                        </a:rPr>
                        <a:t>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a:t>
                      </a:r>
                      <a:r>
                        <a:rPr kumimoji="0" lang="cs-CZ"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uLnTx/>
                          <a:uFillTx/>
                          <a:latin typeface="+mn-lt"/>
                          <a:ea typeface="+mn-ea"/>
                          <a:cs typeface="+mn-cs"/>
                        </a:rPr>
                        <a:t>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a:t>
                      </a:r>
                      <a:r>
                        <a:rPr kumimoji="0" lang="cs-CZ"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uLnTx/>
                          <a:uFillTx/>
                          <a:latin typeface="+mn-lt"/>
                          <a:ea typeface="+mn-ea"/>
                          <a:cs typeface="+mn-cs"/>
                        </a:rPr>
                        <a:t>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a:t>
                      </a:r>
                      <a:r>
                        <a:rPr kumimoji="0" lang="cs-CZ" sz="1200" b="0" i="0" u="none" strike="noStrike" kern="1200" cap="none" spc="0" normalizeH="0" baseline="0" noProof="0" dirty="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uLnTx/>
                          <a:uFillTx/>
                          <a:latin typeface="+mn-lt"/>
                          <a:ea typeface="+mn-ea"/>
                          <a:cs typeface="+mn-cs"/>
                        </a:rPr>
                        <a:t>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8"/>
                  </a:ext>
                </a:extLst>
              </a:tr>
              <a:tr h="43760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6C48E553-EF58-38B5-88BF-8B912C169D4F}"/>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 TWR | Entry Professional Desktop Workstation</a:t>
            </a:r>
            <a:r>
              <a:rPr lang="en-US" sz="3200" i="1" dirty="0">
                <a:solidFill>
                  <a:srgbClr val="FF0000"/>
                </a:solidFill>
              </a:rPr>
              <a:t> </a:t>
            </a:r>
            <a:br>
              <a:rPr lang="en-US" sz="3200" i="1" dirty="0">
                <a:solidFill>
                  <a:srgbClr val="FF0000"/>
                </a:solidFill>
              </a:rPr>
            </a:br>
            <a:r>
              <a:rPr lang="en-US" sz="3200" i="1" dirty="0">
                <a:solidFill>
                  <a:srgbClr val="FF0000"/>
                </a:solidFill>
              </a:rPr>
              <a:t>Now available with Intel 13</a:t>
            </a:r>
            <a:r>
              <a:rPr lang="en-US" sz="3200" i="1" baseline="30000" dirty="0">
                <a:solidFill>
                  <a:srgbClr val="FF0000"/>
                </a:solidFill>
              </a:rPr>
              <a:t>th</a:t>
            </a:r>
            <a:r>
              <a:rPr lang="en-US" sz="3200" i="1" dirty="0">
                <a:solidFill>
                  <a:srgbClr val="FF0000"/>
                </a:solidFill>
              </a:rPr>
              <a:t> Gen Core Performance</a:t>
            </a:r>
            <a:endParaRPr lang="en-US" dirty="0">
              <a:solidFill>
                <a:srgbClr val="FF0000"/>
              </a:solidFill>
            </a:endParaRPr>
          </a:p>
        </p:txBody>
      </p:sp>
      <p:pic>
        <p:nvPicPr>
          <p:cNvPr id="6" name="Picture 5" descr="A black rectangular object with a black background&#10;&#10;Description automatically generated">
            <a:extLst>
              <a:ext uri="{FF2B5EF4-FFF2-40B4-BE49-F238E27FC236}">
                <a16:creationId xmlns:a16="http://schemas.microsoft.com/office/drawing/2014/main" id="{EB1DE98E-F80E-A302-7D81-342267FD59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48915" y="3429000"/>
            <a:ext cx="2037760" cy="2878481"/>
          </a:xfrm>
          <a:prstGeom prst="rect">
            <a:avLst/>
          </a:prstGeom>
        </p:spPr>
      </p:pic>
      <p:sp>
        <p:nvSpPr>
          <p:cNvPr id="8" name="TextBox 7">
            <a:extLst>
              <a:ext uri="{FF2B5EF4-FFF2-40B4-BE49-F238E27FC236}">
                <a16:creationId xmlns:a16="http://schemas.microsoft.com/office/drawing/2014/main" id="{D959590F-66D1-3FCD-D881-71642B669A27}"/>
              </a:ext>
            </a:extLst>
          </p:cNvPr>
          <p:cNvSpPr txBox="1"/>
          <p:nvPr/>
        </p:nvSpPr>
        <p:spPr>
          <a:xfrm>
            <a:off x="8218582" y="1924978"/>
            <a:ext cx="2116814" cy="3108543"/>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All-new larger 27L chassis for increased scalability</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Memory speeds up to 4800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Ideal config flexibility up to NVIDIA RTX A5000 GPU for more advanced engineering &amp; creative professionals</a:t>
            </a:r>
          </a:p>
        </p:txBody>
      </p:sp>
    </p:spTree>
    <p:extLst>
      <p:ext uri="{BB962C8B-B14F-4D97-AF65-F5344CB8AC3E}">
        <p14:creationId xmlns:p14="http://schemas.microsoft.com/office/powerpoint/2010/main" val="370730512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AB954E8-7BC0-4EBD-A55B-80A0606F870F}"/>
              </a:ext>
            </a:extLst>
          </p:cNvPr>
          <p:cNvGraphicFramePr>
            <a:graphicFrameLocks noGrp="1"/>
          </p:cNvGraphicFramePr>
          <p:nvPr/>
        </p:nvGraphicFramePr>
        <p:xfrm>
          <a:off x="760412" y="1567189"/>
          <a:ext cx="7905383" cy="4717570"/>
        </p:xfrm>
        <a:graphic>
          <a:graphicData uri="http://schemas.openxmlformats.org/drawingml/2006/table">
            <a:tbl>
              <a:tblPr firstRow="1">
                <a:tableStyleId>{2D5ABB26-0587-4C30-8999-92F81FD0307C}</a:tableStyleId>
              </a:tblPr>
              <a:tblGrid>
                <a:gridCol w="504568">
                  <a:extLst>
                    <a:ext uri="{9D8B030D-6E8A-4147-A177-3AD203B41FA5}">
                      <a16:colId xmlns:a16="http://schemas.microsoft.com/office/drawing/2014/main" val="20000"/>
                    </a:ext>
                  </a:extLst>
                </a:gridCol>
                <a:gridCol w="1480163">
                  <a:extLst>
                    <a:ext uri="{9D8B030D-6E8A-4147-A177-3AD203B41FA5}">
                      <a16:colId xmlns:a16="http://schemas.microsoft.com/office/drawing/2014/main" val="773608622"/>
                    </a:ext>
                  </a:extLst>
                </a:gridCol>
                <a:gridCol w="1480163">
                  <a:extLst>
                    <a:ext uri="{9D8B030D-6E8A-4147-A177-3AD203B41FA5}">
                      <a16:colId xmlns:a16="http://schemas.microsoft.com/office/drawing/2014/main" val="1344679876"/>
                    </a:ext>
                  </a:extLst>
                </a:gridCol>
                <a:gridCol w="1480163">
                  <a:extLst>
                    <a:ext uri="{9D8B030D-6E8A-4147-A177-3AD203B41FA5}">
                      <a16:colId xmlns:a16="http://schemas.microsoft.com/office/drawing/2014/main" val="2261391"/>
                    </a:ext>
                  </a:extLst>
                </a:gridCol>
                <a:gridCol w="1480163">
                  <a:extLst>
                    <a:ext uri="{9D8B030D-6E8A-4147-A177-3AD203B41FA5}">
                      <a16:colId xmlns:a16="http://schemas.microsoft.com/office/drawing/2014/main" val="1751007045"/>
                    </a:ext>
                  </a:extLst>
                </a:gridCol>
                <a:gridCol w="1480163">
                  <a:extLst>
                    <a:ext uri="{9D8B030D-6E8A-4147-A177-3AD203B41FA5}">
                      <a16:colId xmlns:a16="http://schemas.microsoft.com/office/drawing/2014/main" val="3112684891"/>
                    </a:ext>
                  </a:extLst>
                </a:gridCol>
              </a:tblGrid>
              <a:tr h="514733">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mn-cs"/>
                        </a:rPr>
                        <a:t>P360 Tiny</a:t>
                      </a:r>
                      <a:endParaRPr kumimoji="0" lang="cs-CZ" sz="2400" b="1" i="0" u="none" strike="noStrike" kern="1200" cap="none" spc="0" normalizeH="0" baseline="0" noProof="0" dirty="0">
                        <a:ln>
                          <a:noFill/>
                        </a:ln>
                        <a:solidFill>
                          <a:schemeClr val="bg1"/>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$1,529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$1,549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$1,799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$2,099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$2,319</a:t>
                      </a:r>
                    </a:p>
                  </a:txBody>
                  <a:tcPr marL="0" marR="0" marT="0" marB="0" anchor="ctr" anchorCtr="1">
                    <a:solidFill>
                      <a:schemeClr val="bg1">
                        <a:lumMod val="95000"/>
                      </a:schemeClr>
                    </a:solidFill>
                  </a:tcPr>
                </a:tc>
                <a:extLst>
                  <a:ext uri="{0D108BD9-81ED-4DB2-BD59-A6C34878D82A}">
                    <a16:rowId xmlns:a16="http://schemas.microsoft.com/office/drawing/2014/main" val="10000"/>
                  </a:ext>
                </a:extLst>
              </a:tr>
              <a:tr h="613644">
                <a:tc vMerge="1">
                  <a:txBody>
                    <a:bodyPr/>
                    <a:lstStyle/>
                    <a:p>
                      <a:endParaRPr lang="en-US"/>
                    </a:p>
                  </a:txBody>
                  <a:tcPr/>
                </a:tc>
                <a:tc>
                  <a:txBody>
                    <a:bodyPr/>
                    <a:lstStyle/>
                    <a:p>
                      <a:pPr marL="0" marR="0" lvl="0" indent="0" algn="ctr" defTabSz="1218987" rtl="0" eaLnBrk="1" fontAlgn="ctr" latinLnBrk="0" hangingPunct="1">
                        <a:lnSpc>
                          <a:spcPct val="100000"/>
                        </a:lnSpc>
                        <a:spcBef>
                          <a:spcPts val="0"/>
                        </a:spcBef>
                        <a:spcAft>
                          <a:spcPts val="0"/>
                        </a:spcAft>
                        <a:buClrTx/>
                        <a:buSzTx/>
                        <a:buFontTx/>
                        <a:buNone/>
                        <a:tabLst/>
                        <a:defRPr/>
                      </a:pPr>
                      <a:r>
                        <a:rPr lang="en-US" sz="1200" b="1" i="1" u="none" strike="noStrike" baseline="0" dirty="0">
                          <a:solidFill>
                            <a:srgbClr val="FF0000"/>
                          </a:solidFill>
                          <a:latin typeface="+mn-lt"/>
                        </a:rPr>
                        <a:t>End of production, while disti supply lasts</a:t>
                      </a:r>
                    </a:p>
                    <a:p>
                      <a:pPr marL="0" marR="0" lvl="0" indent="0" algn="ctr">
                        <a:lnSpc>
                          <a:spcPct val="100000"/>
                        </a:lnSpc>
                        <a:spcBef>
                          <a:spcPts val="0"/>
                        </a:spcBef>
                        <a:spcAft>
                          <a:spcPts val="0"/>
                        </a:spcAft>
                        <a:buClrTx/>
                        <a:buSzTx/>
                        <a:buFontTx/>
                        <a:buNone/>
                      </a:pPr>
                      <a:r>
                        <a:rPr lang="en-US" sz="1200" b="1" i="0" u="none" strike="noStrike" kern="1200" baseline="0" dirty="0">
                          <a:solidFill>
                            <a:srgbClr val="0070C0"/>
                          </a:solidFill>
                          <a:latin typeface="+mn-lt"/>
                          <a:ea typeface="+mn-ea"/>
                          <a:cs typeface="+mn-cs"/>
                        </a:rPr>
                        <a:t>$150 Rebate</a:t>
                      </a:r>
                    </a:p>
                  </a:txBody>
                  <a:tcPr marL="0" marR="0" marT="0" marB="0" anchor="ctr">
                    <a:solidFill>
                      <a:schemeClr val="bg1">
                        <a:lumMod val="95000"/>
                      </a:schemeClr>
                    </a:solidFill>
                  </a:tcPr>
                </a:tc>
                <a:tc>
                  <a:txBody>
                    <a:bodyPr/>
                    <a:lstStyle/>
                    <a:p>
                      <a:pPr algn="ctr" fontAlgn="ctr"/>
                      <a:r>
                        <a:rPr lang="en-US" sz="1200" b="1" i="0" u="none" strike="noStrike" kern="1200" baseline="0" dirty="0">
                          <a:solidFill>
                            <a:srgbClr val="0070C0"/>
                          </a:solidFill>
                          <a:latin typeface="+mn-lt"/>
                          <a:ea typeface="+mn-ea"/>
                          <a:cs typeface="+mn-cs"/>
                        </a:rPr>
                        <a:t>$100 Rebate</a:t>
                      </a:r>
                    </a:p>
                  </a:txBody>
                  <a:tcPr marL="0"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200" b="1" i="1" u="none" strike="noStrike" baseline="0" dirty="0">
                          <a:solidFill>
                            <a:srgbClr val="FF0000"/>
                          </a:solidFill>
                          <a:latin typeface="+mn-lt"/>
                        </a:rPr>
                        <a:t>End of production, while disti supply lasts</a:t>
                      </a:r>
                    </a:p>
                    <a:p>
                      <a:pPr marL="0" marR="0" lvl="0" indent="0" algn="ctr">
                        <a:lnSpc>
                          <a:spcPct val="100000"/>
                        </a:lnSpc>
                        <a:spcBef>
                          <a:spcPts val="0"/>
                        </a:spcBef>
                        <a:spcAft>
                          <a:spcPts val="0"/>
                        </a:spcAft>
                        <a:buClrTx/>
                        <a:buSzTx/>
                        <a:buFontTx/>
                        <a:buNone/>
                      </a:pPr>
                      <a:r>
                        <a:rPr lang="en-US" sz="1200" b="1" i="0" u="none" strike="noStrike" kern="1200" baseline="0" dirty="0">
                          <a:solidFill>
                            <a:srgbClr val="0070C0"/>
                          </a:solidFill>
                          <a:latin typeface="+mn-lt"/>
                          <a:ea typeface="+mn-ea"/>
                          <a:cs typeface="+mn-cs"/>
                        </a:rPr>
                        <a:t>$100 Rebate</a:t>
                      </a:r>
                    </a:p>
                  </a:txBody>
                  <a:tcPr marL="0" marR="0" marT="0" marB="0" anchor="ctr">
                    <a:solidFill>
                      <a:schemeClr val="bg1">
                        <a:lumMod val="95000"/>
                      </a:schemeClr>
                    </a:solidFill>
                  </a:tcPr>
                </a:tc>
                <a:tc>
                  <a:txBody>
                    <a:bodyPr/>
                    <a:lstStyle/>
                    <a:p>
                      <a:pPr algn="ctr"/>
                      <a:endParaRPr lang="en-US" sz="1050" b="1" i="0" u="none" strike="noStrike" baseline="0" dirty="0">
                        <a:solidFill>
                          <a:srgbClr val="0070C0"/>
                        </a:solidFill>
                        <a:latin typeface="+mn-lt"/>
                      </a:endParaRPr>
                    </a:p>
                  </a:txBody>
                  <a:tcPr marL="0" marR="0" marT="0" marB="0" anchor="ctr">
                    <a:solidFill>
                      <a:schemeClr val="bg1">
                        <a:lumMod val="95000"/>
                      </a:schemeClr>
                    </a:solidFill>
                  </a:tcPr>
                </a:tc>
                <a:tc>
                  <a:txBody>
                    <a:bodyPr/>
                    <a:lstStyle/>
                    <a:p>
                      <a:pPr algn="ctr"/>
                      <a:r>
                        <a:rPr lang="en-US" sz="1200" b="1" i="1" u="none" strike="noStrike" baseline="0" dirty="0">
                          <a:solidFill>
                            <a:srgbClr val="FF0000"/>
                          </a:solidFill>
                          <a:latin typeface="+mn-lt"/>
                        </a:rPr>
                        <a:t>End of production, while disti supply lasts</a:t>
                      </a:r>
                    </a:p>
                    <a:p>
                      <a:pPr lvl="0" algn="ctr">
                        <a:buNone/>
                      </a:pPr>
                      <a:r>
                        <a:rPr lang="en-US" sz="1200" b="1" i="0" u="none" strike="noStrike" kern="1200" baseline="0" dirty="0">
                          <a:solidFill>
                            <a:srgbClr val="0070C0"/>
                          </a:solidFill>
                          <a:latin typeface="+mn-lt"/>
                          <a:ea typeface="+mn-ea"/>
                          <a:cs typeface="+mn-cs"/>
                        </a:rPr>
                        <a:t>$100 Rebate</a:t>
                      </a:r>
                    </a:p>
                  </a:txBody>
                  <a:tcPr marL="0" marR="0" marT="0" marB="0" anchor="ctr">
                    <a:solidFill>
                      <a:schemeClr val="bg1">
                        <a:lumMod val="95000"/>
                      </a:schemeClr>
                    </a:solidFill>
                  </a:tcPr>
                </a:tc>
                <a:extLst>
                  <a:ext uri="{0D108BD9-81ED-4DB2-BD59-A6C34878D82A}">
                    <a16:rowId xmlns:a16="http://schemas.microsoft.com/office/drawing/2014/main" val="3690522256"/>
                  </a:ext>
                </a:extLst>
              </a:tr>
              <a:tr h="44709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200" b="1" i="0" u="none" strike="noStrike" kern="1200" baseline="0" dirty="0">
                          <a:solidFill>
                            <a:schemeClr val="tx1"/>
                          </a:solidFill>
                          <a:latin typeface="+mn-lt"/>
                          <a:ea typeface="+mn-ea"/>
                          <a:cs typeface="+mn-cs"/>
                        </a:rPr>
                        <a:t>30FA005RUS</a:t>
                      </a:r>
                    </a:p>
                  </a:txBody>
                  <a:tcPr marL="0" marR="0" marT="0" marB="0" anchor="ctr">
                    <a:solidFill>
                      <a:schemeClr val="bg1">
                        <a:lumMod val="95000"/>
                      </a:schemeClr>
                    </a:solidFill>
                  </a:tcPr>
                </a:tc>
                <a:tc>
                  <a:txBody>
                    <a:bodyPr/>
                    <a:lstStyle/>
                    <a:p>
                      <a:pPr algn="ctr" fontAlgn="ctr"/>
                      <a:r>
                        <a:rPr lang="en-US" sz="1200" b="1" i="0" u="none" strike="noStrike" kern="1200" baseline="0" dirty="0">
                          <a:solidFill>
                            <a:schemeClr val="tx1"/>
                          </a:solidFill>
                          <a:latin typeface="+mn-lt"/>
                          <a:ea typeface="+mn-ea"/>
                          <a:cs typeface="+mn-cs"/>
                        </a:rPr>
                        <a:t>30FA001EUS</a:t>
                      </a:r>
                    </a:p>
                  </a:txBody>
                  <a:tcPr marL="0" marR="0" marT="0" marB="0" anchor="ctr">
                    <a:solidFill>
                      <a:schemeClr val="bg1">
                        <a:lumMod val="95000"/>
                      </a:schemeClr>
                    </a:solidFill>
                  </a:tcPr>
                </a:tc>
                <a:tc>
                  <a:txBody>
                    <a:bodyPr/>
                    <a:lstStyle/>
                    <a:p>
                      <a:pPr algn="ctr"/>
                      <a:r>
                        <a:rPr lang="hr-HR" sz="1200" b="1" i="0" u="none" strike="noStrike" baseline="0">
                          <a:latin typeface="+mn-lt"/>
                        </a:rPr>
                        <a:t>30FA005QUS</a:t>
                      </a:r>
                    </a:p>
                  </a:txBody>
                  <a:tcPr marL="0" marR="0" marT="0" marB="0" anchor="ctr">
                    <a:solidFill>
                      <a:schemeClr val="bg1">
                        <a:lumMod val="95000"/>
                      </a:schemeClr>
                    </a:solidFill>
                  </a:tcPr>
                </a:tc>
                <a:tc>
                  <a:txBody>
                    <a:bodyPr/>
                    <a:lstStyle/>
                    <a:p>
                      <a:pPr algn="ctr"/>
                      <a:r>
                        <a:rPr lang="en-US" sz="1200" b="1" i="0" u="none" strike="noStrike" baseline="0" dirty="0">
                          <a:latin typeface="+mn-lt"/>
                        </a:rPr>
                        <a:t>30FA001BUS</a:t>
                      </a:r>
                      <a:endParaRPr lang="hr-HR" sz="1200" b="1" i="0" u="none" strike="noStrike" baseline="0">
                        <a:latin typeface="+mn-lt"/>
                      </a:endParaRPr>
                    </a:p>
                  </a:txBody>
                  <a:tcPr marL="0" marR="0" marT="0" marB="0" anchor="ctr">
                    <a:solidFill>
                      <a:schemeClr val="bg1">
                        <a:lumMod val="95000"/>
                      </a:schemeClr>
                    </a:solidFill>
                  </a:tcPr>
                </a:tc>
                <a:tc>
                  <a:txBody>
                    <a:bodyPr/>
                    <a:lstStyle/>
                    <a:p>
                      <a:pPr algn="ctr"/>
                      <a:r>
                        <a:rPr lang="hr-HR" sz="1200" b="1" i="0" u="none" strike="noStrike" baseline="0">
                          <a:latin typeface="+mn-lt"/>
                        </a:rPr>
                        <a:t>30FA005SUS</a:t>
                      </a:r>
                    </a:p>
                  </a:txBody>
                  <a:tcPr marL="0" marR="0" marT="0" marB="0" anchor="ctr">
                    <a:solidFill>
                      <a:schemeClr val="bg1">
                        <a:lumMod val="95000"/>
                      </a:schemeClr>
                    </a:solidFill>
                  </a:tcPr>
                </a:tc>
                <a:extLst>
                  <a:ext uri="{0D108BD9-81ED-4DB2-BD59-A6C34878D82A}">
                    <a16:rowId xmlns:a16="http://schemas.microsoft.com/office/drawing/2014/main" val="10002"/>
                  </a:ext>
                </a:extLst>
              </a:tr>
              <a:tr h="51772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i5-12500T 6C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i7-12700T</a:t>
                      </a:r>
                    </a:p>
                    <a:p>
                      <a:pPr algn="ctr"/>
                      <a:r>
                        <a:rPr lang="en-US" sz="1200" b="0" i="0" u="none" strike="noStrike" baseline="0" dirty="0">
                          <a:solidFill>
                            <a:srgbClr val="000000"/>
                          </a:solidFill>
                          <a:latin typeface="+mn-lt"/>
                        </a:rPr>
                        <a:t>12C</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i7-12700T</a:t>
                      </a:r>
                    </a:p>
                    <a:p>
                      <a:pPr algn="ctr"/>
                      <a:r>
                        <a:rPr lang="en-US" sz="1200" b="0" i="0" u="none" strike="noStrike" baseline="0" dirty="0">
                          <a:solidFill>
                            <a:srgbClr val="000000"/>
                          </a:solidFill>
                          <a:latin typeface="+mn-lt"/>
                        </a:rPr>
                        <a:t>12C</a:t>
                      </a:r>
                    </a:p>
                  </a:txBody>
                  <a:tcPr marL="0"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dirty="0">
                          <a:ln>
                            <a:noFill/>
                          </a:ln>
                          <a:solidFill>
                            <a:srgbClr val="000000"/>
                          </a:solidFill>
                          <a:effectLst/>
                          <a:uLnTx/>
                          <a:uFillTx/>
                          <a:latin typeface="+mn-lt"/>
                          <a:ea typeface="+mn-ea"/>
                          <a:cs typeface="+mn-cs"/>
                        </a:rPr>
                        <a:t>Core i9-12900T</a:t>
                      </a:r>
                    </a:p>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dirty="0">
                          <a:ln>
                            <a:noFill/>
                          </a:ln>
                          <a:solidFill>
                            <a:srgbClr val="000000"/>
                          </a:solidFill>
                          <a:effectLst/>
                          <a:uLnTx/>
                          <a:uFillTx/>
                          <a:latin typeface="+mn-lt"/>
                          <a:ea typeface="+mn-ea"/>
                          <a:cs typeface="+mn-cs"/>
                        </a:rPr>
                        <a:t>16C</a:t>
                      </a:r>
                    </a:p>
                  </a:txBody>
                  <a:tcPr marL="0"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dirty="0">
                          <a:ln>
                            <a:noFill/>
                          </a:ln>
                          <a:solidFill>
                            <a:srgbClr val="000000"/>
                          </a:solidFill>
                          <a:effectLst/>
                          <a:uLnTx/>
                          <a:uFillTx/>
                          <a:latin typeface="+mn-lt"/>
                          <a:ea typeface="+mn-ea"/>
                          <a:cs typeface="+mn-cs"/>
                        </a:rPr>
                        <a:t>Core i9-12900T</a:t>
                      </a:r>
                    </a:p>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dirty="0">
                          <a:ln>
                            <a:noFill/>
                          </a:ln>
                          <a:solidFill>
                            <a:srgbClr val="000000"/>
                          </a:solidFill>
                          <a:effectLst/>
                          <a:uLnTx/>
                          <a:uFillTx/>
                          <a:latin typeface="+mn-lt"/>
                          <a:ea typeface="+mn-ea"/>
                          <a:cs typeface="+mn-cs"/>
                        </a:rPr>
                        <a:t>16C</a:t>
                      </a:r>
                    </a:p>
                  </a:txBody>
                  <a:tcPr marL="0" marR="0" marT="0" marB="0" anchor="ctr">
                    <a:solidFill>
                      <a:schemeClr val="bg1">
                        <a:lumMod val="95000"/>
                      </a:schemeClr>
                    </a:solidFill>
                  </a:tcPr>
                </a:tc>
                <a:extLst>
                  <a:ext uri="{0D108BD9-81ED-4DB2-BD59-A6C34878D82A}">
                    <a16:rowId xmlns:a16="http://schemas.microsoft.com/office/drawing/2014/main" val="10003"/>
                  </a:ext>
                </a:extLst>
              </a:tr>
              <a:tr h="46873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0" marR="0" marT="0" marB="0" anchor="ctr">
                    <a:solidFill>
                      <a:schemeClr val="bg1">
                        <a:lumMod val="95000"/>
                      </a:schemeClr>
                    </a:solidFill>
                  </a:tcPr>
                </a:tc>
                <a:extLst>
                  <a:ext uri="{0D108BD9-81ED-4DB2-BD59-A6C34878D82A}">
                    <a16:rowId xmlns:a16="http://schemas.microsoft.com/office/drawing/2014/main" val="10004"/>
                  </a:ext>
                </a:extLst>
              </a:tr>
              <a:tr h="4908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SSD</a:t>
                      </a:r>
                    </a:p>
                  </a:txBody>
                  <a:tcPr marL="0" marR="0" marT="0" marB="0" anchor="ctr">
                    <a:solidFill>
                      <a:schemeClr val="bg1">
                        <a:lumMod val="95000"/>
                      </a:schemeClr>
                    </a:solidFill>
                  </a:tcPr>
                </a:tc>
                <a:extLst>
                  <a:ext uri="{0D108BD9-81ED-4DB2-BD59-A6C34878D82A}">
                    <a16:rowId xmlns:a16="http://schemas.microsoft.com/office/drawing/2014/main" val="10005"/>
                  </a:ext>
                </a:extLst>
              </a:tr>
              <a:tr h="477617">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T1000 4GB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T1000 4GB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NVIDIA T1000 4GB</a:t>
                      </a:r>
                      <a:endParaRPr kumimoji="0" lang="en-US" sz="1100" b="0" i="0" u="none" strike="noStrike" kern="1200" cap="none" spc="0" normalizeH="0" baseline="0" noProof="0" dirty="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7"/>
                  </a:ext>
                </a:extLst>
              </a:tr>
              <a:tr h="613644">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0000"/>
                          </a:solidFill>
                          <a:effectLst/>
                          <a:uLnTx/>
                          <a:uFillTx/>
                          <a:latin typeface="Arial"/>
                          <a:ea typeface="+mn-ea"/>
                          <a:cs typeface="+mn-cs"/>
                        </a:rPr>
                        <a:t>Win </a:t>
                      </a:r>
                      <a:r>
                        <a:rPr kumimoji="0" lang="en-US" sz="1200" b="0" i="0" u="none" strike="noStrike" kern="1200" cap="none" spc="0" normalizeH="0" baseline="0" noProof="0" dirty="0">
                          <a:ln>
                            <a:noFill/>
                          </a:ln>
                          <a:solidFill>
                            <a:srgbClr val="000000"/>
                          </a:solidFill>
                          <a:effectLst/>
                          <a:uLnTx/>
                          <a:uFillTx/>
                          <a:latin typeface="Arial"/>
                          <a:ea typeface="+mn-ea"/>
                          <a:cs typeface="+mn-cs"/>
                        </a:rPr>
                        <a:t>11 Pro License Preloaded with Win 10 Pro</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 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0000"/>
                          </a:solidFill>
                          <a:effectLst/>
                          <a:uLnTx/>
                          <a:uFillTx/>
                          <a:latin typeface="+mn-lt"/>
                          <a:ea typeface="+mn-ea"/>
                          <a:cs typeface="+mn-cs"/>
                        </a:rPr>
                        <a:t>Win </a:t>
                      </a:r>
                      <a:r>
                        <a:rPr kumimoji="0" lang="en-US" sz="1200" b="0" i="0" u="none" strike="noStrike" kern="1200" cap="none" spc="0" normalizeH="0" baseline="0" noProof="0" dirty="0">
                          <a:ln>
                            <a:noFill/>
                          </a:ln>
                          <a:solidFill>
                            <a:srgbClr val="000000"/>
                          </a:solidFill>
                          <a:effectLst/>
                          <a:uLnTx/>
                          <a:uFillTx/>
                          <a:latin typeface="+mn-lt"/>
                          <a:ea typeface="+mn-ea"/>
                          <a:cs typeface="+mn-cs"/>
                        </a:rPr>
                        <a:t>11 Pro License Preloaded with Win 10 Pro</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a:ln>
                            <a:noFill/>
                          </a:ln>
                          <a:solidFill>
                            <a:schemeClr val="tx1"/>
                          </a:solidFill>
                          <a:effectLst/>
                          <a:uLnTx/>
                          <a:uFillTx/>
                          <a:latin typeface="+mn-lt"/>
                          <a:ea typeface="+mn-ea"/>
                          <a:cs typeface="+mn-cs"/>
                        </a:rPr>
                        <a:t>dows 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rgbClr val="000000"/>
                          </a:solidFill>
                          <a:effectLst/>
                          <a:uLnTx/>
                          <a:uFillTx/>
                          <a:latin typeface="+mn-lt"/>
                          <a:ea typeface="+mn-ea"/>
                          <a:cs typeface="+mn-cs"/>
                        </a:rPr>
                        <a:t>Win </a:t>
                      </a:r>
                      <a:r>
                        <a:rPr kumimoji="0" lang="en-US" sz="1200" b="0" i="0" u="none" strike="noStrike" kern="1200" cap="none" spc="0" normalizeH="0" baseline="0" noProof="0" dirty="0">
                          <a:ln>
                            <a:noFill/>
                          </a:ln>
                          <a:solidFill>
                            <a:srgbClr val="000000"/>
                          </a:solidFill>
                          <a:effectLst/>
                          <a:uLnTx/>
                          <a:uFillTx/>
                          <a:latin typeface="+mn-lt"/>
                          <a:ea typeface="+mn-ea"/>
                          <a:cs typeface="+mn-cs"/>
                        </a:rPr>
                        <a:t>11 Pro License Preloaded with Win 10 Pro</a:t>
                      </a:r>
                    </a:p>
                  </a:txBody>
                  <a:tcPr marL="0" marR="0" marT="0" marB="0" anchor="ctr">
                    <a:solidFill>
                      <a:schemeClr val="bg1">
                        <a:lumMod val="95000"/>
                      </a:schemeClr>
                    </a:solidFill>
                  </a:tcPr>
                </a:tc>
                <a:extLst>
                  <a:ext uri="{0D108BD9-81ED-4DB2-BD59-A6C34878D82A}">
                    <a16:rowId xmlns:a16="http://schemas.microsoft.com/office/drawing/2014/main" val="10008"/>
                  </a:ext>
                </a:extLst>
              </a:tr>
              <a:tr h="455679">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4" name="Picture 3" descr="A close-up of a computer&#10;&#10;Description automatically generated with low confidence">
            <a:extLst>
              <a:ext uri="{FF2B5EF4-FFF2-40B4-BE49-F238E27FC236}">
                <a16:creationId xmlns:a16="http://schemas.microsoft.com/office/drawing/2014/main" id="{91E4AB6F-CC34-42D6-9362-DC51C5B98B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0073" y="1781391"/>
            <a:ext cx="3935779" cy="2519546"/>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1A5A2491-7452-41B0-8CF7-CA46056E77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5537" y="4187896"/>
            <a:ext cx="3083161" cy="1849897"/>
          </a:xfrm>
          <a:prstGeom prst="rect">
            <a:avLst/>
          </a:prstGeom>
        </p:spPr>
      </p:pic>
      <p:sp>
        <p:nvSpPr>
          <p:cNvPr id="7" name="Title 6">
            <a:extLst>
              <a:ext uri="{FF2B5EF4-FFF2-40B4-BE49-F238E27FC236}">
                <a16:creationId xmlns:a16="http://schemas.microsoft.com/office/drawing/2014/main" id="{11A73D54-415F-D20F-1AA1-7AE1070FB9F9}"/>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P360 Tiny | World’s Smallest Professional Desktop Workstation</a:t>
            </a:r>
            <a:endParaRPr lang="en-US" dirty="0">
              <a:solidFill>
                <a:srgbClr val="FF0000"/>
              </a:solidFill>
            </a:endParaRPr>
          </a:p>
        </p:txBody>
      </p:sp>
      <p:sp>
        <p:nvSpPr>
          <p:cNvPr id="11" name="TextBox 10">
            <a:extLst>
              <a:ext uri="{FF2B5EF4-FFF2-40B4-BE49-F238E27FC236}">
                <a16:creationId xmlns:a16="http://schemas.microsoft.com/office/drawing/2014/main" id="{D59CC8DB-C668-E891-19B4-3B9C3CDA6CA8}"/>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spTree>
    <p:extLst>
      <p:ext uri="{BB962C8B-B14F-4D97-AF65-F5344CB8AC3E}">
        <p14:creationId xmlns:p14="http://schemas.microsoft.com/office/powerpoint/2010/main" val="330629406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nvGraphicFramePr>
        <p:xfrm>
          <a:off x="760413" y="1595196"/>
          <a:ext cx="8229869" cy="4428148"/>
        </p:xfrm>
        <a:graphic>
          <a:graphicData uri="http://schemas.openxmlformats.org/drawingml/2006/table">
            <a:tbl>
              <a:tblPr firstRow="1">
                <a:tableStyleId>{2D5ABB26-0587-4C30-8999-92F81FD0307C}</a:tableStyleId>
              </a:tblPr>
              <a:tblGrid>
                <a:gridCol w="503749">
                  <a:extLst>
                    <a:ext uri="{9D8B030D-6E8A-4147-A177-3AD203B41FA5}">
                      <a16:colId xmlns:a16="http://schemas.microsoft.com/office/drawing/2014/main" val="20000"/>
                    </a:ext>
                  </a:extLst>
                </a:gridCol>
                <a:gridCol w="1545224">
                  <a:extLst>
                    <a:ext uri="{9D8B030D-6E8A-4147-A177-3AD203B41FA5}">
                      <a16:colId xmlns:a16="http://schemas.microsoft.com/office/drawing/2014/main" val="20002"/>
                    </a:ext>
                  </a:extLst>
                </a:gridCol>
                <a:gridCol w="1545224">
                  <a:extLst>
                    <a:ext uri="{9D8B030D-6E8A-4147-A177-3AD203B41FA5}">
                      <a16:colId xmlns:a16="http://schemas.microsoft.com/office/drawing/2014/main" val="396484012"/>
                    </a:ext>
                  </a:extLst>
                </a:gridCol>
                <a:gridCol w="1545224">
                  <a:extLst>
                    <a:ext uri="{9D8B030D-6E8A-4147-A177-3AD203B41FA5}">
                      <a16:colId xmlns:a16="http://schemas.microsoft.com/office/drawing/2014/main" val="509605398"/>
                    </a:ext>
                  </a:extLst>
                </a:gridCol>
                <a:gridCol w="1545224">
                  <a:extLst>
                    <a:ext uri="{9D8B030D-6E8A-4147-A177-3AD203B41FA5}">
                      <a16:colId xmlns:a16="http://schemas.microsoft.com/office/drawing/2014/main" val="2840415717"/>
                    </a:ext>
                  </a:extLst>
                </a:gridCol>
                <a:gridCol w="1545224">
                  <a:extLst>
                    <a:ext uri="{9D8B030D-6E8A-4147-A177-3AD203B41FA5}">
                      <a16:colId xmlns:a16="http://schemas.microsoft.com/office/drawing/2014/main" val="1562920701"/>
                    </a:ext>
                  </a:extLst>
                </a:gridCol>
              </a:tblGrid>
              <a:tr h="436581">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800" b="1" dirty="0">
                          <a:solidFill>
                            <a:schemeClr val="bg1"/>
                          </a:solidFill>
                          <a:ea typeface="+mn-ea"/>
                          <a:cs typeface="Arial"/>
                        </a:rPr>
                        <a:t>P360 Ultra</a:t>
                      </a:r>
                      <a:endParaRPr lang="en-US" sz="28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mn-lt"/>
                          <a:ea typeface="+mn-ea"/>
                          <a:cs typeface="Arial"/>
                        </a:rPr>
                        <a:t>$1,829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$1,739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$2,649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$2,339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$2,939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570238">
                <a:tc vMerge="1">
                  <a:txBody>
                    <a:bodyPr/>
                    <a:lstStyle/>
                    <a:p>
                      <a:endParaRPr lang="en-US"/>
                    </a:p>
                  </a:txBody>
                  <a:tcPr/>
                </a:tc>
                <a:tc>
                  <a:txBody>
                    <a:bodyPr/>
                    <a:lstStyle/>
                    <a:p>
                      <a:pPr algn="ctr" fontAlgn="ctr"/>
                      <a:r>
                        <a:rPr lang="en-US" sz="1200" b="1" i="0" u="none" strike="noStrike" dirty="0">
                          <a:solidFill>
                            <a:srgbClr val="0070C0"/>
                          </a:solidFill>
                          <a:effectLst/>
                          <a:latin typeface="+mn-lt"/>
                        </a:rPr>
                        <a:t>$150 Rebate</a:t>
                      </a:r>
                    </a:p>
                  </a:txBody>
                  <a:tcPr marL="4763" marR="4763" marT="4763"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mn-lt"/>
                          <a:ea typeface="+mn-ea"/>
                          <a:cs typeface="+mn-cs"/>
                        </a:rPr>
                        <a:t>$</a:t>
                      </a:r>
                      <a:r>
                        <a:rPr lang="en-US" sz="1200" b="1" i="0" u="none" strike="noStrike" kern="1200" cap="none" spc="0" normalizeH="0" baseline="0" noProof="0" dirty="0">
                          <a:ln>
                            <a:noFill/>
                          </a:ln>
                          <a:solidFill>
                            <a:srgbClr val="0070C0"/>
                          </a:solidFill>
                          <a:effectLst/>
                          <a:uLnTx/>
                          <a:uFillTx/>
                          <a:latin typeface="+mn-lt"/>
                          <a:ea typeface="+mn-ea"/>
                          <a:cs typeface="+mn-cs"/>
                        </a:rPr>
                        <a:t>150</a:t>
                      </a:r>
                      <a:r>
                        <a:rPr kumimoji="0" lang="en-US" sz="1200" b="1" i="0" u="none" strike="noStrike" kern="1200" cap="none" spc="0" normalizeH="0" baseline="0" noProof="0" dirty="0">
                          <a:ln>
                            <a:noFill/>
                          </a:ln>
                          <a:solidFill>
                            <a:srgbClr val="0070C0"/>
                          </a:solidFill>
                          <a:effectLst/>
                          <a:uLnTx/>
                          <a:uFillTx/>
                          <a:latin typeface="+mn-lt"/>
                          <a:ea typeface="+mn-ea"/>
                          <a:cs typeface="+mn-cs"/>
                        </a:rPr>
                        <a:t> Rebate</a:t>
                      </a:r>
                    </a:p>
                  </a:txBody>
                  <a:tcPr marL="4763" marR="4763" marT="4763" marB="0" anchor="ctr">
                    <a:solidFill>
                      <a:schemeClr val="bg1">
                        <a:lumMod val="95000"/>
                      </a:schemeClr>
                    </a:solidFill>
                  </a:tcPr>
                </a:tc>
                <a:tc>
                  <a:txBody>
                    <a:bodyPr/>
                    <a:lstStyle/>
                    <a:p>
                      <a:pPr algn="ctr" fontAlgn="ctr"/>
                      <a:r>
                        <a:rPr kumimoji="0" lang="en-US" sz="1200" b="1" i="0" u="none" strike="noStrike" kern="1200" cap="none" spc="0" normalizeH="0" baseline="0" dirty="0">
                          <a:ln>
                            <a:noFill/>
                          </a:ln>
                          <a:solidFill>
                            <a:srgbClr val="0070C0"/>
                          </a:solidFill>
                          <a:effectLst/>
                          <a:uLnTx/>
                          <a:uFillTx/>
                          <a:latin typeface="+mn-lt"/>
                          <a:ea typeface="+mn-ea"/>
                          <a:cs typeface="+mn-cs"/>
                        </a:rPr>
                        <a:t>$</a:t>
                      </a:r>
                      <a:r>
                        <a:rPr lang="en-US" sz="1200" b="1" i="0" u="none" strike="noStrike" kern="1200" cap="none" spc="0" normalizeH="0" baseline="0" dirty="0">
                          <a:ln>
                            <a:noFill/>
                          </a:ln>
                          <a:solidFill>
                            <a:srgbClr val="0070C0"/>
                          </a:solidFill>
                          <a:effectLst/>
                          <a:uLnTx/>
                          <a:uFillTx/>
                          <a:latin typeface="+mn-lt"/>
                          <a:ea typeface="+mn-ea"/>
                          <a:cs typeface="+mn-cs"/>
                        </a:rPr>
                        <a:t>150</a:t>
                      </a:r>
                      <a:r>
                        <a:rPr kumimoji="0" lang="en-US" sz="1200" b="1" i="0" u="none" strike="noStrike" kern="1200" cap="none" spc="0" normalizeH="0" baseline="0" dirty="0">
                          <a:ln>
                            <a:noFill/>
                          </a:ln>
                          <a:solidFill>
                            <a:srgbClr val="0070C0"/>
                          </a:solidFill>
                          <a:effectLst/>
                          <a:uLnTx/>
                          <a:uFillTx/>
                          <a:latin typeface="+mn-lt"/>
                          <a:ea typeface="+mn-ea"/>
                          <a:cs typeface="+mn-cs"/>
                        </a:rPr>
                        <a:t> Rebate</a:t>
                      </a:r>
                    </a:p>
                  </a:txBody>
                  <a:tcPr marL="4763" marR="4763" marT="4763" marB="0" anchor="ctr">
                    <a:solidFill>
                      <a:schemeClr val="bg1">
                        <a:lumMod val="95000"/>
                      </a:schemeClr>
                    </a:solidFill>
                  </a:tcPr>
                </a:tc>
                <a:tc>
                  <a:txBody>
                    <a:bodyPr/>
                    <a:lstStyle/>
                    <a:p>
                      <a:pPr lvl="0" algn="ctr">
                        <a:lnSpc>
                          <a:spcPct val="100000"/>
                        </a:lnSpc>
                        <a:spcBef>
                          <a:spcPts val="0"/>
                        </a:spcBef>
                        <a:spcAft>
                          <a:spcPts val="0"/>
                        </a:spcAft>
                        <a:buNone/>
                      </a:pPr>
                      <a:r>
                        <a:rPr lang="en-US" sz="1400" b="1" i="0" u="none" strike="noStrike" noProof="0" dirty="0">
                          <a:solidFill>
                            <a:srgbClr val="0070C0"/>
                          </a:solidFill>
                          <a:effectLst/>
                          <a:latin typeface="Arial"/>
                        </a:rPr>
                        <a:t>$150 Rebate</a:t>
                      </a:r>
                      <a:endParaRPr lang="en-US" sz="1400" b="0" i="0" u="none" strike="noStrike" noProof="0" dirty="0">
                        <a:solidFill>
                          <a:srgbClr val="0070C0"/>
                        </a:solidFill>
                        <a:effectLst/>
                        <a:latin typeface="Arial"/>
                      </a:endParaRPr>
                    </a:p>
                    <a:p>
                      <a:pPr lvl="0" algn="ctr">
                        <a:buNone/>
                      </a:pPr>
                      <a:endParaRPr lang="en-US" sz="1600" b="1" i="0" u="none" strike="noStrike" dirty="0">
                        <a:solidFill>
                          <a:srgbClr val="000000"/>
                        </a:solidFill>
                        <a:effectLst/>
                        <a:latin typeface="+mn-lt"/>
                      </a:endParaRPr>
                    </a:p>
                  </a:txBody>
                  <a:tcPr marL="4763" marR="4763" marT="4763" marB="0" anchor="ctr">
                    <a:solidFill>
                      <a:schemeClr val="bg1">
                        <a:lumMod val="95000"/>
                      </a:schemeClr>
                    </a:solidFill>
                  </a:tcPr>
                </a:tc>
                <a:tc>
                  <a:txBody>
                    <a:bodyPr/>
                    <a:lstStyle/>
                    <a:p>
                      <a:pPr lvl="0" algn="ctr">
                        <a:lnSpc>
                          <a:spcPct val="100000"/>
                        </a:lnSpc>
                        <a:spcBef>
                          <a:spcPts val="0"/>
                        </a:spcBef>
                        <a:spcAft>
                          <a:spcPts val="0"/>
                        </a:spcAft>
                        <a:buNone/>
                      </a:pPr>
                      <a:r>
                        <a:rPr lang="en-US" sz="1400" b="1" i="0" u="none" strike="noStrike" noProof="0" dirty="0">
                          <a:solidFill>
                            <a:srgbClr val="0070C0"/>
                          </a:solidFill>
                          <a:effectLst/>
                          <a:latin typeface="Arial"/>
                        </a:rPr>
                        <a:t>$150 Rebate</a:t>
                      </a:r>
                      <a:endParaRPr lang="en-US" sz="1400" b="0" i="0" u="none" strike="noStrike" noProof="0" dirty="0">
                        <a:solidFill>
                          <a:srgbClr val="0070C0"/>
                        </a:solidFill>
                        <a:effectLst/>
                        <a:latin typeface="Arial"/>
                      </a:endParaRPr>
                    </a:p>
                    <a:p>
                      <a:pPr lvl="0" algn="ctr">
                        <a:buNone/>
                      </a:pPr>
                      <a:endParaRPr lang="en-US" sz="1600" b="1" i="0" u="none" strike="noStrike" dirty="0">
                        <a:solidFill>
                          <a:srgbClr val="000000"/>
                        </a:solidFill>
                        <a:effectLst/>
                        <a:latin typeface="+mn-lt"/>
                      </a:endParaRPr>
                    </a:p>
                  </a:txBody>
                  <a:tcPr marL="4763" marR="4763" marT="4763" marB="0" anchor="ctr">
                    <a:solidFill>
                      <a:schemeClr val="bg1">
                        <a:lumMod val="95000"/>
                      </a:schemeClr>
                    </a:solidFill>
                  </a:tcPr>
                </a:tc>
                <a:extLst>
                  <a:ext uri="{0D108BD9-81ED-4DB2-BD59-A6C34878D82A}">
                    <a16:rowId xmlns:a16="http://schemas.microsoft.com/office/drawing/2014/main" val="3268108957"/>
                  </a:ext>
                </a:extLst>
              </a:tr>
              <a:tr h="44330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600" b="1" i="0" u="none" strike="noStrike" dirty="0">
                          <a:solidFill>
                            <a:srgbClr val="000000"/>
                          </a:solidFill>
                          <a:effectLst/>
                          <a:latin typeface="+mn-lt"/>
                        </a:rPr>
                        <a:t>30G1000LUS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30G1001AUS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30G1000KUS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30G10014US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30G1001DUS</a:t>
                      </a:r>
                    </a:p>
                  </a:txBody>
                  <a:tcPr marL="4763" marR="4763" marT="4763" marB="0" anchor="ctr">
                    <a:solidFill>
                      <a:schemeClr val="bg1">
                        <a:lumMod val="95000"/>
                      </a:schemeClr>
                    </a:solidFill>
                  </a:tcPr>
                </a:tc>
                <a:extLst>
                  <a:ext uri="{0D108BD9-81ED-4DB2-BD59-A6C34878D82A}">
                    <a16:rowId xmlns:a16="http://schemas.microsoft.com/office/drawing/2014/main" val="10002"/>
                  </a:ext>
                </a:extLst>
              </a:tr>
              <a:tr h="4523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i5-12600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406386">
                <a:tc vMerge="1">
                  <a:txBody>
                    <a:bodyPr/>
                    <a:lstStyle/>
                    <a:p>
                      <a:endParaRPr lang="en-US"/>
                    </a:p>
                  </a:txBody>
                  <a:tcPr/>
                </a:tc>
                <a:tc>
                  <a:txBody>
                    <a:bodyPr/>
                    <a:lstStyle/>
                    <a:p>
                      <a:pPr algn="ct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4523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7451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T400 4GB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67854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2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2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41386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2" name="Picture 11" descr="A picture containing electronics, camera&#10;&#10;Description automatically generated">
            <a:extLst>
              <a:ext uri="{FF2B5EF4-FFF2-40B4-BE49-F238E27FC236}">
                <a16:creationId xmlns:a16="http://schemas.microsoft.com/office/drawing/2014/main" id="{595D1206-6C0C-4901-B2FE-E78F666B7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43645">
            <a:off x="9215062" y="4803324"/>
            <a:ext cx="2847372" cy="1308349"/>
          </a:xfrm>
          <a:prstGeom prst="rect">
            <a:avLst/>
          </a:prstGeom>
        </p:spPr>
      </p:pic>
      <p:sp>
        <p:nvSpPr>
          <p:cNvPr id="3" name="Title 2">
            <a:extLst>
              <a:ext uri="{FF2B5EF4-FFF2-40B4-BE49-F238E27FC236}">
                <a16:creationId xmlns:a16="http://schemas.microsoft.com/office/drawing/2014/main" id="{BF7A7A59-29D8-8AC4-89A5-76A269017FDE}"/>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P360 Ultra | Advanced Small Form Factor Workstation</a:t>
            </a:r>
            <a:endParaRPr lang="en-US" dirty="0">
              <a:solidFill>
                <a:srgbClr val="FF0000"/>
              </a:solidFill>
            </a:endParaRPr>
          </a:p>
        </p:txBody>
      </p:sp>
      <p:sp>
        <p:nvSpPr>
          <p:cNvPr id="4" name="TextBox 3">
            <a:extLst>
              <a:ext uri="{FF2B5EF4-FFF2-40B4-BE49-F238E27FC236}">
                <a16:creationId xmlns:a16="http://schemas.microsoft.com/office/drawing/2014/main" id="{16EA4C45-401D-3ED5-26AE-428B075F74D0}"/>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pic>
        <p:nvPicPr>
          <p:cNvPr id="7" name="Picture 6" descr="A picture containing dark&#10;&#10;Description automatically generated">
            <a:extLst>
              <a:ext uri="{FF2B5EF4-FFF2-40B4-BE49-F238E27FC236}">
                <a16:creationId xmlns:a16="http://schemas.microsoft.com/office/drawing/2014/main" id="{181D81F6-316B-3D60-4BC1-37E9E36B8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8169" y="1417614"/>
            <a:ext cx="5201151" cy="3249199"/>
          </a:xfrm>
          <a:prstGeom prst="rect">
            <a:avLst/>
          </a:prstGeom>
        </p:spPr>
      </p:pic>
    </p:spTree>
    <p:extLst>
      <p:ext uri="{BB962C8B-B14F-4D97-AF65-F5344CB8AC3E}">
        <p14:creationId xmlns:p14="http://schemas.microsoft.com/office/powerpoint/2010/main" val="337852042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 computer&#10;&#10;Description automatically generated">
            <a:extLst>
              <a:ext uri="{FF2B5EF4-FFF2-40B4-BE49-F238E27FC236}">
                <a16:creationId xmlns:a16="http://schemas.microsoft.com/office/drawing/2014/main" id="{B5D1499F-F744-4A3A-AA6D-F4004096FB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65794" y="2755919"/>
            <a:ext cx="5379160" cy="3227496"/>
          </a:xfrm>
          <a:prstGeom prst="rect">
            <a:avLst/>
          </a:prstGeom>
        </p:spPr>
      </p:pic>
      <p:sp>
        <p:nvSpPr>
          <p:cNvPr id="2" name="TextBox 1"/>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nvGraphicFramePr>
        <p:xfrm>
          <a:off x="760411" y="1569348"/>
          <a:ext cx="9357624" cy="4414069"/>
        </p:xfrm>
        <a:graphic>
          <a:graphicData uri="http://schemas.openxmlformats.org/drawingml/2006/table">
            <a:tbl>
              <a:tblPr firstRow="1">
                <a:tableStyleId>{2D5ABB26-0587-4C30-8999-92F81FD0307C}</a:tableStyleId>
              </a:tblPr>
              <a:tblGrid>
                <a:gridCol w="434632">
                  <a:extLst>
                    <a:ext uri="{9D8B030D-6E8A-4147-A177-3AD203B41FA5}">
                      <a16:colId xmlns:a16="http://schemas.microsoft.com/office/drawing/2014/main" val="20000"/>
                    </a:ext>
                  </a:extLst>
                </a:gridCol>
                <a:gridCol w="1115374">
                  <a:extLst>
                    <a:ext uri="{9D8B030D-6E8A-4147-A177-3AD203B41FA5}">
                      <a16:colId xmlns:a16="http://schemas.microsoft.com/office/drawing/2014/main" val="3192737290"/>
                    </a:ext>
                  </a:extLst>
                </a:gridCol>
                <a:gridCol w="1115374">
                  <a:extLst>
                    <a:ext uri="{9D8B030D-6E8A-4147-A177-3AD203B41FA5}">
                      <a16:colId xmlns:a16="http://schemas.microsoft.com/office/drawing/2014/main" val="42562195"/>
                    </a:ext>
                  </a:extLst>
                </a:gridCol>
                <a:gridCol w="1115374">
                  <a:extLst>
                    <a:ext uri="{9D8B030D-6E8A-4147-A177-3AD203B41FA5}">
                      <a16:colId xmlns:a16="http://schemas.microsoft.com/office/drawing/2014/main" val="212531645"/>
                    </a:ext>
                  </a:extLst>
                </a:gridCol>
                <a:gridCol w="1115374">
                  <a:extLst>
                    <a:ext uri="{9D8B030D-6E8A-4147-A177-3AD203B41FA5}">
                      <a16:colId xmlns:a16="http://schemas.microsoft.com/office/drawing/2014/main" val="2520109989"/>
                    </a:ext>
                  </a:extLst>
                </a:gridCol>
                <a:gridCol w="1115374">
                  <a:extLst>
                    <a:ext uri="{9D8B030D-6E8A-4147-A177-3AD203B41FA5}">
                      <a16:colId xmlns:a16="http://schemas.microsoft.com/office/drawing/2014/main" val="583482296"/>
                    </a:ext>
                  </a:extLst>
                </a:gridCol>
                <a:gridCol w="1115374">
                  <a:extLst>
                    <a:ext uri="{9D8B030D-6E8A-4147-A177-3AD203B41FA5}">
                      <a16:colId xmlns:a16="http://schemas.microsoft.com/office/drawing/2014/main" val="1219579287"/>
                    </a:ext>
                  </a:extLst>
                </a:gridCol>
                <a:gridCol w="1115374">
                  <a:extLst>
                    <a:ext uri="{9D8B030D-6E8A-4147-A177-3AD203B41FA5}">
                      <a16:colId xmlns:a16="http://schemas.microsoft.com/office/drawing/2014/main" val="509605398"/>
                    </a:ext>
                  </a:extLst>
                </a:gridCol>
                <a:gridCol w="1115374">
                  <a:extLst>
                    <a:ext uri="{9D8B030D-6E8A-4147-A177-3AD203B41FA5}">
                      <a16:colId xmlns:a16="http://schemas.microsoft.com/office/drawing/2014/main" val="2840415717"/>
                    </a:ext>
                  </a:extLst>
                </a:gridCol>
              </a:tblGrid>
              <a:tr h="405420">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mn-ea"/>
                          <a:cs typeface="Arial"/>
                        </a:rPr>
                        <a:t>P360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$1,249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$1,419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$1,479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$1,959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$2,419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$2,719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$3,029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$3,299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434952">
                <a:tc vMerge="1">
                  <a:txBody>
                    <a:bodyPr/>
                    <a:lstStyle/>
                    <a:p>
                      <a:endParaRPr lang="en-US"/>
                    </a:p>
                  </a:txBody>
                  <a:tcPr/>
                </a:tc>
                <a:tc>
                  <a:txBody>
                    <a:bodyPr/>
                    <a:lstStyle/>
                    <a:p>
                      <a:pPr marL="0" lvl="0" indent="0" algn="ctr">
                        <a:lnSpc>
                          <a:spcPct val="100000"/>
                        </a:lnSpc>
                        <a:spcBef>
                          <a:spcPts val="0"/>
                        </a:spcBef>
                        <a:spcAft>
                          <a:spcPts val="0"/>
                        </a:spcAft>
                        <a:buNone/>
                      </a:pPr>
                      <a:r>
                        <a:rPr lang="en-US" sz="1100" b="1" i="0" u="none" strike="noStrike" kern="1200" cap="none" spc="0" normalizeH="0" baseline="0" dirty="0">
                          <a:ln>
                            <a:noFill/>
                          </a:ln>
                          <a:solidFill>
                            <a:srgbClr val="0070C0"/>
                          </a:solidFill>
                          <a:effectLst/>
                          <a:uLnTx/>
                          <a:uFillTx/>
                          <a:latin typeface="+mn-lt"/>
                          <a:ea typeface="+mn-ea"/>
                          <a:cs typeface="+mn-cs"/>
                        </a:rPr>
                        <a:t>$150 Rebate</a:t>
                      </a: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noProof="0" dirty="0">
                          <a:ln>
                            <a:noFill/>
                          </a:ln>
                          <a:solidFill>
                            <a:srgbClr val="0070C0"/>
                          </a:solidFill>
                          <a:effectLst/>
                          <a:uLnTx/>
                          <a:uFillTx/>
                          <a:latin typeface="+mn-lt"/>
                          <a:ea typeface="+mn-ea"/>
                          <a:cs typeface="+mn-cs"/>
                        </a:rPr>
                        <a:t>$150 Rebate</a:t>
                      </a:r>
                      <a:endParaRPr kumimoji="0" lang="en-US" sz="1100" b="1" i="0" u="none" strike="noStrike" kern="1200" cap="none" spc="0" normalizeH="0" baseline="0" noProof="0" dirty="0">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dirty="0">
                          <a:ln>
                            <a:noFill/>
                          </a:ln>
                          <a:solidFill>
                            <a:srgbClr val="0070C0"/>
                          </a:solidFill>
                          <a:effectLst/>
                          <a:uLnTx/>
                          <a:uFillTx/>
                          <a:latin typeface="Arial"/>
                          <a:ea typeface="+mn-ea"/>
                          <a:cs typeface="+mn-cs"/>
                        </a:rPr>
                        <a:t>$150 Rebate</a:t>
                      </a: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noProof="0" dirty="0">
                          <a:ln>
                            <a:noFill/>
                          </a:ln>
                          <a:solidFill>
                            <a:srgbClr val="0070C0"/>
                          </a:solidFill>
                          <a:effectLst/>
                          <a:uLnTx/>
                          <a:uFillTx/>
                          <a:latin typeface="Arial"/>
                        </a:rPr>
                        <a:t>$150 Rebate</a:t>
                      </a: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noProof="0" dirty="0">
                          <a:ln>
                            <a:noFill/>
                          </a:ln>
                          <a:solidFill>
                            <a:srgbClr val="0070C0"/>
                          </a:solidFill>
                          <a:effectLst/>
                          <a:uLnTx/>
                          <a:uFillTx/>
                          <a:latin typeface="Arial"/>
                        </a:rPr>
                        <a:t>$150 Rebate</a:t>
                      </a: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noProof="0" dirty="0">
                          <a:ln>
                            <a:noFill/>
                          </a:ln>
                          <a:solidFill>
                            <a:srgbClr val="0070C0"/>
                          </a:solidFill>
                          <a:effectLst/>
                          <a:uLnTx/>
                          <a:uFillTx/>
                          <a:latin typeface="Arial"/>
                        </a:rPr>
                        <a:t>$150 Rebate</a:t>
                      </a: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noProof="0" dirty="0">
                          <a:ln>
                            <a:noFill/>
                          </a:ln>
                          <a:solidFill>
                            <a:srgbClr val="0070C0"/>
                          </a:solidFill>
                          <a:effectLst/>
                          <a:uLnTx/>
                          <a:uFillTx/>
                          <a:latin typeface="Arial"/>
                        </a:rPr>
                        <a:t>$150 Rebate</a:t>
                      </a:r>
                      <a:endParaRPr kumimoji="0" lang="en-US" dirty="0">
                        <a:solidFill>
                          <a:srgbClr val="0070C0"/>
                        </a:solidFil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1" i="0" u="none" strike="noStrike" kern="1200" cap="none" spc="0" normalizeH="0" baseline="0" noProof="0" dirty="0">
                          <a:ln>
                            <a:noFill/>
                          </a:ln>
                          <a:solidFill>
                            <a:srgbClr val="0070C0"/>
                          </a:solidFill>
                          <a:effectLst/>
                          <a:uLnTx/>
                          <a:uFillTx/>
                          <a:latin typeface="Arial"/>
                        </a:rPr>
                        <a:t>$150 Rebate</a:t>
                      </a:r>
                      <a:endParaRPr kumimoji="0" lang="en-US" dirty="0">
                        <a:solidFill>
                          <a:srgbClr val="0070C0"/>
                        </a:solidFill>
                      </a:endParaRPr>
                    </a:p>
                  </a:txBody>
                  <a:tcPr marL="68597" marR="0" marT="0" marB="0" anchor="ctr">
                    <a:solidFill>
                      <a:schemeClr val="bg1">
                        <a:lumMod val="95000"/>
                      </a:schemeClr>
                    </a:solidFill>
                  </a:tcPr>
                </a:tc>
                <a:extLst>
                  <a:ext uri="{0D108BD9-81ED-4DB2-BD59-A6C34878D82A}">
                    <a16:rowId xmlns:a16="http://schemas.microsoft.com/office/drawing/2014/main" val="1719037663"/>
                  </a:ext>
                </a:extLst>
              </a:tr>
              <a:tr h="41166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30FM0017US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30FM002TUS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30FM0016US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30FM002HUS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30FM002VUS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30FM002RUS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30FM0015US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30FM0019US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46208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extLst>
                  <a:ext uri="{0D108BD9-81ED-4DB2-BD59-A6C34878D82A}">
                    <a16:rowId xmlns:a16="http://schemas.microsoft.com/office/drawing/2014/main" val="3536555768"/>
                  </a:ext>
                </a:extLst>
              </a:tr>
              <a:tr h="46208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i5-12500 6C</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Core i5-12500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377381">
                <a:tc vMerge="1">
                  <a:txBody>
                    <a:bodyPr/>
                    <a:lstStyle/>
                    <a:p>
                      <a:endParaRPr lang="en-US"/>
                    </a:p>
                  </a:txBody>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39870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1TB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3351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Intel Integrated Graphics</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NVIDIA T400 4GB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Intel Integrated Graphics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NVIDIA RTX A4000 16GB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NVIDIA RTX A4000 16GB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45194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47633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6C48E553-EF58-38B5-88BF-8B912C169D4F}"/>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P360 TWR | Entry Professional Desktop Workstation</a:t>
            </a:r>
            <a:endParaRPr lang="en-US" dirty="0">
              <a:solidFill>
                <a:srgbClr val="FF0000"/>
              </a:solidFill>
            </a:endParaRPr>
          </a:p>
        </p:txBody>
      </p:sp>
    </p:spTree>
    <p:extLst>
      <p:ext uri="{BB962C8B-B14F-4D97-AF65-F5344CB8AC3E}">
        <p14:creationId xmlns:p14="http://schemas.microsoft.com/office/powerpoint/2010/main" val="940567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BF750-CFCD-4189-974A-0324CEEF8EA3}"/>
              </a:ext>
            </a:extLst>
          </p:cNvPr>
          <p:cNvSpPr>
            <a:spLocks noGrp="1"/>
          </p:cNvSpPr>
          <p:nvPr>
            <p:ph type="title"/>
          </p:nvPr>
        </p:nvSpPr>
        <p:spPr/>
        <p:txBody>
          <a:bodyPr/>
          <a:lstStyle/>
          <a:p>
            <a:r>
              <a:rPr lang="en-US" dirty="0"/>
              <a:t>Education Solutions – Windows</a:t>
            </a:r>
            <a:br>
              <a:rPr lang="en-US" dirty="0"/>
            </a:br>
            <a:endParaRPr lang="en-US" dirty="0"/>
          </a:p>
        </p:txBody>
      </p:sp>
      <p:sp>
        <p:nvSpPr>
          <p:cNvPr id="4" name="Slide Number Placeholder 3">
            <a:extLst>
              <a:ext uri="{FF2B5EF4-FFF2-40B4-BE49-F238E27FC236}">
                <a16:creationId xmlns:a16="http://schemas.microsoft.com/office/drawing/2014/main" id="{EC3944D5-5C46-45C1-B94C-DA3AFF66F7E9}"/>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70615EC0-DB2F-457E-8F40-17CFC88F98B8}"/>
              </a:ext>
            </a:extLst>
          </p:cNvPr>
          <p:cNvGraphicFramePr>
            <a:graphicFrameLocks noGrp="1"/>
          </p:cNvGraphicFramePr>
          <p:nvPr/>
        </p:nvGraphicFramePr>
        <p:xfrm>
          <a:off x="1513622" y="1291419"/>
          <a:ext cx="1509364" cy="2441097"/>
        </p:xfrm>
        <a:graphic>
          <a:graphicData uri="http://schemas.openxmlformats.org/drawingml/2006/table">
            <a:tbl>
              <a:tblPr firstRow="1"/>
              <a:tblGrid>
                <a:gridCol w="231227">
                  <a:extLst>
                    <a:ext uri="{9D8B030D-6E8A-4147-A177-3AD203B41FA5}">
                      <a16:colId xmlns:a16="http://schemas.microsoft.com/office/drawing/2014/main" val="20005"/>
                    </a:ext>
                  </a:extLst>
                </a:gridCol>
                <a:gridCol w="1278137">
                  <a:extLst>
                    <a:ext uri="{9D8B030D-6E8A-4147-A177-3AD203B41FA5}">
                      <a16:colId xmlns:a16="http://schemas.microsoft.com/office/drawing/2014/main" val="469821789"/>
                    </a:ext>
                  </a:extLst>
                </a:gridCol>
              </a:tblGrid>
              <a:tr h="219481">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mn-ea"/>
                          <a:cs typeface="Arial" charset="0"/>
                        </a:rPr>
                        <a:t>100e Windows G2</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$284</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5588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5250">
                <a:tc vMerge="1">
                  <a:txBody>
                    <a:bodyPr/>
                    <a:lstStyle/>
                    <a:p>
                      <a:endParaRPr lang="en-US"/>
                    </a:p>
                  </a:txBody>
                  <a:tcPr/>
                </a:tc>
                <a:tc>
                  <a:txBody>
                    <a:bodyPr/>
                    <a:lstStyle/>
                    <a:p>
                      <a:pPr marL="0" algn="ctr" defTabSz="1218987" rtl="0" eaLnBrk="1" fontAlgn="b" latinLnBrk="0" hangingPunct="1"/>
                      <a:r>
                        <a:rPr lang="en-US" sz="700" b="1" i="0" u="none" strike="noStrike" kern="1200" dirty="0">
                          <a:solidFill>
                            <a:srgbClr val="000000"/>
                          </a:solidFill>
                          <a:effectLst/>
                          <a:latin typeface="+mn-lt"/>
                          <a:ea typeface="+mn-ea"/>
                          <a:cs typeface="Arial" charset="0"/>
                        </a:rPr>
                        <a:t>81M80084US (GMLR)</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6900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Intel Celeron N4020</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2877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3998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pl-PL" sz="600" b="0" i="0" u="none" strike="noStrike" kern="1200" dirty="0">
                          <a:solidFill>
                            <a:srgbClr val="000000"/>
                          </a:solidFill>
                          <a:effectLst/>
                          <a:latin typeface="Arial" charset="0"/>
                          <a:ea typeface="+mn-ea"/>
                          <a:cs typeface="Arial" charset="0"/>
                        </a:rPr>
                        <a:t>128GB PCIe m.2 SSD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3998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en-US" sz="600" b="0" i="0" u="none" strike="noStrike" kern="1200" baseline="0" dirty="0">
                          <a:solidFill>
                            <a:srgbClr val="000000"/>
                          </a:solidFill>
                          <a:effectLst/>
                          <a:latin typeface="Arial" charset="0"/>
                          <a:ea typeface="+mn-ea"/>
                          <a:cs typeface="Arial" charset="0"/>
                        </a:rPr>
                        <a:t>11.6" HD </a:t>
                      </a:r>
                      <a:endParaRPr lang="en-US" sz="600" b="1"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997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cs typeface="Arial" charset="0"/>
                        </a:rPr>
                        <a:t>Camera, Intel 9560 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3998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95200">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Win 11  STF entry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0758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91C31416-DB09-456C-96A3-4F65C68BB63E}"/>
              </a:ext>
            </a:extLst>
          </p:cNvPr>
          <p:cNvGraphicFramePr>
            <a:graphicFrameLocks noGrp="1"/>
          </p:cNvGraphicFramePr>
          <p:nvPr/>
        </p:nvGraphicFramePr>
        <p:xfrm>
          <a:off x="8300310" y="1291419"/>
          <a:ext cx="1440075" cy="2449773"/>
        </p:xfrm>
        <a:graphic>
          <a:graphicData uri="http://schemas.openxmlformats.org/drawingml/2006/table">
            <a:tbl>
              <a:tblPr firstRow="1"/>
              <a:tblGrid>
                <a:gridCol w="245019">
                  <a:extLst>
                    <a:ext uri="{9D8B030D-6E8A-4147-A177-3AD203B41FA5}">
                      <a16:colId xmlns:a16="http://schemas.microsoft.com/office/drawing/2014/main" val="20005"/>
                    </a:ext>
                  </a:extLst>
                </a:gridCol>
                <a:gridCol w="1195056">
                  <a:extLst>
                    <a:ext uri="{9D8B030D-6E8A-4147-A177-3AD203B41FA5}">
                      <a16:colId xmlns:a16="http://schemas.microsoft.com/office/drawing/2014/main" val="3997238798"/>
                    </a:ext>
                  </a:extLst>
                </a:gridCol>
              </a:tblGrid>
              <a:tr h="21712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mn-ea"/>
                          <a:cs typeface="Arial" charset="0"/>
                        </a:rPr>
                        <a:t>14w G2</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$436</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5665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6667">
                <a:tc vMerge="1">
                  <a:txBody>
                    <a:bodyPr/>
                    <a:lstStyle/>
                    <a:p>
                      <a:endParaRPr lang="en-US"/>
                    </a:p>
                  </a:txBody>
                  <a:tcPr/>
                </a:tc>
                <a:tc>
                  <a:txBody>
                    <a:bodyPr/>
                    <a:lstStyle/>
                    <a:p>
                      <a:pPr marL="0" algn="ctr" defTabSz="1218987" rtl="0" eaLnBrk="1" fontAlgn="b" latinLnBrk="0" hangingPunct="1"/>
                      <a:r>
                        <a:rPr lang="en-US" sz="700" b="1" i="0" u="none" strike="noStrike" kern="1200" dirty="0">
                          <a:solidFill>
                            <a:srgbClr val="000000"/>
                          </a:solidFill>
                          <a:effectLst/>
                          <a:latin typeface="+mn-lt"/>
                          <a:ea typeface="+mn-ea"/>
                          <a:cs typeface="Arial" charset="0"/>
                        </a:rPr>
                        <a:t>82N80023US (PLK)</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6984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AMD 3015e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2941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4117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pl-PL" sz="600" b="0" i="0" u="none" strike="noStrike" kern="1200" dirty="0">
                          <a:solidFill>
                            <a:srgbClr val="000000"/>
                          </a:solidFill>
                          <a:effectLst/>
                          <a:latin typeface="Arial" charset="0"/>
                          <a:ea typeface="+mn-ea"/>
                          <a:cs typeface="Arial" charset="0"/>
                        </a:rPr>
                        <a:t>128GB PCIe m.2 SSD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4117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en-US" sz="600" b="0" i="0" u="none" strike="noStrike" kern="1200" baseline="0" dirty="0">
                          <a:solidFill>
                            <a:srgbClr val="000000"/>
                          </a:solidFill>
                          <a:effectLst/>
                          <a:latin typeface="Arial" charset="0"/>
                          <a:ea typeface="+mn-ea"/>
                          <a:cs typeface="Arial" charset="0"/>
                        </a:rPr>
                        <a:t>14" FHD IPS </a:t>
                      </a:r>
                      <a:r>
                        <a:rPr lang="en-US" sz="600" b="1" i="0" u="none" strike="noStrike" kern="1200" baseline="0" dirty="0">
                          <a:solidFill>
                            <a:srgbClr val="FF0000"/>
                          </a:solidFill>
                          <a:effectLst/>
                          <a:latin typeface="Arial" charset="0"/>
                          <a:ea typeface="+mn-ea"/>
                          <a:cs typeface="Arial" charset="0"/>
                        </a:rPr>
                        <a:t>Touch</a:t>
                      </a:r>
                      <a:endParaRPr lang="en-US" sz="600" b="1"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6176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cs typeface="Arial" charset="0"/>
                        </a:rPr>
                        <a:t>Camera, non-intel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4117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9616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Win 11 STF entry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0861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1845326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1AFA9E63-6C45-4613-8A9C-1999C73B357E}"/>
              </a:ext>
            </a:extLst>
          </p:cNvPr>
          <p:cNvGraphicFramePr>
            <a:graphicFrameLocks noGrp="1"/>
          </p:cNvGraphicFramePr>
          <p:nvPr/>
        </p:nvGraphicFramePr>
        <p:xfrm>
          <a:off x="760412" y="1837514"/>
          <a:ext cx="8599289" cy="4116719"/>
        </p:xfrm>
        <a:graphic>
          <a:graphicData uri="http://schemas.openxmlformats.org/drawingml/2006/table">
            <a:tbl>
              <a:tblPr firstRow="1">
                <a:tableStyleId>{2D5ABB26-0587-4C30-8999-92F81FD0307C}</a:tableStyleId>
              </a:tblPr>
              <a:tblGrid>
                <a:gridCol w="734957">
                  <a:extLst>
                    <a:ext uri="{9D8B030D-6E8A-4147-A177-3AD203B41FA5}">
                      <a16:colId xmlns:a16="http://schemas.microsoft.com/office/drawing/2014/main" val="4053704236"/>
                    </a:ext>
                  </a:extLst>
                </a:gridCol>
                <a:gridCol w="1548008">
                  <a:extLst>
                    <a:ext uri="{9D8B030D-6E8A-4147-A177-3AD203B41FA5}">
                      <a16:colId xmlns:a16="http://schemas.microsoft.com/office/drawing/2014/main" val="2067785641"/>
                    </a:ext>
                  </a:extLst>
                </a:gridCol>
                <a:gridCol w="1548008">
                  <a:extLst>
                    <a:ext uri="{9D8B030D-6E8A-4147-A177-3AD203B41FA5}">
                      <a16:colId xmlns:a16="http://schemas.microsoft.com/office/drawing/2014/main" val="2038868773"/>
                    </a:ext>
                  </a:extLst>
                </a:gridCol>
                <a:gridCol w="1548008">
                  <a:extLst>
                    <a:ext uri="{9D8B030D-6E8A-4147-A177-3AD203B41FA5}">
                      <a16:colId xmlns:a16="http://schemas.microsoft.com/office/drawing/2014/main" val="1655021105"/>
                    </a:ext>
                  </a:extLst>
                </a:gridCol>
                <a:gridCol w="1548008">
                  <a:extLst>
                    <a:ext uri="{9D8B030D-6E8A-4147-A177-3AD203B41FA5}">
                      <a16:colId xmlns:a16="http://schemas.microsoft.com/office/drawing/2014/main" val="1641932993"/>
                    </a:ext>
                  </a:extLst>
                </a:gridCol>
                <a:gridCol w="1672300">
                  <a:extLst>
                    <a:ext uri="{9D8B030D-6E8A-4147-A177-3AD203B41FA5}">
                      <a16:colId xmlns:a16="http://schemas.microsoft.com/office/drawing/2014/main" val="2515491512"/>
                    </a:ext>
                  </a:extLst>
                </a:gridCol>
              </a:tblGrid>
              <a:tr h="45788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n-lt"/>
                          <a:ea typeface="Helvetica Neue"/>
                          <a:cs typeface="Helvetica Neue"/>
                        </a:rPr>
                        <a:t>P358 AMD TWR</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$1,429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$1,629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$1,399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$1,439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$2,419</a:t>
                      </a:r>
                    </a:p>
                  </a:txBody>
                  <a:tcPr marL="68598" marR="0" marT="0" marB="0" anchor="ctr">
                    <a:solidFill>
                      <a:schemeClr val="bg1">
                        <a:lumMod val="95000"/>
                      </a:schemeClr>
                    </a:solidFill>
                  </a:tcPr>
                </a:tc>
                <a:extLst>
                  <a:ext uri="{0D108BD9-81ED-4DB2-BD59-A6C34878D82A}">
                    <a16:rowId xmlns:a16="http://schemas.microsoft.com/office/drawing/2014/main" val="3499240317"/>
                  </a:ext>
                </a:extLst>
              </a:tr>
              <a:tr h="60416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u="none" strike="noStrike" baseline="0" dirty="0">
                          <a:solidFill>
                            <a:srgbClr val="FF0000"/>
                          </a:solidFill>
                          <a:latin typeface="+mn-lt"/>
                        </a:rPr>
                        <a:t>End of production, while disti supply lasts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mn-lt"/>
                          <a:ea typeface="+mn-ea"/>
                          <a:cs typeface="+mn-cs"/>
                        </a:rPr>
                        <a:t>$</a:t>
                      </a:r>
                      <a:r>
                        <a:rPr lang="en-US" sz="1000" b="1" i="0" u="none" strike="noStrike" kern="1200" cap="none" spc="0" normalizeH="0" baseline="0" noProof="0" dirty="0">
                          <a:ln>
                            <a:noFill/>
                          </a:ln>
                          <a:solidFill>
                            <a:srgbClr val="0070C0"/>
                          </a:solidFill>
                          <a:effectLst/>
                          <a:uLnTx/>
                          <a:uFillTx/>
                          <a:latin typeface="+mn-lt"/>
                          <a:ea typeface="+mn-ea"/>
                          <a:cs typeface="+mn-cs"/>
                        </a:rPr>
                        <a:t>100</a:t>
                      </a:r>
                      <a:r>
                        <a:rPr kumimoji="0" lang="en-US" sz="1000" b="1" i="0" u="none" strike="noStrike" kern="1200" cap="none" spc="0" normalizeH="0" baseline="0" noProof="0" dirty="0">
                          <a:ln>
                            <a:noFill/>
                          </a:ln>
                          <a:solidFill>
                            <a:srgbClr val="0070C0"/>
                          </a:solidFill>
                          <a:effectLst/>
                          <a:uLnTx/>
                          <a:uFillTx/>
                          <a:latin typeface="+mn-lt"/>
                          <a:ea typeface="+mn-ea"/>
                          <a:cs typeface="+mn-cs"/>
                        </a:rPr>
                        <a:t> Rebate</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mn-lt"/>
                          <a:ea typeface="+mn-ea"/>
                          <a:cs typeface="+mn-cs"/>
                        </a:rPr>
                        <a:t>$</a:t>
                      </a:r>
                      <a:r>
                        <a:rPr lang="en-US" sz="1000" b="1" i="0" u="none" strike="noStrike" kern="1200" cap="none" spc="0" normalizeH="0" baseline="0" noProof="0" dirty="0">
                          <a:ln>
                            <a:noFill/>
                          </a:ln>
                          <a:solidFill>
                            <a:srgbClr val="0070C0"/>
                          </a:solidFill>
                          <a:effectLst/>
                          <a:uLnTx/>
                          <a:uFillTx/>
                          <a:latin typeface="+mn-lt"/>
                          <a:ea typeface="+mn-ea"/>
                          <a:cs typeface="+mn-cs"/>
                        </a:rPr>
                        <a:t>100</a:t>
                      </a:r>
                      <a:r>
                        <a:rPr kumimoji="0" lang="en-US" sz="1000" b="1" i="0" u="none" strike="noStrike" kern="1200" cap="none" spc="0" normalizeH="0" baseline="0" noProof="0" dirty="0">
                          <a:ln>
                            <a:noFill/>
                          </a:ln>
                          <a:solidFill>
                            <a:srgbClr val="0070C0"/>
                          </a:solidFill>
                          <a:effectLst/>
                          <a:uLnTx/>
                          <a:uFillTx/>
                          <a:latin typeface="+mn-lt"/>
                          <a:ea typeface="+mn-ea"/>
                          <a:cs typeface="+mn-cs"/>
                        </a:rPr>
                        <a:t> Rebate</a:t>
                      </a:r>
                    </a:p>
                  </a:txBody>
                  <a:tcPr marL="68598" marR="0" marT="0" marB="0" anchor="ctr">
                    <a:solidFill>
                      <a:schemeClr val="bg1">
                        <a:lumMod val="95000"/>
                      </a:schemeClr>
                    </a:solidFill>
                  </a:tcPr>
                </a:tc>
                <a:extLst>
                  <a:ext uri="{0D108BD9-81ED-4DB2-BD59-A6C34878D82A}">
                    <a16:rowId xmlns:a16="http://schemas.microsoft.com/office/drawing/2014/main" val="687176127"/>
                  </a:ext>
                </a:extLst>
              </a:tr>
              <a:tr h="34955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30GL005FUS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30GL0028US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30GL003CUS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30GL0020US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30GL002CUS</a:t>
                      </a:r>
                    </a:p>
                  </a:txBody>
                  <a:tcPr marL="68598" marR="0" marT="0" marB="0" anchor="ctr">
                    <a:solidFill>
                      <a:schemeClr val="bg1">
                        <a:lumMod val="95000"/>
                      </a:schemeClr>
                    </a:solidFill>
                  </a:tcPr>
                </a:tc>
                <a:extLst>
                  <a:ext uri="{0D108BD9-81ED-4DB2-BD59-A6C34878D82A}">
                    <a16:rowId xmlns:a16="http://schemas.microsoft.com/office/drawing/2014/main" val="3195959102"/>
                  </a:ext>
                </a:extLst>
              </a:tr>
              <a:tr h="59033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3 Pro 4350 (3.8 GHz, 4C 8T)</a:t>
                      </a:r>
                      <a:endParaRPr lang="en-US" sz="1100" b="0" i="0" u="none" strike="noStrike" baseline="0" dirty="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5 Pro 5645 (3.7 GHz, 6C 12T)</a:t>
                      </a:r>
                      <a:endParaRPr lang="en-US" sz="1100" b="0" i="0" u="none" strike="noStrike" baseline="0" dirty="0">
                        <a:solidFill>
                          <a:srgbClr val="000000"/>
                        </a:solidFill>
                        <a:latin typeface="+mn-lt"/>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5 Pro 5645 (3.7 GHz, 6C 12T)</a:t>
                      </a:r>
                      <a:endParaRPr lang="en-US" sz="1100" b="0" i="0" u="none" strike="noStrike" baseline="0" dirty="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7 Pro 5845 (3.4 GHz, 8C 16T)</a:t>
                      </a:r>
                      <a:endParaRPr lang="en-US" sz="1100" b="0" i="0" u="none" strike="noStrike" baseline="0" dirty="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9 Pro 5945 (3.0 GHz, 12C 24T)</a:t>
                      </a:r>
                      <a:endParaRPr lang="en-US" sz="1100" b="0" i="0" u="none" strike="noStrike" baseline="0" dirty="0">
                        <a:solidFill>
                          <a:srgbClr val="000000"/>
                        </a:solidFill>
                        <a:latin typeface="+mn-lt"/>
                      </a:endParaRPr>
                    </a:p>
                  </a:txBody>
                  <a:tcPr marL="68598" marR="0" marT="0" marB="0" anchor="ctr">
                    <a:solidFill>
                      <a:schemeClr val="bg1">
                        <a:lumMod val="95000"/>
                      </a:schemeClr>
                    </a:solidFill>
                  </a:tcPr>
                </a:tc>
                <a:extLst>
                  <a:ext uri="{0D108BD9-81ED-4DB2-BD59-A6C34878D82A}">
                    <a16:rowId xmlns:a16="http://schemas.microsoft.com/office/drawing/2014/main" val="907577554"/>
                  </a:ext>
                </a:extLst>
              </a:tr>
              <a:tr h="381828">
                <a:tc vMerge="1">
                  <a:txBody>
                    <a:bodyPr/>
                    <a:lstStyle/>
                    <a:p>
                      <a:endParaRPr lang="en-US"/>
                    </a:p>
                  </a:txBody>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8GB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685583025"/>
                  </a:ext>
                </a:extLst>
              </a:tr>
              <a:tr h="32044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256GB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3016924990"/>
                  </a:ext>
                </a:extLst>
              </a:tr>
              <a:tr h="45209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NVIDIA T1000 8GB</a:t>
                      </a:r>
                    </a:p>
                  </a:txBody>
                  <a:tcPr marL="68598" marR="0" marT="0" marB="0" anchor="ctr">
                    <a:solidFill>
                      <a:schemeClr val="bg1">
                        <a:lumMod val="95000"/>
                      </a:schemeClr>
                    </a:solidFill>
                  </a:tcPr>
                </a:tc>
                <a:extLst>
                  <a:ext uri="{0D108BD9-81ED-4DB2-BD59-A6C34878D82A}">
                    <a16:rowId xmlns:a16="http://schemas.microsoft.com/office/drawing/2014/main" val="4147172358"/>
                  </a:ext>
                </a:extLst>
              </a:tr>
              <a:tr h="60416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0000"/>
                          </a:solidFill>
                          <a:effectLst/>
                          <a:uLnTx/>
                          <a:uFillTx/>
                          <a:latin typeface="+mn-lt"/>
                          <a:ea typeface="+mn-ea"/>
                          <a:cs typeface="+mn-cs"/>
                        </a:rPr>
                        <a:t>Win </a:t>
                      </a:r>
                      <a:r>
                        <a:rPr kumimoji="0" lang="en-US" sz="1100" b="0" i="0" u="none" strike="noStrike" kern="1200" cap="none" spc="0" normalizeH="0" baseline="0" noProof="0" dirty="0">
                          <a:ln>
                            <a:noFill/>
                          </a:ln>
                          <a:solidFill>
                            <a:srgbClr val="000000"/>
                          </a:solidFill>
                          <a:effectLst/>
                          <a:uLnTx/>
                          <a:uFillTx/>
                          <a:latin typeface="+mn-lt"/>
                          <a:ea typeface="+mn-ea"/>
                          <a:cs typeface="+mn-cs"/>
                        </a:rPr>
                        <a:t>11 Pro License Preloaded with Win 10 Pro</a:t>
                      </a:r>
                    </a:p>
                  </a:txBody>
                  <a:tcPr marL="68598"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tx1"/>
                          </a:solidFill>
                          <a:latin typeface="+mn-lt"/>
                        </a:rPr>
                        <a:t>Windows 11 Pro</a:t>
                      </a:r>
                    </a:p>
                  </a:txBody>
                  <a:tcPr marL="68598" marR="0" marT="0" marB="0" anchor="ctr">
                    <a:solidFill>
                      <a:schemeClr val="bg1">
                        <a:lumMod val="95000"/>
                      </a:schemeClr>
                    </a:solidFill>
                  </a:tcPr>
                </a:tc>
                <a:extLst>
                  <a:ext uri="{0D108BD9-81ED-4DB2-BD59-A6C34878D82A}">
                    <a16:rowId xmlns:a16="http://schemas.microsoft.com/office/drawing/2014/main" val="690086962"/>
                  </a:ext>
                </a:extLst>
              </a:tr>
              <a:tr h="356266">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3729770351"/>
                  </a:ext>
                </a:extLst>
              </a:tr>
            </a:tbl>
          </a:graphicData>
        </a:graphic>
      </p:graphicFrame>
      <p:sp>
        <p:nvSpPr>
          <p:cNvPr id="3" name="Title 2">
            <a:extLst>
              <a:ext uri="{FF2B5EF4-FFF2-40B4-BE49-F238E27FC236}">
                <a16:creationId xmlns:a16="http://schemas.microsoft.com/office/drawing/2014/main" id="{AE79E01A-998A-0FB4-8B9E-E934C2140FF8}"/>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P358 | AMD Ryzen Pro Entry TWR Workstation</a:t>
            </a:r>
            <a:endParaRPr lang="en-US" dirty="0"/>
          </a:p>
        </p:txBody>
      </p:sp>
      <p:sp>
        <p:nvSpPr>
          <p:cNvPr id="4" name="TextBox 3">
            <a:extLst>
              <a:ext uri="{FF2B5EF4-FFF2-40B4-BE49-F238E27FC236}">
                <a16:creationId xmlns:a16="http://schemas.microsoft.com/office/drawing/2014/main" id="{7C3D8F32-50FB-AFC8-6729-8BC0CCA7F4F1}"/>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pic>
        <p:nvPicPr>
          <p:cNvPr id="6" name="Picture 5" descr="A picture containing text, electronics, dark, computer&#10;&#10;Description automatically generated">
            <a:extLst>
              <a:ext uri="{FF2B5EF4-FFF2-40B4-BE49-F238E27FC236}">
                <a16:creationId xmlns:a16="http://schemas.microsoft.com/office/drawing/2014/main" id="{785701F7-C0AF-1E36-8181-9279BA8B25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02801" y="2072161"/>
            <a:ext cx="2073082" cy="3253563"/>
          </a:xfrm>
          <a:prstGeom prst="rect">
            <a:avLst/>
          </a:prstGeom>
        </p:spPr>
      </p:pic>
    </p:spTree>
    <p:extLst>
      <p:ext uri="{BB962C8B-B14F-4D97-AF65-F5344CB8AC3E}">
        <p14:creationId xmlns:p14="http://schemas.microsoft.com/office/powerpoint/2010/main" val="13538131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electronics, dark, computer&#10;&#10;Description automatically generated">
            <a:extLst>
              <a:ext uri="{FF2B5EF4-FFF2-40B4-BE49-F238E27FC236}">
                <a16:creationId xmlns:a16="http://schemas.microsoft.com/office/drawing/2014/main" id="{CB6E05F4-313B-4D25-90A3-C1F102BB3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531" y="3975932"/>
            <a:ext cx="3133823" cy="1880294"/>
          </a:xfrm>
          <a:prstGeom prst="rect">
            <a:avLst/>
          </a:prstGeom>
        </p:spPr>
      </p:pic>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nvGraphicFramePr>
        <p:xfrm>
          <a:off x="1869262" y="3882950"/>
          <a:ext cx="3313123" cy="2073008"/>
        </p:xfrm>
        <a:graphic>
          <a:graphicData uri="http://schemas.openxmlformats.org/drawingml/2006/table">
            <a:tbl>
              <a:tblPr firstRow="1">
                <a:tableStyleId>{2D5ABB26-0587-4C30-8999-92F81FD0307C}</a:tableStyleId>
              </a:tblPr>
              <a:tblGrid>
                <a:gridCol w="336849">
                  <a:extLst>
                    <a:ext uri="{9D8B030D-6E8A-4147-A177-3AD203B41FA5}">
                      <a16:colId xmlns:a16="http://schemas.microsoft.com/office/drawing/2014/main" val="20000"/>
                    </a:ext>
                  </a:extLst>
                </a:gridCol>
                <a:gridCol w="1488137">
                  <a:extLst>
                    <a:ext uri="{9D8B030D-6E8A-4147-A177-3AD203B41FA5}">
                      <a16:colId xmlns:a16="http://schemas.microsoft.com/office/drawing/2014/main" val="20002"/>
                    </a:ext>
                  </a:extLst>
                </a:gridCol>
                <a:gridCol w="1488137">
                  <a:extLst>
                    <a:ext uri="{9D8B030D-6E8A-4147-A177-3AD203B41FA5}">
                      <a16:colId xmlns:a16="http://schemas.microsoft.com/office/drawing/2014/main" val="2840415717"/>
                    </a:ext>
                  </a:extLst>
                </a:gridCol>
              </a:tblGrid>
              <a:tr h="267344">
                <a:tc rowSpan="10">
                  <a:txBody>
                    <a:bodyPr/>
                    <a:lstStyle/>
                    <a:p>
                      <a:pPr marL="0" marR="0" indent="0" algn="ctr" rtl="0" eaLnBrk="1" fontAlgn="b" latinLnBrk="0" hangingPunct="1">
                        <a:lnSpc>
                          <a:spcPct val="100000"/>
                        </a:lnSpc>
                        <a:spcBef>
                          <a:spcPts val="0"/>
                        </a:spcBef>
                        <a:spcAft>
                          <a:spcPts val="0"/>
                        </a:spcAft>
                        <a:buClrTx/>
                        <a:buSzTx/>
                        <a:buFontTx/>
                        <a:buNone/>
                      </a:pPr>
                      <a:r>
                        <a:rPr lang="en-US" sz="2000" b="1" dirty="0">
                          <a:solidFill>
                            <a:srgbClr val="00B050"/>
                          </a:solidFill>
                          <a:ea typeface="+mn-ea"/>
                          <a:cs typeface="Arial"/>
                        </a:rPr>
                        <a:t> </a:t>
                      </a:r>
                      <a:r>
                        <a:rPr lang="en-US" sz="2000" b="1" dirty="0">
                          <a:solidFill>
                            <a:schemeClr val="bg1"/>
                          </a:solidFill>
                          <a:ea typeface="+mn-ea"/>
                          <a:cs typeface="Arial"/>
                        </a:rPr>
                        <a:t>P350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a:t>
                      </a:r>
                      <a:r>
                        <a:rPr lang="en-US" sz="1600" b="1" i="0" u="none" strike="noStrike" kern="1200" cap="none" spc="0" normalizeH="0" baseline="0" noProof="0" dirty="0">
                          <a:ln>
                            <a:noFill/>
                          </a:ln>
                          <a:solidFill>
                            <a:srgbClr val="FF0000"/>
                          </a:solidFill>
                          <a:effectLst/>
                          <a:uLnTx/>
                          <a:uFillTx/>
                          <a:latin typeface="+mn-lt"/>
                          <a:ea typeface="+mn-ea"/>
                          <a:cs typeface="Arial"/>
                        </a:rPr>
                        <a:t>1,089</a:t>
                      </a:r>
                      <a:endParaRPr kumimoji="0" lang="en-US" sz="1600" b="1" i="0" u="none" strike="noStrike" kern="1200" cap="none" spc="0" normalizeH="0" baseline="0" noProof="0" dirty="0">
                        <a:ln>
                          <a:noFill/>
                        </a:ln>
                        <a:solidFill>
                          <a:srgbClr val="FF0000"/>
                        </a:solidFill>
                        <a:effectLst/>
                        <a:uLnTx/>
                        <a:uFillTx/>
                        <a:latin typeface="+mn-lt"/>
                        <a:ea typeface="+mn-ea"/>
                        <a:cs typeface="Arial"/>
                      </a:endParaRP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a:t>
                      </a:r>
                      <a:r>
                        <a:rPr lang="en-US" sz="1600" b="1" i="0" u="none" strike="noStrike" kern="1200" cap="none" spc="0" normalizeH="0" baseline="0" noProof="0" dirty="0">
                          <a:ln>
                            <a:noFill/>
                          </a:ln>
                          <a:solidFill>
                            <a:srgbClr val="FF0000"/>
                          </a:solidFill>
                          <a:effectLst/>
                          <a:uLnTx/>
                          <a:uFillTx/>
                          <a:latin typeface="+mn-lt"/>
                          <a:ea typeface="+mn-ea"/>
                          <a:cs typeface="Arial"/>
                        </a:rPr>
                        <a:t>1,379</a:t>
                      </a:r>
                      <a:endParaRPr kumimoji="0" lang="en-US" sz="1600" b="1" i="0" u="none" strike="noStrike" kern="1200" cap="none" spc="0" normalizeH="0" baseline="0" noProof="0" dirty="0">
                        <a:ln>
                          <a:noFill/>
                        </a:ln>
                        <a:solidFill>
                          <a:srgbClr val="FF0000"/>
                        </a:solidFill>
                        <a:effectLst/>
                        <a:uLnTx/>
                        <a:uFillTx/>
                        <a:latin typeface="+mn-lt"/>
                        <a:ea typeface="+mn-ea"/>
                        <a:cs typeface="Arial"/>
                      </a:endParaRP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959">
                <a:tc vMerge="1">
                  <a:txBody>
                    <a:bodyPr/>
                    <a:lstStyle/>
                    <a:p>
                      <a:endParaRPr lang="en-US"/>
                    </a:p>
                  </a:txBody>
                  <a:tcPr/>
                </a:tc>
                <a:tc>
                  <a:txBody>
                    <a:bodyPr/>
                    <a:lstStyle/>
                    <a:p>
                      <a:pPr marL="0" lvl="0" indent="0" algn="ctr">
                        <a:lnSpc>
                          <a:spcPct val="100000"/>
                        </a:lnSpc>
                        <a:spcBef>
                          <a:spcPts val="0"/>
                        </a:spcBef>
                        <a:spcAft>
                          <a:spcPts val="0"/>
                        </a:spcAft>
                        <a:buNone/>
                      </a:pPr>
                      <a:r>
                        <a:rPr lang="en-US" sz="1000" b="1" i="0" u="none" strike="noStrike" kern="1200" cap="none" spc="0" normalizeH="0" baseline="0" dirty="0">
                          <a:ln>
                            <a:noFill/>
                          </a:ln>
                          <a:solidFill>
                            <a:srgbClr val="0070C0"/>
                          </a:solidFill>
                          <a:effectLst/>
                          <a:uLnTx/>
                          <a:uFillTx/>
                          <a:latin typeface="+mn-lt"/>
                          <a:ea typeface="+mn-ea"/>
                          <a:cs typeface="+mn-cs"/>
                        </a:rPr>
                        <a:t>$130 Rebate</a:t>
                      </a:r>
                    </a:p>
                  </a:txBody>
                  <a:tcPr marL="4762" marR="4762" marT="4762" marB="0">
                    <a:solidFill>
                      <a:schemeClr val="bg1">
                        <a:lumMod val="95000"/>
                      </a:schemeClr>
                    </a:solidFill>
                  </a:tcPr>
                </a:tc>
                <a:tc>
                  <a:txBody>
                    <a:bodyPr/>
                    <a:lstStyle/>
                    <a:p>
                      <a:pPr marL="0" lvl="0" indent="0" algn="ctr">
                        <a:lnSpc>
                          <a:spcPct val="100000"/>
                        </a:lnSpc>
                        <a:spcBef>
                          <a:spcPts val="0"/>
                        </a:spcBef>
                        <a:spcAft>
                          <a:spcPts val="0"/>
                        </a:spcAft>
                        <a:buNone/>
                      </a:pPr>
                      <a:r>
                        <a:rPr lang="en-US" sz="1000" b="1" i="0" u="none" strike="noStrike" kern="1200" cap="none" spc="0" normalizeH="0" baseline="0" noProof="0" dirty="0">
                          <a:ln>
                            <a:noFill/>
                          </a:ln>
                          <a:solidFill>
                            <a:srgbClr val="0070C0"/>
                          </a:solidFill>
                          <a:effectLst/>
                          <a:uLnTx/>
                          <a:uFillTx/>
                          <a:latin typeface="+mn-lt"/>
                          <a:ea typeface="+mn-ea"/>
                          <a:cs typeface="+mn-cs"/>
                        </a:rPr>
                        <a:t>$150 Rebate</a:t>
                      </a:r>
                    </a:p>
                  </a:txBody>
                  <a:tcPr marL="68597" marR="0" marT="0" marB="0">
                    <a:solidFill>
                      <a:schemeClr val="bg1">
                        <a:lumMod val="95000"/>
                      </a:schemeClr>
                    </a:solidFill>
                  </a:tcPr>
                </a:tc>
                <a:extLst>
                  <a:ext uri="{0D108BD9-81ED-4DB2-BD59-A6C34878D82A}">
                    <a16:rowId xmlns:a16="http://schemas.microsoft.com/office/drawing/2014/main" val="3723319812"/>
                  </a:ext>
                </a:extLst>
              </a:tr>
              <a:tr h="190959">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dirty="0">
                          <a:ln>
                            <a:noFill/>
                          </a:ln>
                          <a:solidFill>
                            <a:srgbClr val="000000"/>
                          </a:solidFill>
                          <a:effectLst/>
                          <a:uLnTx/>
                          <a:uFillTx/>
                          <a:latin typeface="+mn-lt"/>
                          <a:ea typeface="+mn-ea"/>
                          <a:cs typeface="+mn-cs"/>
                        </a:rPr>
                        <a:t>30E3S0PS00</a:t>
                      </a:r>
                      <a:endParaRPr kumimoji="0" lang="en-US" sz="1100" b="1" i="0" u="none" strike="noStrike" kern="1200" cap="none" spc="0" normalizeH="0" baseline="0" dirty="0">
                        <a:ln>
                          <a:noFill/>
                        </a:ln>
                        <a:solidFill>
                          <a:srgbClr val="000000"/>
                        </a:solidFill>
                        <a:effectLst/>
                        <a:uLnTx/>
                        <a:uFillTx/>
                        <a:latin typeface="+mn-lt"/>
                        <a:ea typeface="+mn-ea"/>
                        <a:cs typeface="+mn-cs"/>
                      </a:endParaRP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dirty="0">
                          <a:ln>
                            <a:noFill/>
                          </a:ln>
                          <a:solidFill>
                            <a:srgbClr val="000000"/>
                          </a:solidFill>
                          <a:effectLst/>
                          <a:uLnTx/>
                          <a:uFillTx/>
                          <a:latin typeface="+mn-lt"/>
                          <a:ea typeface="+mn-ea"/>
                          <a:cs typeface="+mn-cs"/>
                        </a:rPr>
                        <a:t>30E3S0PU00</a:t>
                      </a:r>
                      <a:endParaRPr kumimoji="0" lang="en-US" sz="1100" b="1" i="0" u="none" strike="noStrike" kern="1200" cap="none" spc="0" normalizeH="0" baseline="0" noProof="0" dirty="0">
                        <a:ln>
                          <a:noFill/>
                        </a:ln>
                        <a:solidFill>
                          <a:srgbClr val="000000"/>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2"/>
                  </a:ext>
                </a:extLst>
              </a:tr>
              <a:tr h="18141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dirty="0">
                          <a:solidFill>
                            <a:srgbClr val="000000"/>
                          </a:solidFill>
                          <a:latin typeface="+mn-lt"/>
                        </a:rPr>
                        <a:t>Core i5-11600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Core </a:t>
                      </a:r>
                      <a:r>
                        <a:rPr lang="en-US" sz="1100" b="0" i="0" u="none" strike="noStrike" kern="1200" cap="none" spc="0" normalizeH="0" baseline="0" noProof="0" dirty="0">
                          <a:ln>
                            <a:noFill/>
                          </a:ln>
                          <a:solidFill>
                            <a:srgbClr val="000000"/>
                          </a:solidFill>
                          <a:effectLst/>
                          <a:uLnTx/>
                          <a:uFillTx/>
                          <a:latin typeface="+mn-lt"/>
                          <a:ea typeface="+mn-ea"/>
                          <a:cs typeface="+mn-cs"/>
                        </a:rPr>
                        <a:t>i9-11900</a:t>
                      </a:r>
                      <a:r>
                        <a:rPr kumimoji="0" lang="en-US" sz="1100" b="0" i="0" u="none" strike="noStrike" kern="1200" cap="none" spc="0" normalizeH="0" baseline="0" noProof="0" dirty="0">
                          <a:ln>
                            <a:noFill/>
                          </a:ln>
                          <a:solidFill>
                            <a:srgbClr val="000000"/>
                          </a:solidFill>
                          <a:effectLst/>
                          <a:uLnTx/>
                          <a:uFillTx/>
                          <a:latin typeface="+mn-lt"/>
                          <a:ea typeface="+mn-ea"/>
                          <a:cs typeface="+mn-cs"/>
                        </a:rPr>
                        <a:t> 8C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81411">
                <a:tc vMerge="1">
                  <a:txBody>
                    <a:bodyPr/>
                    <a:lstStyle/>
                    <a:p>
                      <a:endParaRPr lang="en-US"/>
                    </a:p>
                  </a:txBody>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18141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18141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NVIDIA T1000 </a:t>
                      </a:r>
                      <a:r>
                        <a:rPr lang="en-US" sz="1100" b="0" i="0" u="none" strike="noStrike" kern="1200" cap="none" spc="0" normalizeH="0" baseline="0" noProof="0" dirty="0">
                          <a:ln>
                            <a:noFill/>
                          </a:ln>
                          <a:solidFill>
                            <a:schemeClr val="tx1"/>
                          </a:solidFill>
                          <a:effectLst/>
                          <a:uLnTx/>
                          <a:uFillTx/>
                          <a:latin typeface="+mn-lt"/>
                          <a:ea typeface="+mn-ea"/>
                          <a:cs typeface="+mn-cs"/>
                        </a:rPr>
                        <a:t>4GB</a:t>
                      </a:r>
                      <a:endParaRPr kumimoji="0" lang="en-US" dirty="0"/>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tx1"/>
                          </a:solidFill>
                          <a:effectLst/>
                          <a:uLnTx/>
                          <a:uFillTx/>
                          <a:latin typeface="+mn-lt"/>
                          <a:ea typeface="+mn-ea"/>
                          <a:cs typeface="+mn-cs"/>
                        </a:rPr>
                        <a:t>NVIDIA T1000 </a:t>
                      </a:r>
                      <a:r>
                        <a:rPr lang="en-US" sz="1100" b="0" i="0" u="none" strike="noStrike" kern="1200" cap="none" spc="0" normalizeH="0" baseline="0" noProof="0" dirty="0">
                          <a:ln>
                            <a:noFill/>
                          </a:ln>
                          <a:solidFill>
                            <a:schemeClr val="tx1"/>
                          </a:solidFill>
                          <a:effectLst/>
                          <a:uLnTx/>
                          <a:uFillTx/>
                          <a:latin typeface="+mn-lt"/>
                          <a:ea typeface="+mn-ea"/>
                          <a:cs typeface="+mn-cs"/>
                        </a:rPr>
                        <a:t>4GB</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5"/>
                  </a:ext>
                </a:extLst>
              </a:tr>
              <a:tr h="181411">
                <a:tc vMerge="1">
                  <a:txBody>
                    <a:bodyPr/>
                    <a:lstStyle/>
                    <a:p>
                      <a:endParaRPr lang="en-US"/>
                    </a:p>
                  </a:txBody>
                  <a:tcPr/>
                </a:tc>
                <a:tc>
                  <a:txBody>
                    <a:bodyPr/>
                    <a:lstStyle/>
                    <a:p>
                      <a:pPr algn="ctr"/>
                      <a:r>
                        <a:rPr lang="en-US" sz="1100" b="0" i="0" u="none" strike="noStrike" baseline="0" dirty="0">
                          <a:solidFill>
                            <a:srgbClr val="000000"/>
                          </a:solidFill>
                          <a:latin typeface="+mn-lt"/>
                        </a:rPr>
                        <a:t>500w PSU</a:t>
                      </a:r>
                      <a:endParaRPr lang="cs-CZ"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500w PSU</a:t>
                      </a:r>
                      <a:endParaRPr lang="cs-CZ" sz="1100" b="0" i="0" u="none" strike="noStrike" baseline="0">
                        <a:solidFill>
                          <a:srgbClr val="000000"/>
                        </a:solidFill>
                        <a:latin typeface="+mn-lt"/>
                      </a:endParaRPr>
                    </a:p>
                  </a:txBody>
                  <a:tcPr marL="68598" marR="0" marT="0" marB="0" anchor="ctr">
                    <a:solidFill>
                      <a:schemeClr val="bg1">
                        <a:lumMod val="95000"/>
                      </a:schemeClr>
                    </a:solidFill>
                  </a:tcPr>
                </a:tc>
                <a:extLst>
                  <a:ext uri="{0D108BD9-81ED-4DB2-BD59-A6C34878D82A}">
                    <a16:rowId xmlns:a16="http://schemas.microsoft.com/office/drawing/2014/main" val="10007"/>
                  </a:ext>
                </a:extLst>
              </a:tr>
              <a:tr h="181411">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305536">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81AC0808-7E1C-87B9-4EDE-34E0660CAA4F}"/>
              </a:ext>
            </a:extLst>
          </p:cNvPr>
          <p:cNvSpPr>
            <a:spLocks noGrp="1"/>
          </p:cNvSpPr>
          <p:nvPr>
            <p:ph type="title"/>
          </p:nvPr>
        </p:nvSpPr>
        <p:spPr/>
        <p:txBody>
          <a:bodyPr/>
          <a:lstStyle/>
          <a:p>
            <a:r>
              <a:rPr lang="en-US" dirty="0">
                <a:latin typeface="Arial"/>
                <a:cs typeface="Arial"/>
              </a:rPr>
              <a:t>Lenovo Topseller ThinkStation Desktop Workstations</a:t>
            </a:r>
            <a:br>
              <a:rPr lang="en-US" dirty="0"/>
            </a:br>
            <a:r>
              <a:rPr lang="en-US" sz="2800" i="1" dirty="0">
                <a:solidFill>
                  <a:srgbClr val="FF0000"/>
                </a:solidFill>
                <a:latin typeface="Arial"/>
                <a:cs typeface="Arial"/>
              </a:rPr>
              <a:t>Limited disty supply! Last chance to buy while supplies last!</a:t>
            </a:r>
            <a:endParaRPr lang="en-US" sz="2800" b="0" dirty="0">
              <a:solidFill>
                <a:srgbClr val="FF0000"/>
              </a:solidFill>
              <a:latin typeface="Arial"/>
              <a:cs typeface="Arial"/>
            </a:endParaRPr>
          </a:p>
          <a:p>
            <a:endParaRPr lang="en-US" dirty="0"/>
          </a:p>
        </p:txBody>
      </p:sp>
      <p:sp>
        <p:nvSpPr>
          <p:cNvPr id="7" name="TextBox 6">
            <a:extLst>
              <a:ext uri="{FF2B5EF4-FFF2-40B4-BE49-F238E27FC236}">
                <a16:creationId xmlns:a16="http://schemas.microsoft.com/office/drawing/2014/main" id="{D89FAB7C-08D8-8034-580A-BAB788B373E1}"/>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2" name="Table 1">
            <a:extLst>
              <a:ext uri="{FF2B5EF4-FFF2-40B4-BE49-F238E27FC236}">
                <a16:creationId xmlns:a16="http://schemas.microsoft.com/office/drawing/2014/main" id="{CE52FF8D-03BA-7B77-C249-4DCE22EB048D}"/>
              </a:ext>
            </a:extLst>
          </p:cNvPr>
          <p:cNvGraphicFramePr>
            <a:graphicFrameLocks noGrp="1"/>
          </p:cNvGraphicFramePr>
          <p:nvPr>
            <p:extLst>
              <p:ext uri="{D42A27DB-BD31-4B8C-83A1-F6EECF244321}">
                <p14:modId xmlns:p14="http://schemas.microsoft.com/office/powerpoint/2010/main" val="1960931572"/>
              </p:ext>
            </p:extLst>
          </p:nvPr>
        </p:nvGraphicFramePr>
        <p:xfrm>
          <a:off x="1877680" y="1393468"/>
          <a:ext cx="6422695" cy="2247918"/>
        </p:xfrm>
        <a:graphic>
          <a:graphicData uri="http://schemas.openxmlformats.org/drawingml/2006/table">
            <a:tbl>
              <a:tblPr firstRow="1">
                <a:tableStyleId>{2D5ABB26-0587-4C30-8999-92F81FD0307C}</a:tableStyleId>
              </a:tblPr>
              <a:tblGrid>
                <a:gridCol w="335596">
                  <a:extLst>
                    <a:ext uri="{9D8B030D-6E8A-4147-A177-3AD203B41FA5}">
                      <a16:colId xmlns:a16="http://schemas.microsoft.com/office/drawing/2014/main" val="4053704236"/>
                    </a:ext>
                  </a:extLst>
                </a:gridCol>
                <a:gridCol w="2269935">
                  <a:extLst>
                    <a:ext uri="{9D8B030D-6E8A-4147-A177-3AD203B41FA5}">
                      <a16:colId xmlns:a16="http://schemas.microsoft.com/office/drawing/2014/main" val="1641932993"/>
                    </a:ext>
                  </a:extLst>
                </a:gridCol>
                <a:gridCol w="1908582">
                  <a:extLst>
                    <a:ext uri="{9D8B030D-6E8A-4147-A177-3AD203B41FA5}">
                      <a16:colId xmlns:a16="http://schemas.microsoft.com/office/drawing/2014/main" val="388353745"/>
                    </a:ext>
                  </a:extLst>
                </a:gridCol>
                <a:gridCol w="1908582">
                  <a:extLst>
                    <a:ext uri="{9D8B030D-6E8A-4147-A177-3AD203B41FA5}">
                      <a16:colId xmlns:a16="http://schemas.microsoft.com/office/drawing/2014/main" val="1214259051"/>
                    </a:ext>
                  </a:extLst>
                </a:gridCol>
              </a:tblGrid>
              <a:tr h="281882">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rgbClr val="00B050"/>
                          </a:solidFill>
                          <a:ea typeface="Helvetica Neue"/>
                          <a:cs typeface="Helvetica Neue"/>
                        </a:rPr>
                        <a:t> </a:t>
                      </a:r>
                      <a:r>
                        <a:rPr lang="en-US" sz="2000" b="1" dirty="0">
                          <a:solidFill>
                            <a:schemeClr val="bg1"/>
                          </a:solidFill>
                          <a:ea typeface="Helvetica Neue"/>
                          <a:cs typeface="Helvetica Neue"/>
                        </a:rPr>
                        <a:t>P348 Intel TWR</a:t>
                      </a:r>
                      <a:endParaRPr lang="en-US" sz="2000" dirty="0">
                        <a:solidFill>
                          <a:srgbClr val="00B050"/>
                        </a:solidFill>
                      </a:endParaRPr>
                    </a:p>
                  </a:txBody>
                  <a:tcPr marL="0" marR="0" marT="91440" marB="0" vert="vert270" anchor="ctr">
                    <a:solidFill>
                      <a:schemeClr val="tx1"/>
                    </a:solidFill>
                  </a:tcPr>
                </a:tc>
                <a:tc>
                  <a:txBody>
                    <a:bodyPr/>
                    <a:lstStyle/>
                    <a:p>
                      <a:pPr marL="0" marR="0" lvl="0" indent="0" algn="ctr" defTabSz="1218987" rtl="0">
                        <a:lnSpc>
                          <a:spcPct val="100000"/>
                        </a:lnSpc>
                        <a:spcBef>
                          <a:spcPts val="0"/>
                        </a:spcBef>
                        <a:spcAft>
                          <a:spcPts val="0"/>
                        </a:spcAft>
                        <a:buClrTx/>
                        <a:buSzTx/>
                        <a:buFontTx/>
                        <a:buNone/>
                        <a:tabLst>
                          <a:tab pos="2516188" algn="l"/>
                        </a:tabLst>
                        <a:defRPr/>
                      </a:pPr>
                      <a:r>
                        <a:rPr lang="en-US" sz="1600" b="1" i="0" u="none" strike="noStrike" kern="1200" cap="none" spc="0" normalizeH="0" baseline="0" noProof="0" dirty="0">
                          <a:ln>
                            <a:noFill/>
                          </a:ln>
                          <a:solidFill>
                            <a:srgbClr val="FF0000"/>
                          </a:solidFill>
                          <a:effectLst/>
                          <a:uLnTx/>
                          <a:uFillTx/>
                          <a:latin typeface="+mn-lt"/>
                          <a:ea typeface="+mn-ea"/>
                          <a:cs typeface="Arial"/>
                        </a:rPr>
                        <a:t>$1,169</a:t>
                      </a:r>
                      <a:endParaRPr lang="en-US" dirty="0"/>
                    </a:p>
                  </a:txBody>
                  <a:tcPr marL="68597"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$1,309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$1,389</a:t>
                      </a:r>
                    </a:p>
                  </a:txBody>
                  <a:tcPr marL="68598" marR="0" marT="0" marB="0" anchor="ctr">
                    <a:solidFill>
                      <a:schemeClr val="bg1">
                        <a:lumMod val="95000"/>
                      </a:schemeClr>
                    </a:solidFill>
                  </a:tcPr>
                </a:tc>
                <a:extLst>
                  <a:ext uri="{0D108BD9-81ED-4DB2-BD59-A6C34878D82A}">
                    <a16:rowId xmlns:a16="http://schemas.microsoft.com/office/drawing/2014/main" val="3499240317"/>
                  </a:ext>
                </a:extLst>
              </a:tr>
              <a:tr h="176176">
                <a:tc vMerge="1">
                  <a:txBody>
                    <a:bodyPr/>
                    <a:lstStyle/>
                    <a:p>
                      <a:endParaRPr lang="en-US"/>
                    </a:p>
                  </a:txBody>
                  <a:tcPr/>
                </a:tc>
                <a:tc>
                  <a:txBody>
                    <a:bodyPr/>
                    <a:lstStyle/>
                    <a:p>
                      <a:pPr marL="0" marR="0" lvl="0" indent="0" algn="ctr" rtl="0">
                        <a:lnSpc>
                          <a:spcPct val="100000"/>
                        </a:lnSpc>
                        <a:spcBef>
                          <a:spcPts val="0"/>
                        </a:spcBef>
                        <a:spcAft>
                          <a:spcPts val="0"/>
                        </a:spcAft>
                        <a:buClrTx/>
                        <a:buSzTx/>
                        <a:buFontTx/>
                        <a:buNone/>
                      </a:pPr>
                      <a:r>
                        <a:rPr lang="en-US" sz="1000" b="1" i="0" u="none" strike="noStrike" kern="1200" cap="none" spc="0" normalizeH="0" baseline="0" noProof="0" dirty="0">
                          <a:ln>
                            <a:noFill/>
                          </a:ln>
                          <a:solidFill>
                            <a:srgbClr val="0070C0"/>
                          </a:solidFill>
                          <a:effectLst/>
                          <a:uLnTx/>
                          <a:uFillTx/>
                          <a:latin typeface="+mn-lt"/>
                          <a:ea typeface="+mn-ea"/>
                          <a:cs typeface="+mn-cs"/>
                        </a:rPr>
                        <a:t>$50 Rebate</a:t>
                      </a:r>
                    </a:p>
                  </a:txBody>
                  <a:tcPr marL="68597"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00" b="1" i="0" u="none" strike="noStrike" kern="1200" cap="none" spc="0" normalizeH="0" baseline="0" noProof="0" dirty="0">
                          <a:ln>
                            <a:noFill/>
                          </a:ln>
                          <a:solidFill>
                            <a:srgbClr val="0070C0"/>
                          </a:solidFill>
                          <a:effectLst/>
                          <a:uLnTx/>
                          <a:uFillTx/>
                          <a:latin typeface="+mn-lt"/>
                          <a:ea typeface="+mn-ea"/>
                          <a:cs typeface="+mn-cs"/>
                        </a:rPr>
                        <a:t>$50 Rebate</a:t>
                      </a: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000" b="1" i="0" u="none" strike="noStrike" kern="1200" cap="none" spc="0" normalizeH="0" baseline="0" noProof="0" dirty="0">
                          <a:ln>
                            <a:noFill/>
                          </a:ln>
                          <a:solidFill>
                            <a:srgbClr val="0070C0"/>
                          </a:solidFill>
                          <a:effectLst/>
                          <a:uLnTx/>
                          <a:uFillTx/>
                          <a:latin typeface="+mn-lt"/>
                          <a:ea typeface="+mn-ea"/>
                          <a:cs typeface="+mn-cs"/>
                        </a:rPr>
                        <a:t>$50 Rebate</a:t>
                      </a: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3678647130"/>
                  </a:ext>
                </a:extLst>
              </a:tr>
              <a:tr h="19379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rtl="0">
                        <a:lnSpc>
                          <a:spcPct val="100000"/>
                        </a:lnSpc>
                        <a:spcBef>
                          <a:spcPts val="0"/>
                        </a:spcBef>
                        <a:spcAft>
                          <a:spcPts val="0"/>
                        </a:spcAft>
                        <a:buClrTx/>
                        <a:buSzTx/>
                        <a:buFontTx/>
                        <a:buNone/>
                      </a:pPr>
                      <a:r>
                        <a:rPr lang="en-US" sz="1100" b="1" i="0" u="none" strike="noStrike" kern="1200" cap="none" spc="0" normalizeH="0" baseline="0" noProof="0" dirty="0">
                          <a:ln>
                            <a:noFill/>
                          </a:ln>
                          <a:solidFill>
                            <a:srgbClr val="000000"/>
                          </a:solidFill>
                          <a:effectLst/>
                          <a:uLnTx/>
                          <a:uFillTx/>
                          <a:latin typeface="+mn-lt"/>
                          <a:ea typeface="+mn-ea"/>
                          <a:cs typeface="+mn-cs"/>
                        </a:rPr>
                        <a:t>30EQ024AUS</a:t>
                      </a:r>
                      <a:endParaRPr lang="en-US" dirty="0"/>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30EQ024EUS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30EQ024CUS</a:t>
                      </a:r>
                    </a:p>
                  </a:txBody>
                  <a:tcPr marL="68598" marR="0" marT="0" marB="0" anchor="ctr">
                    <a:solidFill>
                      <a:schemeClr val="bg1">
                        <a:lumMod val="95000"/>
                      </a:schemeClr>
                    </a:solidFill>
                  </a:tcPr>
                </a:tc>
                <a:extLst>
                  <a:ext uri="{0D108BD9-81ED-4DB2-BD59-A6C34878D82A}">
                    <a16:rowId xmlns:a16="http://schemas.microsoft.com/office/drawing/2014/main" val="3195959102"/>
                  </a:ext>
                </a:extLst>
              </a:tr>
              <a:tr h="19379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dirty="0">
                          <a:solidFill>
                            <a:srgbClr val="000000"/>
                          </a:solidFill>
                          <a:latin typeface="+mn-lt"/>
                        </a:rPr>
                        <a:t>Core i5-11500 6C 500W</a:t>
                      </a:r>
                      <a:endParaRPr lang="en-US" dirty="0"/>
                    </a:p>
                  </a:txBody>
                  <a:tcPr marL="68597"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Core i7-11700 8C 8C 500W</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Core i7-11700 8C 500W</a:t>
                      </a:r>
                    </a:p>
                  </a:txBody>
                  <a:tcPr marL="68598" marR="0" marT="0" marB="0" anchor="ctr">
                    <a:solidFill>
                      <a:schemeClr val="bg1">
                        <a:lumMod val="95000"/>
                      </a:schemeClr>
                    </a:solidFill>
                  </a:tcPr>
                </a:tc>
                <a:extLst>
                  <a:ext uri="{0D108BD9-81ED-4DB2-BD59-A6C34878D82A}">
                    <a16:rowId xmlns:a16="http://schemas.microsoft.com/office/drawing/2014/main" val="907577554"/>
                  </a:ext>
                </a:extLst>
              </a:tr>
              <a:tr h="193794">
                <a:tc vMerge="1">
                  <a:txBody>
                    <a:bodyPr/>
                    <a:lstStyle/>
                    <a:p>
                      <a:endParaRPr lang="en-US"/>
                    </a:p>
                  </a:txBody>
                  <a:tcPr/>
                </a:tc>
                <a:tc>
                  <a:txBody>
                    <a:bodyPr/>
                    <a:lstStyle/>
                    <a:p>
                      <a:pPr lvl="0" algn="ctr">
                        <a:buNone/>
                      </a:pPr>
                      <a:r>
                        <a:rPr lang="en-US" sz="1100" b="0" i="0" u="none" strike="noStrike" baseline="0" dirty="0">
                          <a:solidFill>
                            <a:srgbClr val="000000"/>
                          </a:solidFill>
                          <a:latin typeface="+mn-lt"/>
                        </a:rPr>
                        <a:t>8GB non-ECC </a:t>
                      </a:r>
                      <a:endParaRPr lang="en-US" dirty="0"/>
                    </a:p>
                  </a:txBody>
                  <a:tcPr marL="68597"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16GB non-ECC </a:t>
                      </a:r>
                    </a:p>
                  </a:txBody>
                  <a:tcPr marL="68598" marR="0" marT="0" marB="0" anchor="ctr">
                    <a:solidFill>
                      <a:schemeClr val="bg1">
                        <a:lumMod val="95000"/>
                      </a:schemeClr>
                    </a:solidFill>
                  </a:tcPr>
                </a:tc>
                <a:extLst>
                  <a:ext uri="{0D108BD9-81ED-4DB2-BD59-A6C34878D82A}">
                    <a16:rowId xmlns:a16="http://schemas.microsoft.com/office/drawing/2014/main" val="685583025"/>
                  </a:ext>
                </a:extLst>
              </a:tr>
              <a:tr h="19379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dirty="0">
                          <a:solidFill>
                            <a:srgbClr val="000000"/>
                          </a:solidFill>
                          <a:latin typeface="+mn-lt"/>
                        </a:rPr>
                        <a:t>256GB PCIe SSD</a:t>
                      </a:r>
                      <a:endParaRPr lang="en-US" dirty="0"/>
                    </a:p>
                  </a:txBody>
                  <a:tcPr marL="68597"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512GB PCIe SSD</a:t>
                      </a:r>
                    </a:p>
                  </a:txBody>
                  <a:tcPr marL="68598" marR="0" marT="0" marB="0" anchor="ctr">
                    <a:solidFill>
                      <a:schemeClr val="bg1">
                        <a:lumMod val="95000"/>
                      </a:schemeClr>
                    </a:solidFill>
                  </a:tcPr>
                </a:tc>
                <a:extLst>
                  <a:ext uri="{0D108BD9-81ED-4DB2-BD59-A6C34878D82A}">
                    <a16:rowId xmlns:a16="http://schemas.microsoft.com/office/drawing/2014/main" val="3016924990"/>
                  </a:ext>
                </a:extLst>
              </a:tr>
              <a:tr h="38758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dirty="0">
                          <a:solidFill>
                            <a:srgbClr val="000000"/>
                          </a:solidFill>
                          <a:latin typeface="+mn-lt"/>
                        </a:rPr>
                        <a:t>NVIDIA T400 4GB</a:t>
                      </a:r>
                      <a:endParaRPr lang="en-US" dirty="0"/>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Intel HD 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Open to add discrete GPU</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NVIDIA T400 4GB</a:t>
                      </a:r>
                    </a:p>
                  </a:txBody>
                  <a:tcPr marL="68598" marR="0" marT="0" marB="0" anchor="ctr">
                    <a:solidFill>
                      <a:schemeClr val="bg1">
                        <a:lumMod val="95000"/>
                      </a:schemeClr>
                    </a:solidFill>
                  </a:tcPr>
                </a:tc>
                <a:extLst>
                  <a:ext uri="{0D108BD9-81ED-4DB2-BD59-A6C34878D82A}">
                    <a16:rowId xmlns:a16="http://schemas.microsoft.com/office/drawing/2014/main" val="4147172358"/>
                  </a:ext>
                </a:extLst>
              </a:tr>
              <a:tr h="193794">
                <a:tc vMerge="1">
                  <a:txBody>
                    <a:bodyPr/>
                    <a:lstStyle/>
                    <a:p>
                      <a:endParaRPr lang="en-US"/>
                    </a:p>
                  </a:txBody>
                  <a:tcPr/>
                </a:tc>
                <a:tc>
                  <a:txBody>
                    <a:bodyPr/>
                    <a:lstStyle/>
                    <a:p>
                      <a:pPr lvl="0" algn="ctr">
                        <a:buNone/>
                      </a:pPr>
                      <a:r>
                        <a:rPr lang="en-US" sz="1100" b="0" i="0" u="none" strike="noStrike" baseline="0" dirty="0">
                          <a:solidFill>
                            <a:schemeClr val="tx1"/>
                          </a:solidFill>
                          <a:latin typeface="+mn-lt"/>
                        </a:rPr>
                        <a:t>Windows 11 Pro</a:t>
                      </a: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chemeClr val="tx1"/>
                          </a:solidFill>
                          <a:latin typeface="+mn-lt"/>
                        </a:rPr>
                        <a:t>Windows 11 Pro</a:t>
                      </a:r>
                    </a:p>
                  </a:txBody>
                  <a:tcPr marL="68598" marR="0" marT="0" marB="0" anchor="ctr">
                    <a:solidFill>
                      <a:schemeClr val="bg1">
                        <a:lumMod val="95000"/>
                      </a:schemeClr>
                    </a:solidFill>
                  </a:tcPr>
                </a:tc>
                <a:extLst>
                  <a:ext uri="{0D108BD9-81ED-4DB2-BD59-A6C34878D82A}">
                    <a16:rowId xmlns:a16="http://schemas.microsoft.com/office/drawing/2014/main" val="690086962"/>
                  </a:ext>
                </a:extLst>
              </a:tr>
              <a:tr h="43330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100" b="0" i="0" u="none" strike="noStrike" kern="1200" cap="none" spc="0" normalizeH="0" baseline="0" noProof="0" dirty="0">
                          <a:ln>
                            <a:noFill/>
                          </a:ln>
                          <a:solidFill>
                            <a:srgbClr val="000000"/>
                          </a:solidFill>
                          <a:effectLst/>
                          <a:uLnTx/>
                          <a:uFillTx/>
                          <a:latin typeface="+mn-lt"/>
                          <a:ea typeface="+mn-ea"/>
                          <a:cs typeface="+mn-cs"/>
                        </a:rPr>
                        <a:t>3 Year Premier Support</a:t>
                      </a:r>
                      <a:endParaRPr lang="cs-CZ" sz="1100" b="0" i="0" u="none" strike="noStrike" kern="1200" cap="none" spc="0" normalizeH="0" baseline="0" noProof="0">
                        <a:ln>
                          <a:noFill/>
                        </a:ln>
                        <a:solidFill>
                          <a:srgbClr val="000000"/>
                        </a:solidFill>
                        <a:effectLst/>
                        <a:uLnTx/>
                        <a:uFillTx/>
                        <a:latin typeface="+mn-lt"/>
                        <a:ea typeface="+mn-ea"/>
                        <a:cs typeface="Arial"/>
                      </a:endParaRPr>
                    </a:p>
                  </a:txBody>
                  <a:tcPr marL="68597"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 Year Premier Support</a:t>
                      </a:r>
                      <a:endParaRPr kumimoji="0" lang="cs-CZ" sz="1100" b="0" i="0" u="none" strike="noStrike" kern="1200" cap="none" spc="0" normalizeH="0" baseline="0" noProof="0">
                        <a:ln>
                          <a:noFill/>
                        </a:ln>
                        <a:solidFill>
                          <a:srgbClr val="000000"/>
                        </a:solidFill>
                        <a:effectLst/>
                        <a:uLnTx/>
                        <a:uFillTx/>
                        <a:latin typeface="Arial"/>
                        <a:ea typeface="+mn-ea"/>
                        <a:cs typeface="Arial"/>
                      </a:endParaRPr>
                    </a:p>
                  </a:txBody>
                  <a:tcPr marL="68598"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 Year Premier Support</a:t>
                      </a:r>
                      <a:endParaRPr kumimoji="0" lang="cs-CZ" sz="1100" b="0" i="0" u="none" strike="noStrike" kern="1200" cap="none" spc="0" normalizeH="0" baseline="0" noProof="0" dirty="0">
                        <a:ln>
                          <a:noFill/>
                        </a:ln>
                        <a:solidFill>
                          <a:srgbClr val="000000"/>
                        </a:solidFill>
                        <a:effectLst/>
                        <a:uLnTx/>
                        <a:uFillTx/>
                        <a:latin typeface="Arial"/>
                        <a:ea typeface="+mn-ea"/>
                        <a:cs typeface="Arial"/>
                      </a:endParaRPr>
                    </a:p>
                  </a:txBody>
                  <a:tcPr marL="68598" marR="0" marT="0" marB="0" anchor="ctr">
                    <a:solidFill>
                      <a:schemeClr val="bg1">
                        <a:lumMod val="95000"/>
                      </a:schemeClr>
                    </a:solidFill>
                  </a:tcPr>
                </a:tc>
                <a:extLst>
                  <a:ext uri="{0D108BD9-81ED-4DB2-BD59-A6C34878D82A}">
                    <a16:rowId xmlns:a16="http://schemas.microsoft.com/office/drawing/2014/main" val="3729770351"/>
                  </a:ext>
                </a:extLst>
              </a:tr>
            </a:tbl>
          </a:graphicData>
        </a:graphic>
      </p:graphicFrame>
      <p:pic>
        <p:nvPicPr>
          <p:cNvPr id="6" name="Picture 5" descr="A picture containing text, electronics&#10;&#10;Description automatically generated">
            <a:extLst>
              <a:ext uri="{FF2B5EF4-FFF2-40B4-BE49-F238E27FC236}">
                <a16:creationId xmlns:a16="http://schemas.microsoft.com/office/drawing/2014/main" id="{16072AD6-2DDE-5DEC-F8E9-E4BF38DA38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44" y="1298678"/>
            <a:ext cx="2167871" cy="2131017"/>
          </a:xfrm>
          <a:prstGeom prst="rect">
            <a:avLst/>
          </a:prstGeom>
        </p:spPr>
      </p:pic>
      <p:graphicFrame>
        <p:nvGraphicFramePr>
          <p:cNvPr id="9" name="Table 8">
            <a:extLst>
              <a:ext uri="{FF2B5EF4-FFF2-40B4-BE49-F238E27FC236}">
                <a16:creationId xmlns:a16="http://schemas.microsoft.com/office/drawing/2014/main" id="{DB42F1FC-B9D9-4116-267B-D031B1C7FFED}"/>
              </a:ext>
            </a:extLst>
          </p:cNvPr>
          <p:cNvGraphicFramePr>
            <a:graphicFrameLocks noGrp="1"/>
          </p:cNvGraphicFramePr>
          <p:nvPr/>
        </p:nvGraphicFramePr>
        <p:xfrm>
          <a:off x="5402372" y="3915751"/>
          <a:ext cx="5828770" cy="2086399"/>
        </p:xfrm>
        <a:graphic>
          <a:graphicData uri="http://schemas.openxmlformats.org/drawingml/2006/table">
            <a:tbl>
              <a:tblPr firstRow="1">
                <a:tableStyleId>{2D5ABB26-0587-4C30-8999-92F81FD0307C}</a:tableStyleId>
              </a:tblPr>
              <a:tblGrid>
                <a:gridCol w="470868">
                  <a:extLst>
                    <a:ext uri="{9D8B030D-6E8A-4147-A177-3AD203B41FA5}">
                      <a16:colId xmlns:a16="http://schemas.microsoft.com/office/drawing/2014/main" val="3896754689"/>
                    </a:ext>
                  </a:extLst>
                </a:gridCol>
                <a:gridCol w="1337628">
                  <a:extLst>
                    <a:ext uri="{9D8B030D-6E8A-4147-A177-3AD203B41FA5}">
                      <a16:colId xmlns:a16="http://schemas.microsoft.com/office/drawing/2014/main" val="3930485398"/>
                    </a:ext>
                  </a:extLst>
                </a:gridCol>
                <a:gridCol w="1337628">
                  <a:extLst>
                    <a:ext uri="{9D8B030D-6E8A-4147-A177-3AD203B41FA5}">
                      <a16:colId xmlns:a16="http://schemas.microsoft.com/office/drawing/2014/main" val="489139533"/>
                    </a:ext>
                  </a:extLst>
                </a:gridCol>
                <a:gridCol w="1337628">
                  <a:extLst>
                    <a:ext uri="{9D8B030D-6E8A-4147-A177-3AD203B41FA5}">
                      <a16:colId xmlns:a16="http://schemas.microsoft.com/office/drawing/2014/main" val="2079549974"/>
                    </a:ext>
                  </a:extLst>
                </a:gridCol>
                <a:gridCol w="1345018">
                  <a:extLst>
                    <a:ext uri="{9D8B030D-6E8A-4147-A177-3AD203B41FA5}">
                      <a16:colId xmlns:a16="http://schemas.microsoft.com/office/drawing/2014/main" val="995667098"/>
                    </a:ext>
                  </a:extLst>
                </a:gridCol>
              </a:tblGrid>
              <a:tr h="259449">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Helvetica Neue"/>
                          <a:cs typeface="Helvetica Neue"/>
                        </a:rPr>
                        <a:t>P340 SFF</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a:t>
                      </a:r>
                      <a:r>
                        <a:rPr lang="en-US" sz="1600" b="1" i="0" u="none" strike="noStrike" kern="1200" cap="none" spc="0" normalizeH="0" baseline="0" noProof="0" dirty="0">
                          <a:ln>
                            <a:noFill/>
                          </a:ln>
                          <a:solidFill>
                            <a:srgbClr val="FF0000"/>
                          </a:solidFill>
                          <a:effectLst/>
                          <a:uLnTx/>
                          <a:uFillTx/>
                          <a:latin typeface="+mn-lt"/>
                          <a:ea typeface="+mn-ea"/>
                          <a:cs typeface="Arial"/>
                        </a:rPr>
                        <a:t>1,289</a:t>
                      </a:r>
                      <a:endParaRPr kumimoji="0" lang="en-US" sz="1600" b="1" i="0" u="none" strike="noStrike" kern="1200" cap="none" spc="0" normalizeH="0" baseline="0" noProof="0" dirty="0">
                        <a:ln>
                          <a:noFill/>
                        </a:ln>
                        <a:solidFill>
                          <a:srgbClr val="FF0000"/>
                        </a:solidFill>
                        <a:effectLst/>
                        <a:uLnTx/>
                        <a:uFillTx/>
                        <a:latin typeface="+mn-lt"/>
                        <a:ea typeface="+mn-ea"/>
                        <a:cs typeface="Arial"/>
                      </a:endParaRPr>
                    </a:p>
                  </a:txBody>
                  <a:tcPr marL="68598" marR="0" marT="0" marB="0" anchor="ctr">
                    <a:solidFill>
                      <a:schemeClr val="bg1">
                        <a:lumMod val="95000"/>
                      </a:schemeClr>
                    </a:solidFill>
                  </a:tcPr>
                </a:tc>
                <a:tc>
                  <a:txBody>
                    <a:bodyPr/>
                    <a:lstStyle/>
                    <a:p>
                      <a:pPr marL="0" lvl="0" indent="0" algn="ctr" defTabSz="1218987">
                        <a:lnSpc>
                          <a:spcPct val="100000"/>
                        </a:lnSpc>
                        <a:spcBef>
                          <a:spcPts val="0"/>
                        </a:spcBef>
                        <a:spcAft>
                          <a:spcPts val="0"/>
                        </a:spcAft>
                        <a:buNone/>
                        <a:tabLst/>
                        <a:defRPr/>
                      </a:pPr>
                      <a:r>
                        <a:rPr lang="en-US" sz="1600" b="1" i="0" u="none" strike="noStrike" kern="1200" cap="none" spc="0" normalizeH="0" baseline="0" noProof="0" dirty="0">
                          <a:ln>
                            <a:noFill/>
                          </a:ln>
                          <a:solidFill>
                            <a:srgbClr val="FF0000"/>
                          </a:solidFill>
                          <a:effectLst/>
                          <a:uLnTx/>
                          <a:uFillTx/>
                          <a:latin typeface="+mn-lt"/>
                          <a:ea typeface="+mn-ea"/>
                          <a:cs typeface="Arial"/>
                        </a:rPr>
                        <a:t>$1,369</a:t>
                      </a:r>
                      <a:endParaRPr kumimoji="0" lang="en-US" sz="1600" b="1" i="0" u="none" strike="noStrike" kern="1200" cap="none" spc="0" normalizeH="0" baseline="0" noProof="0" dirty="0">
                        <a:ln>
                          <a:noFill/>
                        </a:ln>
                        <a:solidFill>
                          <a:srgbClr val="FF0000"/>
                        </a:solidFill>
                        <a:effectLst/>
                        <a:uLnTx/>
                        <a:uFillTx/>
                        <a:latin typeface="+mn-lt"/>
                        <a:ea typeface="+mn-ea"/>
                        <a:cs typeface="Arial"/>
                      </a:endParaRPr>
                    </a:p>
                  </a:txBody>
                  <a:tcPr marL="68597"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$1,449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$1,869</a:t>
                      </a:r>
                    </a:p>
                  </a:txBody>
                  <a:tcPr marL="68598" marR="0" marT="0" marB="0" anchor="ctr">
                    <a:lnR>
                      <a:noFill/>
                    </a:lnR>
                    <a:solidFill>
                      <a:schemeClr val="bg1">
                        <a:lumMod val="95000"/>
                      </a:schemeClr>
                    </a:solidFill>
                  </a:tcPr>
                </a:tc>
                <a:extLst>
                  <a:ext uri="{0D108BD9-81ED-4DB2-BD59-A6C34878D82A}">
                    <a16:rowId xmlns:a16="http://schemas.microsoft.com/office/drawing/2014/main" val="3996249465"/>
                  </a:ext>
                </a:extLst>
              </a:tr>
              <a:tr h="183776">
                <a:tc vMerge="1">
                  <a:txBody>
                    <a:bodyPr/>
                    <a:lstStyle/>
                    <a:p>
                      <a:endParaRPr lang="en-US"/>
                    </a:p>
                  </a:txBody>
                  <a:tcPr/>
                </a:tc>
                <a:tc>
                  <a:txBody>
                    <a:bodyPr/>
                    <a:lstStyle/>
                    <a:p>
                      <a:pPr lvl="0" algn="ctr">
                        <a:buNone/>
                      </a:pPr>
                      <a:endParaRPr lang="en-US" sz="1000" b="1" i="0" u="none" strike="noStrike" kern="1200" cap="none" spc="0" normalizeH="0" baseline="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marL="0" lvl="0" indent="0" algn="ctr">
                        <a:lnSpc>
                          <a:spcPct val="100000"/>
                        </a:lnSpc>
                        <a:spcBef>
                          <a:spcPts val="0"/>
                        </a:spcBef>
                        <a:spcAft>
                          <a:spcPts val="0"/>
                        </a:spcAft>
                        <a:buNone/>
                      </a:pPr>
                      <a:endParaRPr lang="en-US" sz="1000" b="1" i="0" u="none" strike="noStrike" kern="1200" cap="none" spc="0" normalizeH="0" baseline="0" noProof="0" dirty="0">
                        <a:ln>
                          <a:noFill/>
                        </a:ln>
                        <a:solidFill>
                          <a:srgbClr val="3E8DDD"/>
                        </a:solidFill>
                        <a:effectLst/>
                        <a:uLnTx/>
                        <a:uFillTx/>
                        <a:latin typeface="Arial"/>
                        <a:ea typeface="+mn-ea"/>
                        <a:cs typeface="Arial"/>
                      </a:endParaRPr>
                    </a:p>
                  </a:txBody>
                  <a:tcPr marL="68596" marR="0" marT="0" marB="0">
                    <a:solidFill>
                      <a:schemeClr val="bg1">
                        <a:lumMod val="95000"/>
                      </a:schemeClr>
                    </a:solidFill>
                  </a:tcPr>
                </a:tc>
                <a:tc>
                  <a:txBody>
                    <a:bodyPr/>
                    <a:lstStyle/>
                    <a:p>
                      <a:pPr marL="0" lvl="0" indent="0" algn="ctr">
                        <a:lnSpc>
                          <a:spcPct val="100000"/>
                        </a:lnSpc>
                        <a:spcBef>
                          <a:spcPts val="0"/>
                        </a:spcBef>
                        <a:spcAft>
                          <a:spcPts val="0"/>
                        </a:spcAft>
                        <a:buNone/>
                      </a:pPr>
                      <a:endParaRPr lang="en-US" sz="10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marL="0" lvl="0" indent="0" algn="ctr">
                        <a:lnSpc>
                          <a:spcPct val="100000"/>
                        </a:lnSpc>
                        <a:spcBef>
                          <a:spcPts val="0"/>
                        </a:spcBef>
                        <a:spcAft>
                          <a:spcPts val="0"/>
                        </a:spcAft>
                        <a:buNone/>
                      </a:pPr>
                      <a:endParaRPr lang="en-US" sz="10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lnR w="0">
                      <a:noFill/>
                    </a:lnR>
                    <a:solidFill>
                      <a:schemeClr val="bg1">
                        <a:lumMod val="95000"/>
                      </a:schemeClr>
                    </a:solidFill>
                  </a:tcPr>
                </a:tc>
                <a:extLst>
                  <a:ext uri="{0D108BD9-81ED-4DB2-BD59-A6C34878D82A}">
                    <a16:rowId xmlns:a16="http://schemas.microsoft.com/office/drawing/2014/main" val="3416065643"/>
                  </a:ext>
                </a:extLst>
              </a:tr>
              <a:tr h="183776">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100" b="1" i="0" u="none" strike="noStrike" baseline="0" dirty="0">
                          <a:solidFill>
                            <a:schemeClr val="tx1"/>
                          </a:solidFill>
                          <a:latin typeface="+mn-lt"/>
                        </a:rPr>
                        <a:t>30DK005VUS</a:t>
                      </a:r>
                    </a:p>
                  </a:txBody>
                  <a:tcPr marL="68598" marR="0" marT="0" marB="0" anchor="ctr">
                    <a:solidFill>
                      <a:schemeClr val="bg1">
                        <a:lumMod val="95000"/>
                      </a:schemeClr>
                    </a:solidFill>
                  </a:tcPr>
                </a:tc>
                <a:tc>
                  <a:txBody>
                    <a:bodyPr/>
                    <a:lstStyle/>
                    <a:p>
                      <a:pPr marL="0" lvl="0" indent="0" algn="ctr" defTabSz="914400">
                        <a:lnSpc>
                          <a:spcPct val="100000"/>
                        </a:lnSpc>
                        <a:spcBef>
                          <a:spcPts val="0"/>
                        </a:spcBef>
                        <a:spcAft>
                          <a:spcPts val="0"/>
                        </a:spcAft>
                        <a:buNone/>
                        <a:tabLst/>
                        <a:defRPr/>
                      </a:pPr>
                      <a:r>
                        <a:rPr lang="en-US" sz="1100" b="1" i="0" u="none" strike="noStrike" kern="1200" cap="none" spc="0" normalizeH="0" baseline="0" noProof="0" dirty="0">
                          <a:ln>
                            <a:noFill/>
                          </a:ln>
                          <a:solidFill>
                            <a:schemeClr val="tx1"/>
                          </a:solidFill>
                          <a:effectLst/>
                          <a:uLnTx/>
                          <a:uFillTx/>
                          <a:latin typeface="+mn-lt"/>
                          <a:ea typeface="+mn-ea"/>
                          <a:cs typeface="+mn-cs"/>
                        </a:rPr>
                        <a:t>30DK0058US</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30DKS1CG00</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30DK0059US</a:t>
                      </a:r>
                    </a:p>
                  </a:txBody>
                  <a:tcPr marL="68598" marR="0" marT="0" marB="0" anchor="ctr">
                    <a:lnR>
                      <a:noFill/>
                    </a:lnR>
                    <a:solidFill>
                      <a:schemeClr val="bg1">
                        <a:lumMod val="95000"/>
                      </a:schemeClr>
                    </a:solidFill>
                  </a:tcPr>
                </a:tc>
                <a:extLst>
                  <a:ext uri="{0D108BD9-81ED-4DB2-BD59-A6C34878D82A}">
                    <a16:rowId xmlns:a16="http://schemas.microsoft.com/office/drawing/2014/main" val="1588070840"/>
                  </a:ext>
                </a:extLst>
              </a:tr>
              <a:tr h="35674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dirty="0">
                          <a:solidFill>
                            <a:schemeClr val="tx1"/>
                          </a:solidFill>
                          <a:latin typeface="+mn-lt"/>
                        </a:rPr>
                        <a:t>Core i5-10500 </a:t>
                      </a:r>
                    </a:p>
                    <a:p>
                      <a:pPr lvl="0" algn="ctr">
                        <a:buNone/>
                      </a:pPr>
                      <a:r>
                        <a:rPr lang="en-US" sz="1100" b="0" i="0" u="none" strike="noStrike" baseline="0" dirty="0">
                          <a:solidFill>
                            <a:schemeClr val="tx1"/>
                          </a:solidFill>
                          <a:latin typeface="+mn-lt"/>
                        </a:rPr>
                        <a:t>6C</a:t>
                      </a:r>
                    </a:p>
                  </a:txBody>
                  <a:tcPr marL="68598" marR="0" marT="0" marB="0" anchor="ctr">
                    <a:solidFill>
                      <a:schemeClr val="bg1">
                        <a:lumMod val="95000"/>
                      </a:schemeClr>
                    </a:solidFill>
                  </a:tcPr>
                </a:tc>
                <a:tc>
                  <a:txBody>
                    <a:bodyPr/>
                    <a:lstStyle/>
                    <a:p>
                      <a:pPr lvl="0" algn="ctr">
                        <a:buNone/>
                      </a:pPr>
                      <a:r>
                        <a:rPr lang="en-US" sz="1100" b="0" i="0" u="none" strike="noStrike" baseline="0" dirty="0">
                          <a:solidFill>
                            <a:schemeClr val="tx1"/>
                          </a:solidFill>
                          <a:latin typeface="+mn-lt"/>
                        </a:rPr>
                        <a:t>Core i7-10700 8C</a:t>
                      </a:r>
                    </a:p>
                  </a:txBody>
                  <a:tcPr marL="68597"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Core i7-10700</a:t>
                      </a:r>
                    </a:p>
                    <a:p>
                      <a:pPr algn="ctr"/>
                      <a:r>
                        <a:rPr lang="en-US" sz="1100" b="0" i="0" u="none" strike="noStrike" baseline="0" dirty="0">
                          <a:solidFill>
                            <a:schemeClr val="tx1"/>
                          </a:solidFill>
                          <a:latin typeface="+mn-lt"/>
                        </a:rPr>
                        <a:t>8C</a:t>
                      </a:r>
                    </a:p>
                  </a:txBody>
                  <a:tcPr marL="68598"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Core i7-10700</a:t>
                      </a:r>
                    </a:p>
                    <a:p>
                      <a:pPr algn="ctr"/>
                      <a:r>
                        <a:rPr lang="en-US" sz="1100" b="0" i="0" u="none" strike="noStrike" baseline="0" dirty="0">
                          <a:solidFill>
                            <a:schemeClr val="tx1"/>
                          </a:solidFill>
                          <a:latin typeface="+mn-lt"/>
                        </a:rPr>
                        <a:t>8C</a:t>
                      </a:r>
                    </a:p>
                  </a:txBody>
                  <a:tcPr marL="68598" marR="0" marT="0" marB="0" anchor="ctr">
                    <a:lnR>
                      <a:noFill/>
                    </a:lnR>
                    <a:solidFill>
                      <a:schemeClr val="bg1">
                        <a:lumMod val="95000"/>
                      </a:schemeClr>
                    </a:solidFill>
                  </a:tcPr>
                </a:tc>
                <a:extLst>
                  <a:ext uri="{0D108BD9-81ED-4DB2-BD59-A6C34878D82A}">
                    <a16:rowId xmlns:a16="http://schemas.microsoft.com/office/drawing/2014/main" val="3867455220"/>
                  </a:ext>
                </a:extLst>
              </a:tr>
              <a:tr h="183776">
                <a:tc vMerge="1">
                  <a:txBody>
                    <a:bodyPr/>
                    <a:lstStyle/>
                    <a:p>
                      <a:endParaRPr lang="en-US"/>
                    </a:p>
                  </a:txBody>
                  <a:tcPr/>
                </a:tc>
                <a:tc>
                  <a:txBody>
                    <a:bodyPr/>
                    <a:lstStyle/>
                    <a:p>
                      <a:pPr algn="ctr"/>
                      <a:r>
                        <a:rPr lang="en-US" sz="1100" b="0" i="0" u="none" strike="noStrike" baseline="0" dirty="0">
                          <a:solidFill>
                            <a:schemeClr val="tx1"/>
                          </a:solidFill>
                          <a:latin typeface="+mn-lt"/>
                        </a:rPr>
                        <a:t>16GB non-ECC </a:t>
                      </a:r>
                    </a:p>
                  </a:txBody>
                  <a:tcPr marL="68598" marR="0" marT="0" marB="0" anchor="ctr">
                    <a:solidFill>
                      <a:schemeClr val="bg1">
                        <a:lumMod val="95000"/>
                      </a:schemeClr>
                    </a:solidFill>
                  </a:tcPr>
                </a:tc>
                <a:tc>
                  <a:txBody>
                    <a:bodyPr/>
                    <a:lstStyle/>
                    <a:p>
                      <a:pPr lvl="0" algn="ctr">
                        <a:buNone/>
                      </a:pPr>
                      <a:r>
                        <a:rPr lang="en-US" sz="1100" b="0" i="0" u="none" strike="noStrike" baseline="0" dirty="0">
                          <a:solidFill>
                            <a:schemeClr val="tx1"/>
                          </a:solidFill>
                          <a:latin typeface="+mn-lt"/>
                        </a:rPr>
                        <a:t>16GB non-ECC </a:t>
                      </a:r>
                      <a:endParaRPr lang="en-US" sz="1100" dirty="0"/>
                    </a:p>
                  </a:txBody>
                  <a:tcPr marL="68597"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16GB non-ECC </a:t>
                      </a:r>
                    </a:p>
                  </a:txBody>
                  <a:tcPr marL="68598" marR="0" marT="0" marB="0" anchor="ctr">
                    <a:lnR>
                      <a:noFill/>
                    </a:lnR>
                    <a:solidFill>
                      <a:schemeClr val="bg1">
                        <a:lumMod val="95000"/>
                      </a:schemeClr>
                    </a:solidFill>
                  </a:tcPr>
                </a:tc>
                <a:extLst>
                  <a:ext uri="{0D108BD9-81ED-4DB2-BD59-A6C34878D82A}">
                    <a16:rowId xmlns:a16="http://schemas.microsoft.com/office/drawing/2014/main" val="1770334085"/>
                  </a:ext>
                </a:extLst>
              </a:tr>
              <a:tr h="18377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dirty="0">
                          <a:solidFill>
                            <a:schemeClr val="tx1"/>
                          </a:solidFill>
                          <a:latin typeface="+mn-lt"/>
                        </a:rPr>
                        <a:t>512GB PCIe SSD</a:t>
                      </a:r>
                    </a:p>
                  </a:txBody>
                  <a:tcPr marL="68598" marR="0" marT="0" marB="0" anchor="ctr">
                    <a:solidFill>
                      <a:schemeClr val="bg1">
                        <a:lumMod val="95000"/>
                      </a:schemeClr>
                    </a:solidFill>
                  </a:tcPr>
                </a:tc>
                <a:tc>
                  <a:txBody>
                    <a:bodyPr/>
                    <a:lstStyle/>
                    <a:p>
                      <a:pPr lvl="0" algn="ctr">
                        <a:buNone/>
                      </a:pPr>
                      <a:r>
                        <a:rPr lang="en-US" sz="1100" b="0" i="0" u="none" strike="noStrike" baseline="0" dirty="0">
                          <a:solidFill>
                            <a:schemeClr val="tx1"/>
                          </a:solidFill>
                          <a:latin typeface="+mn-lt"/>
                        </a:rPr>
                        <a:t>512GB PCIe SSD</a:t>
                      </a:r>
                      <a:endParaRPr lang="en-US" sz="1100" dirty="0"/>
                    </a:p>
                  </a:txBody>
                  <a:tcPr marL="68597"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512GB PCIe SSD</a:t>
                      </a:r>
                    </a:p>
                  </a:txBody>
                  <a:tcPr marL="68598" marR="0" marT="0" marB="0" anchor="ctr">
                    <a:lnR>
                      <a:noFill/>
                    </a:lnR>
                    <a:solidFill>
                      <a:schemeClr val="bg1">
                        <a:lumMod val="95000"/>
                      </a:schemeClr>
                    </a:solidFill>
                  </a:tcPr>
                </a:tc>
                <a:extLst>
                  <a:ext uri="{0D108BD9-81ED-4DB2-BD59-A6C34878D82A}">
                    <a16:rowId xmlns:a16="http://schemas.microsoft.com/office/drawing/2014/main" val="3637784100"/>
                  </a:ext>
                </a:extLst>
              </a:tr>
              <a:tr h="18377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tx1"/>
                          </a:solidFill>
                          <a:effectLst/>
                          <a:uLnTx/>
                          <a:uFillTx/>
                          <a:latin typeface="+mn-lt"/>
                          <a:ea typeface="+mn-ea"/>
                          <a:cs typeface="+mn-cs"/>
                        </a:rPr>
                        <a:t>NVIDIA T400 2GB</a:t>
                      </a:r>
                    </a:p>
                  </a:txBody>
                  <a:tcPr marL="68598"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100" b="0" i="0" u="none" strike="noStrike" kern="1200" cap="none" spc="0" normalizeH="0" baseline="0" noProof="0" dirty="0">
                          <a:ln>
                            <a:noFill/>
                          </a:ln>
                          <a:solidFill>
                            <a:schemeClr val="tx1"/>
                          </a:solidFill>
                          <a:effectLst/>
                          <a:uLnTx/>
                          <a:uFillTx/>
                          <a:latin typeface="+mn-lt"/>
                          <a:ea typeface="+mn-ea"/>
                          <a:cs typeface="+mn-cs"/>
                        </a:rPr>
                        <a:t>Integrated Graphics</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tx1"/>
                          </a:solidFill>
                          <a:effectLst/>
                          <a:uLnTx/>
                          <a:uFillTx/>
                          <a:latin typeface="+mn-lt"/>
                          <a:ea typeface="+mn-ea"/>
                          <a:cs typeface="+mn-cs"/>
                        </a:rPr>
                        <a:t>NVIDIA T400 2GB</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tx1"/>
                          </a:solidFill>
                          <a:effectLst/>
                          <a:uLnTx/>
                          <a:uFillTx/>
                          <a:latin typeface="+mn-lt"/>
                          <a:ea typeface="+mn-ea"/>
                          <a:cs typeface="+mn-cs"/>
                        </a:rPr>
                        <a:t>NVIDIA T1000 8GB</a:t>
                      </a:r>
                    </a:p>
                  </a:txBody>
                  <a:tcPr marL="68598" marR="0" marT="0" marB="0" anchor="ctr">
                    <a:lnR>
                      <a:noFill/>
                    </a:lnR>
                    <a:solidFill>
                      <a:schemeClr val="bg1">
                        <a:lumMod val="95000"/>
                      </a:schemeClr>
                    </a:solidFill>
                  </a:tcPr>
                </a:tc>
                <a:extLst>
                  <a:ext uri="{0D108BD9-81ED-4DB2-BD59-A6C34878D82A}">
                    <a16:rowId xmlns:a16="http://schemas.microsoft.com/office/drawing/2014/main" val="3381312630"/>
                  </a:ext>
                </a:extLst>
              </a:tr>
              <a:tr h="183776">
                <a:tc vMerge="1">
                  <a:txBody>
                    <a:bodyPr/>
                    <a:lstStyle/>
                    <a:p>
                      <a:endParaRPr lang="en-US"/>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kern="1200" cap="none" spc="0" normalizeH="0" baseline="0" noProof="0" dirty="0">
                          <a:ln>
                            <a:noFill/>
                          </a:ln>
                          <a:solidFill>
                            <a:schemeClr val="tx1"/>
                          </a:solidFill>
                          <a:effectLst/>
                          <a:uLnTx/>
                          <a:uFillTx/>
                          <a:latin typeface="+mn-lt"/>
                          <a:ea typeface="Arial" charset="0"/>
                          <a:cs typeface="Arial"/>
                        </a:rPr>
                        <a:t>Premier Support</a:t>
                      </a:r>
                      <a:endParaRPr kumimoji="0" lang="en-US" sz="1100" b="0" i="0" u="none" strike="noStrike" kern="1200" cap="none" spc="0" normalizeH="0" baseline="0" noProof="0" dirty="0">
                        <a:ln>
                          <a:noFill/>
                        </a:ln>
                        <a:solidFill>
                          <a:schemeClr val="tx1"/>
                        </a:solidFill>
                        <a:effectLst/>
                        <a:uLnTx/>
                        <a:uFillTx/>
                        <a:latin typeface="+mn-lt"/>
                        <a:ea typeface="Arial" charset="0"/>
                        <a:cs typeface="Arial"/>
                      </a:endParaRPr>
                    </a:p>
                  </a:txBody>
                  <a:tcPr marL="68598" marR="0" marT="0" marB="0" anchor="ctr">
                    <a:solidFill>
                      <a:schemeClr val="bg1">
                        <a:lumMod val="95000"/>
                      </a:schemeClr>
                    </a:solidFill>
                  </a:tcPr>
                </a:tc>
                <a:tc>
                  <a:txBody>
                    <a:bodyPr/>
                    <a:lstStyle/>
                    <a:p>
                      <a:pPr marL="0" marR="0" lvl="0" indent="0" algn="ctr">
                        <a:lnSpc>
                          <a:spcPct val="100000"/>
                        </a:lnSpc>
                        <a:spcBef>
                          <a:spcPts val="0"/>
                        </a:spcBef>
                        <a:spcAft>
                          <a:spcPts val="0"/>
                        </a:spcAft>
                        <a:buNone/>
                      </a:pPr>
                      <a:r>
                        <a:rPr lang="en-US" sz="1100" b="0" i="0" u="none" strike="noStrike" kern="1200" cap="none" spc="0" normalizeH="0" baseline="0" noProof="0" dirty="0">
                          <a:ln>
                            <a:noFill/>
                          </a:ln>
                          <a:solidFill>
                            <a:schemeClr val="tx1"/>
                          </a:solidFill>
                          <a:effectLst/>
                          <a:uLnTx/>
                          <a:uFillTx/>
                          <a:latin typeface="Arial"/>
                        </a:rPr>
                        <a:t>Premier Support</a:t>
                      </a:r>
                      <a:endParaRPr kumimoji="0" lang="en-US" sz="1100" dirty="0">
                        <a:latin typeface="Arial"/>
                      </a:endParaRPr>
                    </a:p>
                  </a:txBody>
                  <a:tcPr marL="68597" marR="0" marT="0" marB="0" anchor="ctr">
                    <a:solidFill>
                      <a:schemeClr val="bg1">
                        <a:lumMod val="95000"/>
                      </a:schemeClr>
                    </a:solidFill>
                  </a:tcPr>
                </a:tc>
                <a:tc>
                  <a:txBody>
                    <a:bodyPr/>
                    <a:lstStyle/>
                    <a:p>
                      <a:pPr marL="0" marR="0" lvl="0" indent="0" algn="ctr">
                        <a:lnSpc>
                          <a:spcPct val="100000"/>
                        </a:lnSpc>
                        <a:spcBef>
                          <a:spcPts val="0"/>
                        </a:spcBef>
                        <a:spcAft>
                          <a:spcPts val="0"/>
                        </a:spcAft>
                        <a:buNone/>
                      </a:pPr>
                      <a:endParaRPr kumimoji="0" lang="en-US" sz="1100" dirty="0"/>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Arial" charset="0"/>
                          <a:cs typeface="Arial"/>
                        </a:rPr>
                        <a:t>Premier Support</a:t>
                      </a:r>
                    </a:p>
                  </a:txBody>
                  <a:tcPr marL="68598" marR="0" marT="0" marB="0" anchor="ctr">
                    <a:lnR>
                      <a:noFill/>
                    </a:lnR>
                    <a:solidFill>
                      <a:schemeClr val="bg1">
                        <a:lumMod val="95000"/>
                      </a:schemeClr>
                    </a:solidFill>
                  </a:tcPr>
                </a:tc>
                <a:extLst>
                  <a:ext uri="{0D108BD9-81ED-4DB2-BD59-A6C34878D82A}">
                    <a16:rowId xmlns:a16="http://schemas.microsoft.com/office/drawing/2014/main" val="3853054531"/>
                  </a:ext>
                </a:extLst>
              </a:tr>
              <a:tr h="183776">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chemeClr val="tx1"/>
                          </a:solidFill>
                          <a:effectLst/>
                          <a:uLnTx/>
                          <a:uFillTx/>
                          <a:latin typeface="+mn-lt"/>
                          <a:ea typeface="+mn-ea"/>
                          <a:cs typeface="+mn-cs"/>
                        </a:rPr>
                        <a:t>Win</a:t>
                      </a:r>
                      <a:r>
                        <a:rPr kumimoji="0" lang="en-US" sz="1100" b="0" i="0" u="none" strike="noStrike" kern="1200" cap="none" spc="0" normalizeH="0" baseline="0" noProof="0" dirty="0">
                          <a:ln>
                            <a:noFill/>
                          </a:ln>
                          <a:solidFill>
                            <a:schemeClr val="tx1"/>
                          </a:solidFill>
                          <a:effectLst/>
                          <a:uLnTx/>
                          <a:uFillTx/>
                          <a:latin typeface="+mn-lt"/>
                          <a:ea typeface="+mn-ea"/>
                          <a:cs typeface="+mn-cs"/>
                        </a:rPr>
                        <a:t>dows 11 Pro</a:t>
                      </a:r>
                      <a:endParaRPr kumimoji="0" lang="cs-CZ" sz="1100" b="0" i="0" u="none" strike="noStrike" kern="1200" cap="none" spc="0" normalizeH="0" baseline="0" noProof="0" dirty="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000000"/>
                          </a:solidFill>
                          <a:effectLst/>
                          <a:uLnTx/>
                          <a:uFillTx/>
                          <a:latin typeface="Arial"/>
                          <a:ea typeface="+mn-ea"/>
                          <a:cs typeface="+mn-cs"/>
                        </a:rPr>
                        <a:t>Win</a:t>
                      </a:r>
                      <a:r>
                        <a:rPr kumimoji="0" lang="en-US" sz="1100" b="0" i="0" u="none" strike="noStrike" kern="1200" cap="none" spc="0" normalizeH="0" baseline="0" noProof="0" dirty="0">
                          <a:ln>
                            <a:noFill/>
                          </a:ln>
                          <a:solidFill>
                            <a:srgbClr val="000000"/>
                          </a:solidFill>
                          <a:effectLst/>
                          <a:uLnTx/>
                          <a:uFillTx/>
                          <a:latin typeface="Arial"/>
                          <a:ea typeface="+mn-ea"/>
                          <a:cs typeface="+mn-cs"/>
                        </a:rPr>
                        <a:t>dows 11 Pro</a:t>
                      </a:r>
                      <a:endParaRPr kumimoji="0" lang="cs-CZ" sz="1100" b="0" i="0" u="none" strike="noStrike" kern="1200" cap="none" spc="0" normalizeH="0" baseline="0" noProof="0" dirty="0">
                        <a:ln>
                          <a:noFill/>
                        </a:ln>
                        <a:solidFill>
                          <a:srgbClr val="000000"/>
                        </a:solidFill>
                        <a:effectLst/>
                        <a:uLnTx/>
                        <a:uFillTx/>
                        <a:latin typeface="Arial"/>
                        <a:ea typeface="+mn-ea"/>
                        <a:cs typeface="+mn-cs"/>
                      </a:endParaRP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000000"/>
                          </a:solidFill>
                          <a:effectLst/>
                          <a:uLnTx/>
                          <a:uFillTx/>
                          <a:latin typeface="Arial"/>
                          <a:ea typeface="+mn-ea"/>
                          <a:cs typeface="+mn-cs"/>
                        </a:rPr>
                        <a:t>Win</a:t>
                      </a:r>
                      <a:r>
                        <a:rPr kumimoji="0" lang="en-US" sz="1100" b="0" i="0" u="none" strike="noStrike" kern="1200" cap="none" spc="0" normalizeH="0" baseline="0" noProof="0" dirty="0">
                          <a:ln>
                            <a:noFill/>
                          </a:ln>
                          <a:solidFill>
                            <a:srgbClr val="000000"/>
                          </a:solidFill>
                          <a:effectLst/>
                          <a:uLnTx/>
                          <a:uFillTx/>
                          <a:latin typeface="Arial"/>
                          <a:ea typeface="+mn-ea"/>
                          <a:cs typeface="+mn-cs"/>
                        </a:rPr>
                        <a:t>dows 11 Pro</a:t>
                      </a:r>
                      <a:endParaRPr kumimoji="0" lang="cs-CZ" sz="11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srgbClr val="000000"/>
                          </a:solidFill>
                          <a:effectLst/>
                          <a:uLnTx/>
                          <a:uFillTx/>
                          <a:latin typeface="Arial"/>
                          <a:ea typeface="+mn-ea"/>
                          <a:cs typeface="+mn-cs"/>
                        </a:rPr>
                        <a:t>Win</a:t>
                      </a:r>
                      <a:r>
                        <a:rPr kumimoji="0" lang="en-US" sz="1100" b="0" i="0" u="none" strike="noStrike" kern="1200" cap="none" spc="0" normalizeH="0" baseline="0" noProof="0" dirty="0">
                          <a:ln>
                            <a:noFill/>
                          </a:ln>
                          <a:solidFill>
                            <a:srgbClr val="000000"/>
                          </a:solidFill>
                          <a:effectLst/>
                          <a:uLnTx/>
                          <a:uFillTx/>
                          <a:latin typeface="Arial"/>
                          <a:ea typeface="+mn-ea"/>
                          <a:cs typeface="+mn-cs"/>
                        </a:rPr>
                        <a:t>dows 11 Pro</a:t>
                      </a:r>
                      <a:endParaRPr kumimoji="0" lang="cs-CZ" sz="1100" b="0"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lnR>
                      <a:noFill/>
                    </a:lnR>
                    <a:solidFill>
                      <a:schemeClr val="bg1">
                        <a:lumMod val="95000"/>
                      </a:schemeClr>
                    </a:solidFill>
                  </a:tcPr>
                </a:tc>
                <a:extLst>
                  <a:ext uri="{0D108BD9-81ED-4DB2-BD59-A6C34878D82A}">
                    <a16:rowId xmlns:a16="http://schemas.microsoft.com/office/drawing/2014/main" val="3336296521"/>
                  </a:ext>
                </a:extLst>
              </a:tr>
              <a:tr h="183776">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100" b="0" i="0" u="none" strike="noStrike" baseline="0" dirty="0">
                          <a:solidFill>
                            <a:schemeClr val="tx1"/>
                          </a:solidFill>
                          <a:latin typeface="+mn-lt"/>
                        </a:rPr>
                        <a:t>3 Year Onsite </a:t>
                      </a:r>
                      <a:endParaRPr lang="cs-CZ" sz="1100" b="0" i="0" u="none" strike="noStrike">
                        <a:solidFill>
                          <a:schemeClr val="tx1"/>
                        </a:solidFill>
                        <a:effectLst/>
                        <a:latin typeface="+mn-lt"/>
                        <a:cs typeface="Arial"/>
                      </a:endParaRPr>
                    </a:p>
                  </a:txBody>
                  <a:tcPr marL="68598" marR="0" marT="0" marB="0" anchor="ctr">
                    <a:solidFill>
                      <a:schemeClr val="bg1">
                        <a:lumMod val="95000"/>
                      </a:schemeClr>
                    </a:solidFill>
                  </a:tcPr>
                </a:tc>
                <a:tc>
                  <a:txBody>
                    <a:bodyPr/>
                    <a:lstStyle/>
                    <a:p>
                      <a:pPr lvl="0" algn="ctr">
                        <a:buNone/>
                      </a:pPr>
                      <a:r>
                        <a:rPr lang="en-US" sz="1100" b="0" i="0" u="none" strike="noStrike" baseline="0" dirty="0">
                          <a:solidFill>
                            <a:schemeClr val="tx1"/>
                          </a:solidFill>
                          <a:latin typeface="+mn-lt"/>
                        </a:rPr>
                        <a:t>3 Year Onsite </a:t>
                      </a:r>
                      <a:endParaRPr lang="cs-CZ" sz="1100" b="0" i="0" u="none" strike="noStrike">
                        <a:solidFill>
                          <a:schemeClr val="tx1"/>
                        </a:solidFill>
                        <a:effectLst/>
                        <a:latin typeface="+mn-lt"/>
                        <a:cs typeface="Arial"/>
                      </a:endParaRPr>
                    </a:p>
                  </a:txBody>
                  <a:tcPr marL="68597"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3 Year Onsite </a:t>
                      </a:r>
                      <a:endParaRPr lang="cs-CZ" sz="1100" b="0" i="0" u="none" strike="noStrike">
                        <a:solidFill>
                          <a:schemeClr val="tx1"/>
                        </a:solidFill>
                        <a:effectLst/>
                        <a:latin typeface="+mn-lt"/>
                        <a:cs typeface="Arial"/>
                      </a:endParaRPr>
                    </a:p>
                  </a:txBody>
                  <a:tcPr marL="68598" marR="0" marT="0" marB="0" anchor="ctr">
                    <a:solidFill>
                      <a:schemeClr val="bg1">
                        <a:lumMod val="95000"/>
                      </a:schemeClr>
                    </a:solidFill>
                  </a:tcPr>
                </a:tc>
                <a:tc>
                  <a:txBody>
                    <a:bodyPr/>
                    <a:lstStyle/>
                    <a:p>
                      <a:pPr algn="ctr"/>
                      <a:r>
                        <a:rPr lang="en-US" sz="1100" b="0" i="0" u="none" strike="noStrike" baseline="0" dirty="0">
                          <a:solidFill>
                            <a:schemeClr val="tx1"/>
                          </a:solidFill>
                          <a:latin typeface="+mn-lt"/>
                        </a:rPr>
                        <a:t>3 Year Onsite </a:t>
                      </a:r>
                      <a:endParaRPr lang="cs-CZ" sz="1100" b="0" i="0" u="none" strike="noStrike">
                        <a:solidFill>
                          <a:schemeClr val="tx1"/>
                        </a:solidFill>
                        <a:effectLst/>
                        <a:latin typeface="+mn-lt"/>
                        <a:cs typeface="Arial"/>
                      </a:endParaRPr>
                    </a:p>
                  </a:txBody>
                  <a:tcPr marL="68598" marR="0" marT="0" marB="0" anchor="ctr">
                    <a:lnR>
                      <a:noFill/>
                    </a:lnR>
                    <a:solidFill>
                      <a:schemeClr val="bg1">
                        <a:lumMod val="95000"/>
                      </a:schemeClr>
                    </a:solidFill>
                  </a:tcPr>
                </a:tc>
                <a:extLst>
                  <a:ext uri="{0D108BD9-81ED-4DB2-BD59-A6C34878D82A}">
                    <a16:rowId xmlns:a16="http://schemas.microsoft.com/office/drawing/2014/main" val="357214454"/>
                  </a:ext>
                </a:extLst>
              </a:tr>
            </a:tbl>
          </a:graphicData>
        </a:graphic>
      </p:graphicFrame>
    </p:spTree>
    <p:extLst>
      <p:ext uri="{BB962C8B-B14F-4D97-AF65-F5344CB8AC3E}">
        <p14:creationId xmlns:p14="http://schemas.microsoft.com/office/powerpoint/2010/main" val="167003942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8 Points 4">
            <a:extLst>
              <a:ext uri="{FF2B5EF4-FFF2-40B4-BE49-F238E27FC236}">
                <a16:creationId xmlns:a16="http://schemas.microsoft.com/office/drawing/2014/main" id="{51A0DDFD-4B12-3097-63EA-1B1F112811A2}"/>
              </a:ext>
            </a:extLst>
          </p:cNvPr>
          <p:cNvSpPr/>
          <p:nvPr/>
        </p:nvSpPr>
        <p:spPr>
          <a:xfrm>
            <a:off x="6151568" y="1156866"/>
            <a:ext cx="1539659" cy="562078"/>
          </a:xfrm>
          <a:prstGeom prst="irregularSeal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New!</a:t>
            </a:r>
          </a:p>
        </p:txBody>
      </p:sp>
      <p:sp>
        <p:nvSpPr>
          <p:cNvPr id="24" name="Rectangle 23">
            <a:extLst>
              <a:ext uri="{FF2B5EF4-FFF2-40B4-BE49-F238E27FC236}">
                <a16:creationId xmlns:a16="http://schemas.microsoft.com/office/drawing/2014/main" id="{C8D41B1B-D243-4D36-B45A-021AF0177BAF}"/>
              </a:ext>
            </a:extLst>
          </p:cNvPr>
          <p:cNvSpPr/>
          <p:nvPr/>
        </p:nvSpPr>
        <p:spPr>
          <a:xfrm>
            <a:off x="760412" y="1378911"/>
            <a:ext cx="5634657" cy="1785104"/>
          </a:xfrm>
          <a:prstGeom prst="rect">
            <a:avLst/>
          </a:prstGeom>
        </p:spPr>
        <p:txBody>
          <a:bodyPr wrap="square">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r>
              <a:rPr kumimoji="0" lang="en-US" sz="2800" b="0" i="0" u="none" strike="noStrike" kern="1200" cap="none" spc="0" normalizeH="0" baseline="0" noProof="0" dirty="0">
                <a:ln>
                  <a:noFill/>
                </a:ln>
                <a:solidFill>
                  <a:srgbClr val="000000"/>
                </a:solidFill>
                <a:effectLst/>
                <a:uLnTx/>
                <a:uFillTx/>
                <a:latin typeface="Haettenschweiler" panose="020B0706040902060204" pitchFamily="34" charset="0"/>
                <a:ea typeface="+mn-ea"/>
                <a:cs typeface="Arial" panose="020B0604020202020204" pitchFamily="34" charset="0"/>
              </a:rPr>
              <a:t>ThinkStation </a:t>
            </a:r>
            <a:r>
              <a:rPr kumimoji="0" lang="en-US" sz="2800" b="0" i="0" u="none" strike="noStrike" kern="1200" cap="none" spc="0" normalizeH="0" baseline="0" noProof="0" dirty="0">
                <a:ln>
                  <a:noFill/>
                </a:ln>
                <a:solidFill>
                  <a:srgbClr val="FF0000"/>
                </a:solidFill>
                <a:effectLst/>
                <a:uLnTx/>
                <a:uFillTx/>
                <a:latin typeface="Haettenschweiler" panose="020B0706040902060204" pitchFamily="34" charset="0"/>
                <a:ea typeface="+mn-ea"/>
                <a:cs typeface="Arial" panose="020B0604020202020204" pitchFamily="34" charset="0"/>
              </a:rPr>
              <a:t>P620</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endParaRPr kumimoji="0" lang="en-US" sz="105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Uniquely ThinkStation, best-of-breed pro performance for</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Digital Artists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Engineers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 Scientists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Software Developers</a:t>
            </a:r>
          </a:p>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PCIe Gen 4-optimized NVIDIA graphics and fastest-available PCIe Gen 4 storage</a:t>
            </a:r>
          </a:p>
        </p:txBody>
      </p:sp>
      <p:graphicFrame>
        <p:nvGraphicFramePr>
          <p:cNvPr id="2" name="Table 1">
            <a:extLst>
              <a:ext uri="{FF2B5EF4-FFF2-40B4-BE49-F238E27FC236}">
                <a16:creationId xmlns:a16="http://schemas.microsoft.com/office/drawing/2014/main" id="{B0532296-D031-413A-8481-7836F76F4DB5}"/>
              </a:ext>
            </a:extLst>
          </p:cNvPr>
          <p:cNvGraphicFramePr>
            <a:graphicFrameLocks noGrp="1"/>
          </p:cNvGraphicFramePr>
          <p:nvPr/>
        </p:nvGraphicFramePr>
        <p:xfrm>
          <a:off x="1697794" y="3381153"/>
          <a:ext cx="4645556" cy="2939517"/>
        </p:xfrm>
        <a:graphic>
          <a:graphicData uri="http://schemas.openxmlformats.org/drawingml/2006/table">
            <a:tbl>
              <a:tblPr firstRow="1">
                <a:effectLst>
                  <a:innerShdw blurRad="114300">
                    <a:prstClr val="black"/>
                  </a:innerShdw>
                </a:effectLst>
                <a:tableStyleId>{2D5ABB26-0587-4C30-8999-92F81FD0307C}</a:tableStyleId>
              </a:tblPr>
              <a:tblGrid>
                <a:gridCol w="404428">
                  <a:extLst>
                    <a:ext uri="{9D8B030D-6E8A-4147-A177-3AD203B41FA5}">
                      <a16:colId xmlns:a16="http://schemas.microsoft.com/office/drawing/2014/main" val="203912584"/>
                    </a:ext>
                  </a:extLst>
                </a:gridCol>
                <a:gridCol w="1060282">
                  <a:extLst>
                    <a:ext uri="{9D8B030D-6E8A-4147-A177-3AD203B41FA5}">
                      <a16:colId xmlns:a16="http://schemas.microsoft.com/office/drawing/2014/main" val="1569712822"/>
                    </a:ext>
                  </a:extLst>
                </a:gridCol>
                <a:gridCol w="1060282">
                  <a:extLst>
                    <a:ext uri="{9D8B030D-6E8A-4147-A177-3AD203B41FA5}">
                      <a16:colId xmlns:a16="http://schemas.microsoft.com/office/drawing/2014/main" val="2714393531"/>
                    </a:ext>
                  </a:extLst>
                </a:gridCol>
                <a:gridCol w="1060282">
                  <a:extLst>
                    <a:ext uri="{9D8B030D-6E8A-4147-A177-3AD203B41FA5}">
                      <a16:colId xmlns:a16="http://schemas.microsoft.com/office/drawing/2014/main" val="2010515909"/>
                    </a:ext>
                  </a:extLst>
                </a:gridCol>
                <a:gridCol w="1060282">
                  <a:extLst>
                    <a:ext uri="{9D8B030D-6E8A-4147-A177-3AD203B41FA5}">
                      <a16:colId xmlns:a16="http://schemas.microsoft.com/office/drawing/2014/main" val="1084708739"/>
                    </a:ext>
                  </a:extLst>
                </a:gridCol>
              </a:tblGrid>
              <a:tr h="259162">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P620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$3,039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$3,349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$3,729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$4,969</a:t>
                      </a:r>
                    </a:p>
                  </a:txBody>
                  <a:tcPr marL="68598" marR="0" marT="0" marB="0" anchor="ctr">
                    <a:solidFill>
                      <a:schemeClr val="bg1">
                        <a:lumMod val="95000"/>
                      </a:schemeClr>
                    </a:solidFill>
                  </a:tcPr>
                </a:tc>
                <a:extLst>
                  <a:ext uri="{0D108BD9-81ED-4DB2-BD59-A6C34878D82A}">
                    <a16:rowId xmlns:a16="http://schemas.microsoft.com/office/drawing/2014/main" val="3421761187"/>
                  </a:ext>
                </a:extLst>
              </a:tr>
              <a:tr h="270031">
                <a:tc vMerge="1">
                  <a:txBody>
                    <a:bodyPr/>
                    <a:lstStyle/>
                    <a:p>
                      <a:endParaRPr lang="en-US"/>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Rebate: $300</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lnL w="12700" cap="flat" cmpd="sng" algn="ctr">
                      <a:noFill/>
                      <a:prstDash val="solid"/>
                      <a:round/>
                      <a:headEnd type="none" w="med" len="med"/>
                      <a:tailEnd type="none" w="med" len="med"/>
                    </a:lnL>
                    <a:solidFill>
                      <a:schemeClr val="bg1">
                        <a:lumMod val="95000"/>
                      </a:schemeClr>
                    </a:solidFill>
                  </a:tcPr>
                </a:tc>
                <a:tc>
                  <a:txBody>
                    <a:bodyPr/>
                    <a:lstStyle/>
                    <a:p>
                      <a:pPr lvl="0" algn="ctr">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cs typeface="Arial"/>
                        </a:rPr>
                        <a:t>Rebate: $300</a:t>
                      </a:r>
                    </a:p>
                    <a:p>
                      <a:pPr marL="0" marR="0" lvl="0" indent="0" algn="ctr" defTabSz="914400">
                        <a:lnSpc>
                          <a:spcPct val="100000"/>
                        </a:lnSpc>
                        <a:spcBef>
                          <a:spcPts val="0"/>
                        </a:spcBef>
                        <a:spcAft>
                          <a:spcPts val="0"/>
                        </a:spcAft>
                        <a:buClrTx/>
                        <a:buSzTx/>
                        <a:buFontTx/>
                        <a:buNone/>
                        <a:tabLst/>
                        <a:defRPr/>
                      </a:pPr>
                      <a:endParaRPr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tc>
                  <a:txBody>
                    <a:bodyPr/>
                    <a:lstStyle/>
                    <a:p>
                      <a:pPr lvl="0" algn="ctr">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cs typeface="Arial"/>
                        </a:rPr>
                        <a:t>Rebate: $300</a:t>
                      </a:r>
                    </a:p>
                    <a:p>
                      <a:pPr marL="0" marR="0" lvl="0" indent="0" algn="ctr" defTabSz="914400">
                        <a:lnSpc>
                          <a:spcPct val="100000"/>
                        </a:lnSpc>
                        <a:spcBef>
                          <a:spcPts val="0"/>
                        </a:spcBef>
                        <a:spcAft>
                          <a:spcPts val="0"/>
                        </a:spcAft>
                        <a:buClrTx/>
                        <a:buSzTx/>
                        <a:buFontTx/>
                        <a:buNone/>
                        <a:tabLst/>
                        <a:defRPr/>
                      </a:pPr>
                      <a:endParaRPr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tc>
                  <a:txBody>
                    <a:bodyPr/>
                    <a:lstStyle/>
                    <a:p>
                      <a:pPr lvl="0" algn="ctr">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cs typeface="Arial"/>
                        </a:rPr>
                        <a:t>Rebate: $300</a:t>
                      </a:r>
                    </a:p>
                    <a:p>
                      <a:pPr marL="0" marR="0" lvl="0" indent="0" algn="ctr" defTabSz="914400">
                        <a:lnSpc>
                          <a:spcPct val="100000"/>
                        </a:lnSpc>
                        <a:spcBef>
                          <a:spcPts val="0"/>
                        </a:spcBef>
                        <a:spcAft>
                          <a:spcPts val="0"/>
                        </a:spcAft>
                        <a:buClrTx/>
                        <a:buSzTx/>
                        <a:buFontTx/>
                        <a:buNone/>
                        <a:tabLst/>
                        <a:defRPr/>
                      </a:pPr>
                      <a:endParaRPr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extLst>
                  <a:ext uri="{0D108BD9-81ED-4DB2-BD59-A6C34878D82A}">
                    <a16:rowId xmlns:a16="http://schemas.microsoft.com/office/drawing/2014/main" val="267141498"/>
                  </a:ext>
                </a:extLst>
              </a:tr>
              <a:tr h="231032">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000" b="1" u="none" strike="noStrike" dirty="0">
                          <a:effectLst/>
                          <a:latin typeface="+mn-lt"/>
                          <a:cs typeface="Arial"/>
                        </a:rPr>
                        <a:t>30E000M9US</a:t>
                      </a:r>
                      <a:endParaRPr lang="hr-HR" sz="1000" b="1" i="0" u="none" strike="noStrike" baseline="0">
                        <a:latin typeface="+mn-lt"/>
                        <a:cs typeface="Arial"/>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cs typeface="Arial"/>
                        </a:rPr>
                        <a:t>30E000MEUS</a:t>
                      </a:r>
                      <a:endParaRPr kumimoji="0" lang="hr-HR" sz="1000" b="1" i="0" u="none" strike="noStrike" kern="1200" cap="none" spc="0" normalizeH="0" baseline="0" noProof="0">
                        <a:ln>
                          <a:noFill/>
                        </a:ln>
                        <a:solidFill>
                          <a:srgbClr val="000000"/>
                        </a:solidFill>
                        <a:effectLst/>
                        <a:uLnTx/>
                        <a:uFillTx/>
                        <a:latin typeface="+mn-lt"/>
                        <a:ea typeface="+mn-ea"/>
                        <a:cs typeface="Arial"/>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000" b="1" i="0" u="none" strike="noStrike" kern="1200" cap="none" spc="0" normalizeH="0" baseline="0" noProof="0">
                          <a:ln>
                            <a:noFill/>
                          </a:ln>
                          <a:solidFill>
                            <a:srgbClr val="000000"/>
                          </a:solidFill>
                          <a:effectLst/>
                          <a:uLnTx/>
                          <a:uFillTx/>
                          <a:latin typeface="+mn-lt"/>
                          <a:ea typeface="+mn-ea"/>
                          <a:cs typeface="+mn-cs"/>
                        </a:rPr>
                        <a:t>30E000MKUS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000" b="1" i="0" u="none" strike="noStrike" kern="1200" cap="none" spc="0" normalizeH="0" baseline="0" noProof="0">
                          <a:ln>
                            <a:noFill/>
                          </a:ln>
                          <a:solidFill>
                            <a:srgbClr val="000000"/>
                          </a:solidFill>
                          <a:effectLst/>
                          <a:uLnTx/>
                          <a:uFillTx/>
                          <a:latin typeface="+mn-lt"/>
                          <a:ea typeface="+mn-ea"/>
                          <a:cs typeface="+mn-cs"/>
                        </a:rPr>
                        <a:t>30E000MRUS</a:t>
                      </a:r>
                    </a:p>
                  </a:txBody>
                  <a:tcPr marL="68598" marR="0" marT="0" marB="0" anchor="ctr">
                    <a:solidFill>
                      <a:schemeClr val="bg1">
                        <a:lumMod val="95000"/>
                      </a:schemeClr>
                    </a:solidFill>
                  </a:tcPr>
                </a:tc>
                <a:extLst>
                  <a:ext uri="{0D108BD9-81ED-4DB2-BD59-A6C34878D82A}">
                    <a16:rowId xmlns:a16="http://schemas.microsoft.com/office/drawing/2014/main" val="3991590550"/>
                  </a:ext>
                </a:extLst>
              </a:tr>
              <a:tr h="56284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t"/>
                      <a:r>
                        <a:rPr lang="en-US" sz="900" b="0" u="none" strike="noStrike" dirty="0">
                          <a:effectLst/>
                        </a:rPr>
                        <a:t>AMD Ryzen3 Threadripper PRO 5945WX </a:t>
                      </a:r>
                    </a:p>
                    <a:p>
                      <a:pPr algn="ctr" fontAlgn="t"/>
                      <a:r>
                        <a:rPr lang="en-US" sz="900" b="0" u="none" strike="noStrike" dirty="0">
                          <a:effectLst/>
                        </a:rPr>
                        <a:t>12 cores</a:t>
                      </a:r>
                      <a:endParaRPr lang="en-US" sz="900" b="0" i="0" u="none" strike="noStrike" dirty="0">
                        <a:solidFill>
                          <a:srgbClr val="000000"/>
                        </a:solidFill>
                        <a:effectLst/>
                        <a:latin typeface="Calibri" panose="020F0502020204030204" pitchFamily="34"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t"/>
                      <a:r>
                        <a:rPr lang="en-US" sz="900" b="0" u="none" strike="noStrike" dirty="0">
                          <a:effectLst/>
                        </a:rPr>
                        <a:t>AMD Ryzen3 Threadripper PRO 5945WX </a:t>
                      </a:r>
                    </a:p>
                    <a:p>
                      <a:pPr algn="ctr" fontAlgn="t"/>
                      <a:r>
                        <a:rPr lang="en-US" sz="900" b="0" u="none" strike="noStrike" dirty="0">
                          <a:effectLst/>
                        </a:rPr>
                        <a:t>12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tc>
                  <a:txBody>
                    <a:bodyPr/>
                    <a:lstStyle/>
                    <a:p>
                      <a:pPr algn="ctr" fontAlgn="t"/>
                      <a:r>
                        <a:rPr lang="en-US" sz="900" b="0" u="none" strike="noStrike" dirty="0">
                          <a:effectLst/>
                        </a:rPr>
                        <a:t>AMD Ryzen3 Threadripper PRO 5945WX </a:t>
                      </a:r>
                    </a:p>
                    <a:p>
                      <a:pPr algn="ctr" fontAlgn="t"/>
                      <a:r>
                        <a:rPr lang="en-US" sz="900" b="0" u="none" strike="noStrike" dirty="0">
                          <a:effectLst/>
                        </a:rPr>
                        <a:t>12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tc>
                  <a:txBody>
                    <a:bodyPr/>
                    <a:lstStyle/>
                    <a:p>
                      <a:pPr algn="ctr" fontAlgn="t"/>
                      <a:r>
                        <a:rPr lang="en-US" sz="900" b="0" u="none" strike="noStrike" dirty="0">
                          <a:effectLst/>
                        </a:rPr>
                        <a:t>AMD Ryzen3 Threadripper PRO 5955WX </a:t>
                      </a:r>
                    </a:p>
                    <a:p>
                      <a:pPr algn="ctr" fontAlgn="t"/>
                      <a:r>
                        <a:rPr lang="en-US" sz="900" b="0" u="none" strike="noStrike" dirty="0">
                          <a:effectLst/>
                        </a:rPr>
                        <a:t>16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extLst>
                  <a:ext uri="{0D108BD9-81ED-4DB2-BD59-A6C34878D82A}">
                    <a16:rowId xmlns:a16="http://schemas.microsoft.com/office/drawing/2014/main" val="3019307630"/>
                  </a:ext>
                </a:extLst>
              </a:tr>
              <a:tr h="21223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1000W PSU</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3842125297"/>
                  </a:ext>
                </a:extLst>
              </a:tr>
              <a:tr h="21223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dirty="0">
                          <a:solidFill>
                            <a:srgbClr val="000000"/>
                          </a:solidFill>
                          <a:latin typeface="Arial"/>
                        </a:rPr>
                        <a:t>32GB ECC</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64GB ECC</a:t>
                      </a:r>
                    </a:p>
                  </a:txBody>
                  <a:tcPr marL="68598" marR="0" marT="0" marB="0" anchor="ctr">
                    <a:solidFill>
                      <a:schemeClr val="bg1">
                        <a:lumMod val="95000"/>
                      </a:schemeClr>
                    </a:solidFill>
                  </a:tcPr>
                </a:tc>
                <a:extLst>
                  <a:ext uri="{0D108BD9-81ED-4DB2-BD59-A6C34878D82A}">
                    <a16:rowId xmlns:a16="http://schemas.microsoft.com/office/drawing/2014/main" val="2676244936"/>
                  </a:ext>
                </a:extLst>
              </a:tr>
              <a:tr h="33157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dirty="0">
                          <a:solidFill>
                            <a:srgbClr val="000000"/>
                          </a:solidFill>
                          <a:latin typeface="Arial"/>
                        </a:rPr>
                        <a:t>1TB PCle Gen4 SSD</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1TB PCle Gen4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1TB PCle Gen4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2TB PCle Gen4 SSD</a:t>
                      </a:r>
                    </a:p>
                  </a:txBody>
                  <a:tcPr marL="68598" marR="0" marT="0" marB="0" anchor="ctr">
                    <a:solidFill>
                      <a:schemeClr val="bg1">
                        <a:lumMod val="95000"/>
                      </a:schemeClr>
                    </a:solidFill>
                  </a:tcPr>
                </a:tc>
                <a:extLst>
                  <a:ext uri="{0D108BD9-81ED-4DB2-BD59-A6C34878D82A}">
                    <a16:rowId xmlns:a16="http://schemas.microsoft.com/office/drawing/2014/main" val="3789517283"/>
                  </a:ext>
                </a:extLst>
              </a:tr>
              <a:tr h="331579">
                <a:tc vMerge="1">
                  <a:txBody>
                    <a:bodyPr/>
                    <a:lstStyle/>
                    <a:p>
                      <a:endParaRPr lang="en-US"/>
                    </a:p>
                  </a:txBody>
                  <a:tcPr/>
                </a:tc>
                <a:tc>
                  <a:txBody>
                    <a:bodyPr/>
                    <a:lstStyle/>
                    <a:p>
                      <a:pPr algn="ctr"/>
                      <a:r>
                        <a:rPr lang="en-US" sz="900" b="0" i="0" u="none" strike="noStrike" baseline="0" dirty="0">
                          <a:solidFill>
                            <a:srgbClr val="000000"/>
                          </a:solidFill>
                          <a:latin typeface="Arial"/>
                        </a:rPr>
                        <a:t>NVIDIA T400 4GB</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NVIDIA T1000 8GB</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NVIDIA RTX A2000 12GB</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NVIDIA RTX</a:t>
                      </a:r>
                    </a:p>
                    <a:p>
                      <a:pPr algn="ctr"/>
                      <a:r>
                        <a:rPr lang="en-US" sz="900" b="0" i="0" u="none" strike="noStrike" baseline="0" dirty="0">
                          <a:solidFill>
                            <a:srgbClr val="000000"/>
                          </a:solidFill>
                          <a:latin typeface="Arial"/>
                        </a:rPr>
                        <a:t>A2000 12 GB</a:t>
                      </a:r>
                    </a:p>
                  </a:txBody>
                  <a:tcPr marL="68598" marR="0" marT="0" marB="0" anchor="ctr">
                    <a:solidFill>
                      <a:schemeClr val="bg1">
                        <a:lumMod val="95000"/>
                      </a:schemeClr>
                    </a:solidFill>
                  </a:tcPr>
                </a:tc>
                <a:extLst>
                  <a:ext uri="{0D108BD9-81ED-4DB2-BD59-A6C34878D82A}">
                    <a16:rowId xmlns:a16="http://schemas.microsoft.com/office/drawing/2014/main" val="2066948707"/>
                  </a:ext>
                </a:extLst>
              </a:tr>
              <a:tr h="254490">
                <a:tc vMerge="1">
                  <a:txBody>
                    <a:bodyPr/>
                    <a:lstStyle/>
                    <a:p>
                      <a:endParaRPr lang="en-US"/>
                    </a:p>
                  </a:txBody>
                  <a:tcPr/>
                </a:tc>
                <a:tc>
                  <a:txBody>
                    <a:bodyPr/>
                    <a:lstStyle/>
                    <a:p>
                      <a:pPr algn="ctr" fontAlgn="b"/>
                      <a:r>
                        <a:rPr lang="en-US" sz="900" b="0" i="0" u="none" strike="noStrike" dirty="0">
                          <a:solidFill>
                            <a:srgbClr val="000000"/>
                          </a:solidFill>
                          <a:effectLst/>
                          <a:latin typeface="Arial"/>
                          <a:ea typeface="Arial" charset="0"/>
                          <a:cs typeface="Arial"/>
                        </a:rPr>
                        <a:t>Windows 11 Pro</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2057554727"/>
                  </a:ext>
                </a:extLst>
              </a:tr>
              <a:tr h="235967">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900" b="0" i="0" u="none" strike="noStrike" baseline="0" dirty="0">
                          <a:solidFill>
                            <a:srgbClr val="000000"/>
                          </a:solidFill>
                          <a:latin typeface="Arial"/>
                        </a:rPr>
                        <a:t>3 Year Premier Support</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9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9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3896871471"/>
                  </a:ext>
                </a:extLst>
              </a:tr>
            </a:tbl>
          </a:graphicData>
        </a:graphic>
      </p:graphicFrame>
      <p:pic>
        <p:nvPicPr>
          <p:cNvPr id="1026" name="Picture 2" descr="AMD Ryzen™ Threadripper™ Processors For Creators">
            <a:extLst>
              <a:ext uri="{FF2B5EF4-FFF2-40B4-BE49-F238E27FC236}">
                <a16:creationId xmlns:a16="http://schemas.microsoft.com/office/drawing/2014/main" id="{3DBD3C41-D3E4-46E6-B970-CA2FD99DAE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98526" y="1499301"/>
            <a:ext cx="1844091" cy="4392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529E53-EE43-6659-A142-6FF33DF6CDBD}"/>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charset="0"/>
                <a:ea typeface="Arial" charset="0"/>
                <a:cs typeface="Arial" charset="0"/>
              </a:rPr>
              <a:t>Prices shown do not include rebate (if available).</a:t>
            </a:r>
          </a:p>
        </p:txBody>
      </p:sp>
      <p:sp>
        <p:nvSpPr>
          <p:cNvPr id="15" name="Title 14">
            <a:extLst>
              <a:ext uri="{FF2B5EF4-FFF2-40B4-BE49-F238E27FC236}">
                <a16:creationId xmlns:a16="http://schemas.microsoft.com/office/drawing/2014/main" id="{229D70F5-A59F-C835-112E-673824783836}"/>
              </a:ext>
            </a:extLst>
          </p:cNvPr>
          <p:cNvSpPr>
            <a:spLocks noGrp="1"/>
          </p:cNvSpPr>
          <p:nvPr>
            <p:ph type="title"/>
          </p:nvPr>
        </p:nvSpPr>
        <p:spPr/>
        <p:txBody>
          <a:bodyPr/>
          <a:lstStyle/>
          <a:p>
            <a:r>
              <a:rPr lang="en-US" dirty="0"/>
              <a:t>Lenovo Topseller ThinkStation Desktop Workstations</a:t>
            </a:r>
            <a:br>
              <a:rPr lang="en-US" dirty="0"/>
            </a:br>
            <a:r>
              <a:rPr lang="en-US" sz="2800" dirty="0">
                <a:solidFill>
                  <a:srgbClr val="FF0000"/>
                </a:solidFill>
              </a:rPr>
              <a:t>P620 &amp; P5 | </a:t>
            </a:r>
            <a:r>
              <a:rPr lang="en-US" sz="2800" i="1" dirty="0">
                <a:solidFill>
                  <a:srgbClr val="FF0000"/>
                </a:solidFill>
              </a:rPr>
              <a:t>High Performance Tower Workstations</a:t>
            </a:r>
          </a:p>
        </p:txBody>
      </p:sp>
      <p:sp>
        <p:nvSpPr>
          <p:cNvPr id="3" name="Rectangle 2">
            <a:extLst>
              <a:ext uri="{FF2B5EF4-FFF2-40B4-BE49-F238E27FC236}">
                <a16:creationId xmlns:a16="http://schemas.microsoft.com/office/drawing/2014/main" id="{406AB814-4E45-6E46-EB15-F5413D0BF3CA}"/>
              </a:ext>
            </a:extLst>
          </p:cNvPr>
          <p:cNvSpPr/>
          <p:nvPr/>
        </p:nvSpPr>
        <p:spPr>
          <a:xfrm>
            <a:off x="6897958" y="1378911"/>
            <a:ext cx="4234475" cy="2062103"/>
          </a:xfrm>
          <a:prstGeom prst="rect">
            <a:avLst/>
          </a:prstGeom>
        </p:spPr>
        <p:txBody>
          <a:bodyPr wrap="square">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r>
              <a:rPr kumimoji="0" lang="en-US" sz="2800" b="0" i="0" u="none" strike="noStrike" kern="1200" cap="none" spc="0" normalizeH="0" baseline="0" noProof="0" dirty="0">
                <a:ln>
                  <a:noFill/>
                </a:ln>
                <a:solidFill>
                  <a:srgbClr val="000000"/>
                </a:solidFill>
                <a:effectLst/>
                <a:uLnTx/>
                <a:uFillTx/>
                <a:latin typeface="Haettenschweiler" panose="020B0706040902060204" pitchFamily="34" charset="0"/>
                <a:ea typeface="+mn-ea"/>
                <a:cs typeface="Arial" panose="020B0604020202020204" pitchFamily="34" charset="0"/>
              </a:rPr>
              <a:t>ThinkStation </a:t>
            </a:r>
            <a:r>
              <a:rPr kumimoji="0" lang="en-US" sz="2800" b="0" i="0" u="none" strike="noStrike" kern="1200" cap="none" spc="0" normalizeH="0" baseline="0" noProof="0" dirty="0">
                <a:ln>
                  <a:noFill/>
                </a:ln>
                <a:solidFill>
                  <a:srgbClr val="FF0000"/>
                </a:solidFill>
                <a:effectLst/>
                <a:uLnTx/>
                <a:uFillTx/>
                <a:latin typeface="Haettenschweiler" panose="020B0706040902060204" pitchFamily="34" charset="0"/>
                <a:ea typeface="+mn-ea"/>
                <a:cs typeface="Arial" panose="020B0604020202020204" pitchFamily="34" charset="0"/>
              </a:rPr>
              <a:t>P5</a:t>
            </a:r>
          </a:p>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Uniquely ThinkStation, best-of-breed EXPERT performance for</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Digital Artists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Engineers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 Scientists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Software Developers</a:t>
            </a:r>
          </a:p>
          <a:p>
            <a:pPr marL="609493" marR="0" lvl="1"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All-new Intel Sapphire Rapids architecture with hyper-fast memory and future-proofed PCIe Gen5 readiness</a:t>
            </a: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endParaRPr kumimoji="0" lang="en-US" sz="105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7B4DC552-8677-EFF1-062B-833D184904C4}"/>
              </a:ext>
            </a:extLst>
          </p:cNvPr>
          <p:cNvGraphicFramePr>
            <a:graphicFrameLocks noGrp="1"/>
          </p:cNvGraphicFramePr>
          <p:nvPr/>
        </p:nvGraphicFramePr>
        <p:xfrm>
          <a:off x="8168253" y="3381154"/>
          <a:ext cx="3570781" cy="2913729"/>
        </p:xfrm>
        <a:graphic>
          <a:graphicData uri="http://schemas.openxmlformats.org/drawingml/2006/table">
            <a:tbl>
              <a:tblPr firstRow="1">
                <a:effectLst>
                  <a:innerShdw blurRad="114300">
                    <a:prstClr val="black"/>
                  </a:innerShdw>
                </a:effectLst>
                <a:tableStyleId>{2D5ABB26-0587-4C30-8999-92F81FD0307C}</a:tableStyleId>
              </a:tblPr>
              <a:tblGrid>
                <a:gridCol w="293149">
                  <a:extLst>
                    <a:ext uri="{9D8B030D-6E8A-4147-A177-3AD203B41FA5}">
                      <a16:colId xmlns:a16="http://schemas.microsoft.com/office/drawing/2014/main" val="203912584"/>
                    </a:ext>
                  </a:extLst>
                </a:gridCol>
                <a:gridCol w="1092544">
                  <a:extLst>
                    <a:ext uri="{9D8B030D-6E8A-4147-A177-3AD203B41FA5}">
                      <a16:colId xmlns:a16="http://schemas.microsoft.com/office/drawing/2014/main" val="1569712822"/>
                    </a:ext>
                  </a:extLst>
                </a:gridCol>
                <a:gridCol w="1092544">
                  <a:extLst>
                    <a:ext uri="{9D8B030D-6E8A-4147-A177-3AD203B41FA5}">
                      <a16:colId xmlns:a16="http://schemas.microsoft.com/office/drawing/2014/main" val="2714393531"/>
                    </a:ext>
                  </a:extLst>
                </a:gridCol>
                <a:gridCol w="1092544">
                  <a:extLst>
                    <a:ext uri="{9D8B030D-6E8A-4147-A177-3AD203B41FA5}">
                      <a16:colId xmlns:a16="http://schemas.microsoft.com/office/drawing/2014/main" val="2010515909"/>
                    </a:ext>
                  </a:extLst>
                </a:gridCol>
              </a:tblGrid>
              <a:tr h="284782">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$3,329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$4,049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$8,209</a:t>
                      </a:r>
                    </a:p>
                  </a:txBody>
                  <a:tcPr marL="68598" marR="0" marT="0" marB="0" anchor="ctr">
                    <a:solidFill>
                      <a:schemeClr val="bg1">
                        <a:lumMod val="95000"/>
                      </a:schemeClr>
                    </a:solidFill>
                  </a:tcPr>
                </a:tc>
                <a:extLst>
                  <a:ext uri="{0D108BD9-81ED-4DB2-BD59-A6C34878D82A}">
                    <a16:rowId xmlns:a16="http://schemas.microsoft.com/office/drawing/2014/main" val="3421761187"/>
                  </a:ext>
                </a:extLst>
              </a:tr>
              <a:tr h="182179">
                <a:tc vMerge="1">
                  <a:txBody>
                    <a:bodyPr/>
                    <a:lstStyle/>
                    <a:p>
                      <a:endParaRPr lang="en-US"/>
                    </a:p>
                  </a:txBody>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extLst>
                  <a:ext uri="{0D108BD9-81ED-4DB2-BD59-A6C34878D82A}">
                    <a16:rowId xmlns:a16="http://schemas.microsoft.com/office/drawing/2014/main" val="267141498"/>
                  </a:ext>
                </a:extLst>
              </a:tr>
              <a:tr h="253869">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000" b="1" u="none" strike="noStrike" dirty="0">
                          <a:effectLst/>
                          <a:latin typeface="+mn-lt"/>
                          <a:cs typeface="Arial"/>
                        </a:rPr>
                        <a:t>30GA0014US </a:t>
                      </a:r>
                      <a:endParaRPr lang="hr-HR" sz="1000" b="1" i="0" u="none" strike="noStrike" baseline="0">
                        <a:latin typeface="Arial"/>
                        <a:cs typeface="Arial"/>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1000" b="1" u="none" strike="noStrike" dirty="0">
                          <a:effectLst/>
                          <a:latin typeface="+mn-lt"/>
                          <a:cs typeface="Arial"/>
                        </a:rPr>
                        <a:t>30GA000UUS</a:t>
                      </a:r>
                      <a:endParaRPr lang="hr-HR" sz="1000" b="1" i="0" u="none" strike="noStrike" baseline="0">
                        <a:latin typeface="Arial"/>
                        <a:cs typeface="Arial"/>
                      </a:endParaRPr>
                    </a:p>
                  </a:txBody>
                  <a:tcPr marL="68598" marR="0" marT="0" marB="0" anchor="ctr">
                    <a:solidFill>
                      <a:schemeClr val="bg1">
                        <a:lumMod val="95000"/>
                      </a:schemeClr>
                    </a:solidFill>
                  </a:tcPr>
                </a:tc>
                <a:tc>
                  <a:txBody>
                    <a:bodyPr/>
                    <a:lstStyle/>
                    <a:p>
                      <a:pPr algn="ctr"/>
                      <a:r>
                        <a:rPr lang="en-US" sz="1000" b="1" u="none" strike="noStrike" dirty="0">
                          <a:effectLst/>
                          <a:latin typeface="+mn-lt"/>
                          <a:cs typeface="Arial"/>
                        </a:rPr>
                        <a:t>30GA0013US</a:t>
                      </a:r>
                      <a:endParaRPr lang="hr-HR" sz="1000" b="1" i="0" u="none" strike="noStrike" baseline="0">
                        <a:latin typeface="Arial"/>
                        <a:cs typeface="Arial"/>
                      </a:endParaRPr>
                    </a:p>
                  </a:txBody>
                  <a:tcPr marL="68598" marR="0" marT="0" marB="0" anchor="ctr">
                    <a:solidFill>
                      <a:schemeClr val="bg1">
                        <a:lumMod val="95000"/>
                      </a:schemeClr>
                    </a:solidFill>
                  </a:tcPr>
                </a:tc>
                <a:extLst>
                  <a:ext uri="{0D108BD9-81ED-4DB2-BD59-A6C34878D82A}">
                    <a16:rowId xmlns:a16="http://schemas.microsoft.com/office/drawing/2014/main" val="3991590550"/>
                  </a:ext>
                </a:extLst>
              </a:tr>
              <a:tr h="41770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t"/>
                      <a:r>
                        <a:rPr lang="en-US" sz="900" b="0" u="none" strike="noStrike" dirty="0">
                          <a:effectLst/>
                        </a:rPr>
                        <a:t>Intel Xeon W-2425 6 cores</a:t>
                      </a:r>
                      <a:endParaRPr lang="en-US" sz="900" b="0" i="0" u="none" strike="noStrike" dirty="0">
                        <a:solidFill>
                          <a:srgbClr val="000000"/>
                        </a:solidFill>
                        <a:effectLst/>
                        <a:latin typeface="Calibri" panose="020F0502020204030204" pitchFamily="34"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t"/>
                      <a:r>
                        <a:rPr lang="en-US" sz="900" b="0" u="none" strike="noStrike" dirty="0">
                          <a:effectLst/>
                        </a:rPr>
                        <a:t>Intel Xeon W-2435 8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tc>
                  <a:txBody>
                    <a:bodyPr/>
                    <a:lstStyle/>
                    <a:p>
                      <a:pPr algn="ctr" fontAlgn="t"/>
                      <a:r>
                        <a:rPr lang="en-US" sz="900" b="0" u="none" strike="noStrike" dirty="0">
                          <a:effectLst/>
                        </a:rPr>
                        <a:t>Intel Xeon W-2445 10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extLst>
                  <a:ext uri="{0D108BD9-81ED-4DB2-BD59-A6C34878D82A}">
                    <a16:rowId xmlns:a16="http://schemas.microsoft.com/office/drawing/2014/main" val="3019307630"/>
                  </a:ext>
                </a:extLst>
              </a:tr>
              <a:tr h="23321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1000W PSU</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extLst>
                  <a:ext uri="{0D108BD9-81ED-4DB2-BD59-A6C34878D82A}">
                    <a16:rowId xmlns:a16="http://schemas.microsoft.com/office/drawing/2014/main" val="3842125297"/>
                  </a:ext>
                </a:extLst>
              </a:tr>
              <a:tr h="27045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dirty="0">
                          <a:solidFill>
                            <a:srgbClr val="000000"/>
                          </a:solidFill>
                          <a:latin typeface="Arial"/>
                        </a:rPr>
                        <a:t>32GB DDR5 4800 ECC (2x16)</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32GB DDR5 4800 ECC (2x16)</a:t>
                      </a:r>
                    </a:p>
                  </a:txBody>
                  <a:tcPr marL="68598"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32GB DDR5 4800 ECC (2x16)</a:t>
                      </a:r>
                    </a:p>
                  </a:txBody>
                  <a:tcPr marL="68598" marR="0" marT="0" marB="0" anchor="ctr">
                    <a:solidFill>
                      <a:schemeClr val="bg1">
                        <a:lumMod val="95000"/>
                      </a:schemeClr>
                    </a:solidFill>
                  </a:tcPr>
                </a:tc>
                <a:extLst>
                  <a:ext uri="{0D108BD9-81ED-4DB2-BD59-A6C34878D82A}">
                    <a16:rowId xmlns:a16="http://schemas.microsoft.com/office/drawing/2014/main" val="2676244936"/>
                  </a:ext>
                </a:extLst>
              </a:tr>
              <a:tr h="36435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dirty="0">
                          <a:solidFill>
                            <a:srgbClr val="000000"/>
                          </a:solidFill>
                          <a:latin typeface="Arial"/>
                        </a:rPr>
                        <a:t>512GB PCle Gen4 SSD</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1TB PCle Gen4 SSD</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512GB PCle Gen4 SSD</a:t>
                      </a:r>
                    </a:p>
                  </a:txBody>
                  <a:tcPr marL="68598" marR="0" marT="0" marB="0" anchor="ctr">
                    <a:solidFill>
                      <a:schemeClr val="bg1">
                        <a:lumMod val="95000"/>
                      </a:schemeClr>
                    </a:solidFill>
                  </a:tcPr>
                </a:tc>
                <a:extLst>
                  <a:ext uri="{0D108BD9-81ED-4DB2-BD59-A6C34878D82A}">
                    <a16:rowId xmlns:a16="http://schemas.microsoft.com/office/drawing/2014/main" val="3789517283"/>
                  </a:ext>
                </a:extLst>
              </a:tr>
              <a:tr h="364356">
                <a:tc vMerge="1">
                  <a:txBody>
                    <a:bodyPr/>
                    <a:lstStyle/>
                    <a:p>
                      <a:endParaRPr lang="en-US"/>
                    </a:p>
                  </a:txBody>
                  <a:tcPr/>
                </a:tc>
                <a:tc>
                  <a:txBody>
                    <a:bodyPr/>
                    <a:lstStyle/>
                    <a:p>
                      <a:pPr algn="ctr"/>
                      <a:r>
                        <a:rPr lang="en-US" sz="900" b="0" i="0" u="none" strike="noStrike" baseline="0" dirty="0">
                          <a:solidFill>
                            <a:srgbClr val="000000"/>
                          </a:solidFill>
                          <a:latin typeface="Arial"/>
                        </a:rPr>
                        <a:t>NVIDIA T1000 8GB</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NVIDIA RTX A2000 12GB</a:t>
                      </a: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NVIDIA RTX A5500 24GB</a:t>
                      </a:r>
                    </a:p>
                  </a:txBody>
                  <a:tcPr marL="68598" marR="0" marT="0" marB="0" anchor="ctr">
                    <a:solidFill>
                      <a:schemeClr val="bg1">
                        <a:lumMod val="95000"/>
                      </a:schemeClr>
                    </a:solidFill>
                  </a:tcPr>
                </a:tc>
                <a:extLst>
                  <a:ext uri="{0D108BD9-81ED-4DB2-BD59-A6C34878D82A}">
                    <a16:rowId xmlns:a16="http://schemas.microsoft.com/office/drawing/2014/main" val="2066948707"/>
                  </a:ext>
                </a:extLst>
              </a:tr>
              <a:tr h="279648">
                <a:tc vMerge="1">
                  <a:txBody>
                    <a:bodyPr/>
                    <a:lstStyle/>
                    <a:p>
                      <a:endParaRPr lang="en-US"/>
                    </a:p>
                  </a:txBody>
                  <a:tcPr/>
                </a:tc>
                <a:tc>
                  <a:txBody>
                    <a:bodyPr/>
                    <a:lstStyle/>
                    <a:p>
                      <a:pPr algn="ctr" fontAlgn="b"/>
                      <a:r>
                        <a:rPr lang="en-US" sz="900" b="0" i="0" u="none" strike="noStrike" dirty="0">
                          <a:solidFill>
                            <a:srgbClr val="000000"/>
                          </a:solidFill>
                          <a:effectLst/>
                          <a:latin typeface="Arial"/>
                          <a:ea typeface="Arial" charset="0"/>
                          <a:cs typeface="Arial"/>
                        </a:rPr>
                        <a:t>Windows 11 Pro</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b"/>
                      <a:r>
                        <a:rPr lang="en-US" sz="900" b="0" i="0" u="none" strike="noStrike" dirty="0">
                          <a:solidFill>
                            <a:srgbClr val="000000"/>
                          </a:solidFill>
                          <a:effectLst/>
                          <a:latin typeface="Arial"/>
                          <a:ea typeface="Arial" charset="0"/>
                          <a:cs typeface="Arial"/>
                        </a:rPr>
                        <a:t>Windows 11 Pro</a:t>
                      </a:r>
                    </a:p>
                  </a:txBody>
                  <a:tcPr marL="68598" marR="0" marT="0" marB="0" anchor="ctr">
                    <a:solidFill>
                      <a:schemeClr val="bg1">
                        <a:lumMod val="95000"/>
                      </a:schemeClr>
                    </a:solidFill>
                  </a:tcPr>
                </a:tc>
                <a:tc>
                  <a:txBody>
                    <a:bodyPr/>
                    <a:lstStyle/>
                    <a:p>
                      <a:pPr algn="ctr" fontAlgn="b"/>
                      <a:r>
                        <a:rPr lang="en-US" sz="900" b="0" i="0" u="none" strike="noStrike" dirty="0">
                          <a:solidFill>
                            <a:srgbClr val="000000"/>
                          </a:solidFill>
                          <a:effectLst/>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2057554727"/>
                  </a:ext>
                </a:extLst>
              </a:tr>
              <a:tr h="25929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900" b="0" i="0" u="none" strike="noStrike" baseline="0" dirty="0">
                          <a:solidFill>
                            <a:srgbClr val="000000"/>
                          </a:solidFill>
                          <a:latin typeface="Arial"/>
                        </a:rPr>
                        <a:t>3 Year Premier </a:t>
                      </a:r>
                      <a:endParaRPr lang="en-US" sz="900" b="0" i="0" u="none" strike="noStrike" baseline="0" dirty="0">
                        <a:solidFill>
                          <a:srgbClr val="000000"/>
                        </a:solidFill>
                        <a:latin typeface="Arial"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dirty="0">
                          <a:solidFill>
                            <a:srgbClr val="000000"/>
                          </a:solidFill>
                          <a:latin typeface="Arial"/>
                        </a:rPr>
                        <a:t>3 Year Premier </a:t>
                      </a:r>
                      <a:endParaRPr lang="en-US" sz="900" b="0" i="0" u="none" strike="noStrike" baseline="0" dirty="0">
                        <a:solidFill>
                          <a:srgbClr val="000000"/>
                        </a:solidFill>
                        <a:latin typeface="Arial" charset="0"/>
                      </a:endParaRP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3 Year Premier </a:t>
                      </a:r>
                      <a:endParaRPr lang="en-US" sz="900" b="0" i="0" u="none" strike="noStrike" baseline="0" dirty="0">
                        <a:solidFill>
                          <a:srgbClr val="000000"/>
                        </a:solidFill>
                        <a:latin typeface="Arial" charset="0"/>
                      </a:endParaRPr>
                    </a:p>
                  </a:txBody>
                  <a:tcPr marL="68598" marR="0" marT="0" marB="0" anchor="ctr">
                    <a:solidFill>
                      <a:schemeClr val="bg1">
                        <a:lumMod val="95000"/>
                      </a:schemeClr>
                    </a:solidFill>
                  </a:tcPr>
                </a:tc>
                <a:extLst>
                  <a:ext uri="{0D108BD9-81ED-4DB2-BD59-A6C34878D82A}">
                    <a16:rowId xmlns:a16="http://schemas.microsoft.com/office/drawing/2014/main" val="3896871471"/>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F44FAD5A-FD80-540C-73CD-9C8F35B893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7958" y="3721187"/>
            <a:ext cx="1204051" cy="2006715"/>
          </a:xfrm>
          <a:prstGeom prst="rect">
            <a:avLst/>
          </a:prstGeom>
        </p:spPr>
      </p:pic>
      <p:pic>
        <p:nvPicPr>
          <p:cNvPr id="9" name="Picture 8" descr="A picture containing text, electronics, computer&#10;&#10;Description automatically generated">
            <a:extLst>
              <a:ext uri="{FF2B5EF4-FFF2-40B4-BE49-F238E27FC236}">
                <a16:creationId xmlns:a16="http://schemas.microsoft.com/office/drawing/2014/main" id="{46787842-82B8-C38D-5F84-D7F38896F9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3865" y="4085565"/>
            <a:ext cx="2601497" cy="1560898"/>
          </a:xfrm>
          <a:prstGeom prst="rect">
            <a:avLst/>
          </a:prstGeom>
        </p:spPr>
      </p:pic>
      <p:pic>
        <p:nvPicPr>
          <p:cNvPr id="10" name="Picture 2" descr="Intel Xeon (2019 style) Blender Render by TheRPRTNetwork on DeviantArt">
            <a:extLst>
              <a:ext uri="{FF2B5EF4-FFF2-40B4-BE49-F238E27FC236}">
                <a16:creationId xmlns:a16="http://schemas.microsoft.com/office/drawing/2014/main" id="{C29244F5-9B6D-1E22-E43D-F9992302067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51702" y="1407913"/>
            <a:ext cx="530674" cy="53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20238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9111" y="172075"/>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9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graphicFrame>
        <p:nvGraphicFramePr>
          <p:cNvPr id="7" name="Table 6">
            <a:extLst>
              <a:ext uri="{FF2B5EF4-FFF2-40B4-BE49-F238E27FC236}">
                <a16:creationId xmlns:a16="http://schemas.microsoft.com/office/drawing/2014/main" id="{4E11C5C6-ED18-4A7A-8EF3-AA202A90DE82}"/>
              </a:ext>
            </a:extLst>
          </p:cNvPr>
          <p:cNvGraphicFramePr>
            <a:graphicFrameLocks noGrp="1"/>
          </p:cNvGraphicFramePr>
          <p:nvPr/>
        </p:nvGraphicFramePr>
        <p:xfrm>
          <a:off x="1071453" y="1512000"/>
          <a:ext cx="3588744" cy="2243272"/>
        </p:xfrm>
        <a:graphic>
          <a:graphicData uri="http://schemas.openxmlformats.org/drawingml/2006/table">
            <a:tbl>
              <a:tblPr firstRow="1">
                <a:tableStyleId>{2D5ABB26-0587-4C30-8999-92F81FD0307C}</a:tableStyleId>
              </a:tblPr>
              <a:tblGrid>
                <a:gridCol w="347604">
                  <a:extLst>
                    <a:ext uri="{9D8B030D-6E8A-4147-A177-3AD203B41FA5}">
                      <a16:colId xmlns:a16="http://schemas.microsoft.com/office/drawing/2014/main" val="20000"/>
                    </a:ext>
                  </a:extLst>
                </a:gridCol>
                <a:gridCol w="1080380">
                  <a:extLst>
                    <a:ext uri="{9D8B030D-6E8A-4147-A177-3AD203B41FA5}">
                      <a16:colId xmlns:a16="http://schemas.microsoft.com/office/drawing/2014/main" val="2893152974"/>
                    </a:ext>
                  </a:extLst>
                </a:gridCol>
                <a:gridCol w="1080380">
                  <a:extLst>
                    <a:ext uri="{9D8B030D-6E8A-4147-A177-3AD203B41FA5}">
                      <a16:colId xmlns:a16="http://schemas.microsoft.com/office/drawing/2014/main" val="458288713"/>
                    </a:ext>
                  </a:extLst>
                </a:gridCol>
                <a:gridCol w="1080380">
                  <a:extLst>
                    <a:ext uri="{9D8B030D-6E8A-4147-A177-3AD203B41FA5}">
                      <a16:colId xmlns:a16="http://schemas.microsoft.com/office/drawing/2014/main" val="1517593806"/>
                    </a:ext>
                  </a:extLst>
                </a:gridCol>
              </a:tblGrid>
              <a:tr h="239011">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P520c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$1,939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$4,249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$4,579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323">
                <a:tc vMerge="1">
                  <a:txBody>
                    <a:bodyPr/>
                    <a:lstStyle/>
                    <a:p>
                      <a:endParaRPr lang="en-US"/>
                    </a:p>
                  </a:txBody>
                  <a:tcPr/>
                </a:tc>
                <a:tc>
                  <a:txBody>
                    <a:bodyPr/>
                    <a:lstStyle/>
                    <a:p>
                      <a:pPr marL="0" lvl="0" indent="0" algn="ctr">
                        <a:lnSpc>
                          <a:spcPct val="100000"/>
                        </a:lnSpc>
                        <a:spcBef>
                          <a:spcPts val="0"/>
                        </a:spcBef>
                        <a:spcAft>
                          <a:spcPts val="0"/>
                        </a:spcAft>
                        <a:buNone/>
                      </a:pPr>
                      <a:endParaRPr kumimoji="0" lang="hr-HR" sz="800" b="1" i="0" u="none" strike="noStrike" kern="1200" cap="none" spc="0" normalizeH="0" baseline="0" noProof="0" err="1">
                        <a:ln>
                          <a:noFill/>
                        </a:ln>
                        <a:solidFill>
                          <a:srgbClr val="0070C0"/>
                        </a:solidFill>
                        <a:effectLst/>
                        <a:uLnTx/>
                        <a:uFillTx/>
                        <a:latin typeface="+mn-lt"/>
                        <a:ea typeface="+mn-ea"/>
                        <a:cs typeface="+mn-cs"/>
                      </a:endParaRPr>
                    </a:p>
                  </a:txBody>
                  <a:tcPr marL="4762" marR="4762" marT="4762"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hr-HR" sz="800" b="1" i="0" u="none" strike="noStrike" kern="1200" cap="none" spc="0" normalizeH="0" baseline="0" noProof="0" err="1">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lvl="0" indent="0" algn="ctr" defTabSz="914400">
                        <a:lnSpc>
                          <a:spcPct val="100000"/>
                        </a:lnSpc>
                        <a:spcBef>
                          <a:spcPts val="0"/>
                        </a:spcBef>
                        <a:spcAft>
                          <a:spcPts val="0"/>
                        </a:spcAft>
                        <a:buNone/>
                        <a:tabLst/>
                        <a:defRPr/>
                      </a:pPr>
                      <a:endParaRPr kumimoji="0" lang="hr-HR" sz="800" b="1" i="0" u="none" strike="noStrike" kern="1200" cap="none" spc="0" normalizeH="0" baseline="0" noProof="0">
                        <a:ln>
                          <a:noFill/>
                        </a:ln>
                        <a:solidFill>
                          <a:srgbClr val="000000"/>
                        </a:solidFill>
                        <a:effectLst/>
                        <a:uLnTx/>
                        <a:uFillTx/>
                        <a:latin typeface="+mn-lt"/>
                        <a:ea typeface="+mn-ea"/>
                        <a:cs typeface="+mn-cs"/>
                      </a:endParaRPr>
                    </a:p>
                  </a:txBody>
                  <a:tcPr marL="68597" marR="0" marT="0" marB="0" anchor="ctr">
                    <a:solidFill>
                      <a:schemeClr val="bg1">
                        <a:lumMod val="95000"/>
                      </a:schemeClr>
                    </a:solidFill>
                  </a:tcPr>
                </a:tc>
                <a:extLst>
                  <a:ext uri="{0D108BD9-81ED-4DB2-BD59-A6C34878D82A}">
                    <a16:rowId xmlns:a16="http://schemas.microsoft.com/office/drawing/2014/main" val="2688385289"/>
                  </a:ext>
                </a:extLst>
              </a:tr>
              <a:tr h="19032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a:ln>
                            <a:noFill/>
                          </a:ln>
                          <a:solidFill>
                            <a:srgbClr val="000000"/>
                          </a:solidFill>
                          <a:effectLst/>
                          <a:uLnTx/>
                          <a:uFillTx/>
                          <a:latin typeface="+mn-lt"/>
                          <a:ea typeface="+mn-ea"/>
                          <a:cs typeface="+mn-cs"/>
                        </a:rPr>
                        <a:t>30BX00FLUS</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a:ln>
                            <a:noFill/>
                          </a:ln>
                          <a:solidFill>
                            <a:srgbClr val="000000"/>
                          </a:solidFill>
                          <a:effectLst/>
                          <a:uLnTx/>
                          <a:uFillTx/>
                          <a:latin typeface="+mn-lt"/>
                          <a:ea typeface="+mn-ea"/>
                          <a:cs typeface="+mn-cs"/>
                        </a:rPr>
                        <a:t>30BX00FVUS</a:t>
                      </a:r>
                      <a:endParaRPr kumimoji="0" lang="hr-HR" sz="800" b="1"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a:ln>
                            <a:noFill/>
                          </a:ln>
                          <a:solidFill>
                            <a:srgbClr val="000000"/>
                          </a:solidFill>
                          <a:effectLst/>
                          <a:uLnTx/>
                          <a:uFillTx/>
                          <a:latin typeface="+mn-lt"/>
                          <a:ea typeface="+mn-ea"/>
                          <a:cs typeface="+mn-cs"/>
                        </a:rPr>
                        <a:t>30BX00G0US</a:t>
                      </a:r>
                      <a:endParaRPr kumimoji="0" lang="hr-HR" sz="800" b="1"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2"/>
                  </a:ext>
                </a:extLst>
              </a:tr>
              <a:tr h="3240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Xeon W-2223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Xeon W-2225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Xeon W-2245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8 Cores</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484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extLst>
                  <a:ext uri="{0D108BD9-81ED-4DB2-BD59-A6C34878D82A}">
                    <a16:rowId xmlns:a16="http://schemas.microsoft.com/office/drawing/2014/main" val="1155550823"/>
                  </a:ext>
                </a:extLst>
              </a:tr>
              <a:tr h="12493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7315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512GB PCle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1TB PCle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1TB PCle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73156">
                <a:tc vMerge="1">
                  <a:txBody>
                    <a:bodyPr/>
                    <a:lstStyle/>
                    <a:p>
                      <a:endParaRPr lang="en-US"/>
                    </a:p>
                  </a:txBody>
                  <a:tcPr/>
                </a:tc>
                <a:tc>
                  <a:txBody>
                    <a:bodyPr/>
                    <a:lstStyle/>
                    <a:p>
                      <a:pPr algn="ctr"/>
                      <a:r>
                        <a:rPr lang="en-US" sz="800" b="0" i="0" u="none" strike="noStrike" baseline="0" dirty="0">
                          <a:solidFill>
                            <a:srgbClr val="000000"/>
                          </a:solidFill>
                          <a:latin typeface="Arial"/>
                        </a:rPr>
                        <a:t>NVIDIA A2000 6GB</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NVIDIA RTX A4500</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NVIDIA RTX A4500</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09650">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30475">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graphicFrame>
        <p:nvGraphicFramePr>
          <p:cNvPr id="8" name="Table 7">
            <a:extLst>
              <a:ext uri="{FF2B5EF4-FFF2-40B4-BE49-F238E27FC236}">
                <a16:creationId xmlns:a16="http://schemas.microsoft.com/office/drawing/2014/main" id="{8C7009AF-C3FE-49DF-A5D9-E369C0A3809E}"/>
              </a:ext>
            </a:extLst>
          </p:cNvPr>
          <p:cNvGraphicFramePr>
            <a:graphicFrameLocks noGrp="1"/>
          </p:cNvGraphicFramePr>
          <p:nvPr/>
        </p:nvGraphicFramePr>
        <p:xfrm>
          <a:off x="1051482" y="3942580"/>
          <a:ext cx="3690622" cy="2229906"/>
        </p:xfrm>
        <a:graphic>
          <a:graphicData uri="http://schemas.openxmlformats.org/drawingml/2006/table">
            <a:tbl>
              <a:tblPr firstRow="1">
                <a:tableStyleId>{2D5ABB26-0587-4C30-8999-92F81FD0307C}</a:tableStyleId>
              </a:tblPr>
              <a:tblGrid>
                <a:gridCol w="353441">
                  <a:extLst>
                    <a:ext uri="{9D8B030D-6E8A-4147-A177-3AD203B41FA5}">
                      <a16:colId xmlns:a16="http://schemas.microsoft.com/office/drawing/2014/main" val="20000"/>
                    </a:ext>
                  </a:extLst>
                </a:gridCol>
                <a:gridCol w="1097322">
                  <a:extLst>
                    <a:ext uri="{9D8B030D-6E8A-4147-A177-3AD203B41FA5}">
                      <a16:colId xmlns:a16="http://schemas.microsoft.com/office/drawing/2014/main" val="20001"/>
                    </a:ext>
                  </a:extLst>
                </a:gridCol>
                <a:gridCol w="1122541">
                  <a:extLst>
                    <a:ext uri="{9D8B030D-6E8A-4147-A177-3AD203B41FA5}">
                      <a16:colId xmlns:a16="http://schemas.microsoft.com/office/drawing/2014/main" val="20003"/>
                    </a:ext>
                  </a:extLst>
                </a:gridCol>
                <a:gridCol w="1117318">
                  <a:extLst>
                    <a:ext uri="{9D8B030D-6E8A-4147-A177-3AD203B41FA5}">
                      <a16:colId xmlns:a16="http://schemas.microsoft.com/office/drawing/2014/main" val="1802655839"/>
                    </a:ext>
                  </a:extLst>
                </a:gridCol>
              </a:tblGrid>
              <a:tr h="207279">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P520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$1,759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$2,359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$3,089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6146">
                <a:tc vMerge="1">
                  <a:txBody>
                    <a:bodyPr/>
                    <a:lstStyle/>
                    <a:p>
                      <a:endParaRPr lang="en-US"/>
                    </a:p>
                  </a:txBody>
                  <a:tcPr/>
                </a:tc>
                <a:tc>
                  <a:txBody>
                    <a:bodyPr/>
                    <a:lstStyle/>
                    <a:p>
                      <a:pPr marL="0" lvl="0" indent="0" algn="ctr">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ea typeface="+mn-ea"/>
                          <a:cs typeface="Arial"/>
                        </a:rPr>
                        <a:t>$50 Rebate</a:t>
                      </a:r>
                    </a:p>
                  </a:txBody>
                  <a:tcPr marL="68597" marR="0" marT="0" marB="0">
                    <a:solidFill>
                      <a:schemeClr val="bg1">
                        <a:lumMod val="95000"/>
                      </a:schemeClr>
                    </a:solidFill>
                  </a:tcPr>
                </a:tc>
                <a:tc>
                  <a:txBody>
                    <a:bodyPr/>
                    <a:lstStyle/>
                    <a:p>
                      <a:pPr marL="0" lvl="0" indent="0" algn="ctr">
                        <a:lnSpc>
                          <a:spcPct val="100000"/>
                        </a:lnSpc>
                        <a:spcBef>
                          <a:spcPts val="0"/>
                        </a:spcBef>
                        <a:spcAft>
                          <a:spcPts val="0"/>
                        </a:spcAft>
                        <a:buNone/>
                      </a:pPr>
                      <a:endParaRPr lang="en-US" sz="8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lvl="0" algn="ctr">
                        <a:buNone/>
                      </a:pPr>
                      <a:endParaRPr lang="en-US" sz="800" b="1" i="0" u="none" strike="noStrike" kern="1200" cap="none" spc="0" normalizeH="0" baseline="0" dirty="0">
                        <a:ln>
                          <a:noFill/>
                        </a:ln>
                        <a:solidFill>
                          <a:srgbClr val="3E8DDD"/>
                        </a:solidFill>
                        <a:effectLst/>
                        <a:uLnTx/>
                        <a:uFillTx/>
                        <a:latin typeface="Arial"/>
                        <a:ea typeface="+mn-ea"/>
                        <a:cs typeface="Arial"/>
                      </a:endParaRPr>
                    </a:p>
                  </a:txBody>
                  <a:tcPr marL="7620" marR="7620" marT="7620" marB="0">
                    <a:solidFill>
                      <a:schemeClr val="bg1">
                        <a:lumMod val="95000"/>
                      </a:schemeClr>
                    </a:solidFill>
                  </a:tcPr>
                </a:tc>
                <a:extLst>
                  <a:ext uri="{0D108BD9-81ED-4DB2-BD59-A6C34878D82A}">
                    <a16:rowId xmlns:a16="http://schemas.microsoft.com/office/drawing/2014/main" val="1490191574"/>
                  </a:ext>
                </a:extLst>
              </a:tr>
              <a:tr h="196146">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30BE00NMUS</a:t>
                      </a:r>
                      <a:endParaRPr kumimoji="0" lang="hr-HR" sz="800" b="1"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30BE00NLUS</a:t>
                      </a:r>
                      <a:endParaRPr kumimoji="0" lang="hr-HR" sz="800" b="1"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algn="ctr" fontAlgn="ctr"/>
                      <a:r>
                        <a:rPr lang="en-US" sz="800" b="1" i="0" u="none" strike="noStrike" kern="1200" cap="none" spc="0" normalizeH="0" baseline="0" dirty="0">
                          <a:ln>
                            <a:noFill/>
                          </a:ln>
                          <a:solidFill>
                            <a:srgbClr val="000000"/>
                          </a:solidFill>
                          <a:effectLst/>
                          <a:uLnTx/>
                          <a:uFillTx/>
                          <a:latin typeface="Arial"/>
                          <a:ea typeface="+mn-ea"/>
                          <a:cs typeface="+mn-cs"/>
                        </a:rPr>
                        <a:t> </a:t>
                      </a:r>
                      <a:r>
                        <a:rPr kumimoji="0" lang="en-US" sz="800" b="1" i="0" u="none" strike="noStrike" kern="1200" cap="none" spc="0" normalizeH="0" baseline="0" dirty="0">
                          <a:ln>
                            <a:noFill/>
                          </a:ln>
                          <a:solidFill>
                            <a:srgbClr val="000000"/>
                          </a:solidFill>
                          <a:effectLst/>
                          <a:uLnTx/>
                          <a:uFillTx/>
                          <a:latin typeface="Arial"/>
                          <a:ea typeface="+mn-ea"/>
                          <a:cs typeface="+mn-cs"/>
                        </a:rPr>
                        <a:t> </a:t>
                      </a:r>
                      <a:r>
                        <a:rPr kumimoji="0" lang="en-US" sz="800" b="1" i="0" u="none" strike="noStrike" kern="1200" cap="none" spc="0" normalizeH="0" baseline="0" dirty="0">
                          <a:ln>
                            <a:noFill/>
                          </a:ln>
                          <a:solidFill>
                            <a:srgbClr val="000000"/>
                          </a:solidFill>
                          <a:effectLst/>
                          <a:uLnTx/>
                          <a:uFillTx/>
                          <a:latin typeface="+mn-lt"/>
                          <a:ea typeface="+mn-ea"/>
                          <a:cs typeface="+mn-cs"/>
                        </a:rPr>
                        <a:t>30BE00NAUS</a:t>
                      </a:r>
                      <a:endParaRPr kumimoji="0" lang="en-US" sz="800" b="1" i="0" u="none" strike="noStrike" kern="1200" cap="none" spc="0" normalizeH="0" baseline="0" dirty="0">
                        <a:ln>
                          <a:noFill/>
                        </a:ln>
                        <a:solidFill>
                          <a:srgbClr val="000000"/>
                        </a:solidFill>
                        <a:effectLst/>
                        <a:uLnTx/>
                        <a:uFillTx/>
                        <a:latin typeface="Arial"/>
                        <a:ea typeface="+mn-ea"/>
                        <a:cs typeface="+mn-cs"/>
                      </a:endParaRPr>
                    </a:p>
                  </a:txBody>
                  <a:tcPr marL="7620" marR="7620" marT="7620" marB="0" anchor="ctr">
                    <a:solidFill>
                      <a:schemeClr val="bg1">
                        <a:lumMod val="95000"/>
                      </a:schemeClr>
                    </a:solidFill>
                  </a:tcPr>
                </a:tc>
                <a:extLst>
                  <a:ext uri="{0D108BD9-81ED-4DB2-BD59-A6C34878D82A}">
                    <a16:rowId xmlns:a16="http://schemas.microsoft.com/office/drawing/2014/main" val="10002"/>
                  </a:ext>
                </a:extLst>
              </a:tr>
              <a:tr h="33394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Xeon W-2225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Xeon W-2245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8 Cores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Xeon W-2235 </a:t>
                      </a:r>
                      <a:endParaRPr lang="en-US" sz="800" b="0" i="0" u="none" strike="noStrike" baseline="0" dirty="0">
                        <a:solidFill>
                          <a:srgbClr val="000000"/>
                        </a:solidFill>
                        <a:latin typeface="Arial" charset="0"/>
                      </a:endParaRPr>
                    </a:p>
                    <a:p>
                      <a:pPr algn="ctr"/>
                      <a:r>
                        <a:rPr lang="en-US" sz="800" b="0" i="0" u="none" strike="noStrike" baseline="0" dirty="0">
                          <a:solidFill>
                            <a:srgbClr val="000000"/>
                          </a:solidFill>
                          <a:latin typeface="Arial"/>
                        </a:rPr>
                        <a:t>6 Cores</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80191">
                <a:tc vMerge="1">
                  <a:txBody>
                    <a:bodyPr/>
                    <a:lstStyle/>
                    <a:p>
                      <a:endParaRPr lang="en-US"/>
                    </a:p>
                  </a:txBody>
                  <a:tcPr/>
                </a:tc>
                <a:tc>
                  <a:txBody>
                    <a:bodyPr/>
                    <a:lstStyle/>
                    <a:p>
                      <a:pPr algn="ctr"/>
                      <a:r>
                        <a:rPr lang="en-US" sz="800" b="0" i="0" u="none" strike="noStrike" baseline="0" dirty="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2139917722"/>
                  </a:ext>
                </a:extLst>
              </a:tr>
              <a:tr h="18019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35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512GB PCle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1TB PCle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1TB PCle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35010">
                <a:tc vMerge="1">
                  <a:txBody>
                    <a:bodyPr/>
                    <a:lstStyle/>
                    <a:p>
                      <a:endParaRPr lang="en-US"/>
                    </a:p>
                  </a:txBody>
                  <a:tcPr/>
                </a:tc>
                <a:tc>
                  <a:txBody>
                    <a:bodyPr/>
                    <a:lstStyle/>
                    <a:p>
                      <a:pPr algn="ctr"/>
                      <a:r>
                        <a:rPr lang="en-US" sz="800" b="0" i="0" u="none" strike="noStrike" baseline="0" dirty="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NVIDIA A2000 12GB</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16065">
                <a:tc vMerge="1">
                  <a:txBody>
                    <a:bodyPr/>
                    <a:lstStyle/>
                    <a:p>
                      <a:endParaRPr lang="en-US"/>
                    </a:p>
                  </a:txBody>
                  <a:tcPr/>
                </a:tc>
                <a:tc>
                  <a:txBody>
                    <a:bodyPr/>
                    <a:lstStyle/>
                    <a:p>
                      <a:pPr algn="ctr" fontAlgn="b"/>
                      <a:r>
                        <a:rPr lang="en-US" sz="800" b="0" i="0" u="none" strike="noStrike" dirty="0">
                          <a:solidFill>
                            <a:srgbClr val="000000"/>
                          </a:solidFill>
                          <a:effectLst/>
                          <a:latin typeface="Arial"/>
                          <a:ea typeface="Arial" charset="0"/>
                          <a:cs typeface="Arial"/>
                        </a:rPr>
                        <a:t>Win</a:t>
                      </a:r>
                      <a:r>
                        <a:rPr lang="en-US" sz="800" b="0" i="0" u="none" strike="noStrike" baseline="0" dirty="0">
                          <a:solidFill>
                            <a:srgbClr val="000000"/>
                          </a:solidFill>
                          <a:effectLst/>
                          <a:latin typeface="Arial"/>
                          <a:ea typeface="Arial" charset="0"/>
                          <a:cs typeface="Arial"/>
                        </a:rPr>
                        <a:t>dows 11 Pro</a:t>
                      </a:r>
                      <a:endParaRPr lang="en-US" sz="800" b="0" i="0" u="none" strike="noStrike" dirty="0">
                        <a:solidFill>
                          <a:srgbClr val="000000"/>
                        </a:solidFill>
                        <a:effectLst/>
                        <a:latin typeface="Arial"/>
                        <a:ea typeface="Arial" charset="0"/>
                        <a:cs typeface="Arial"/>
                      </a:endParaRP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3174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graphicFrame>
        <p:nvGraphicFramePr>
          <p:cNvPr id="13" name="Table 12">
            <a:extLst>
              <a:ext uri="{FF2B5EF4-FFF2-40B4-BE49-F238E27FC236}">
                <a16:creationId xmlns:a16="http://schemas.microsoft.com/office/drawing/2014/main" id="{E89CA08E-FCA1-4D20-849A-B334E3713D35}"/>
              </a:ext>
            </a:extLst>
          </p:cNvPr>
          <p:cNvGraphicFramePr>
            <a:graphicFrameLocks noGrp="1"/>
          </p:cNvGraphicFramePr>
          <p:nvPr/>
        </p:nvGraphicFramePr>
        <p:xfrm>
          <a:off x="6621729" y="1512025"/>
          <a:ext cx="2702132" cy="2253506"/>
        </p:xfrm>
        <a:graphic>
          <a:graphicData uri="http://schemas.openxmlformats.org/drawingml/2006/table">
            <a:tbl>
              <a:tblPr firstRow="1">
                <a:tableStyleId>{2D5ABB26-0587-4C30-8999-92F81FD0307C}</a:tableStyleId>
              </a:tblPr>
              <a:tblGrid>
                <a:gridCol w="355058">
                  <a:extLst>
                    <a:ext uri="{9D8B030D-6E8A-4147-A177-3AD203B41FA5}">
                      <a16:colId xmlns:a16="http://schemas.microsoft.com/office/drawing/2014/main" val="20000"/>
                    </a:ext>
                  </a:extLst>
                </a:gridCol>
                <a:gridCol w="1173537">
                  <a:extLst>
                    <a:ext uri="{9D8B030D-6E8A-4147-A177-3AD203B41FA5}">
                      <a16:colId xmlns:a16="http://schemas.microsoft.com/office/drawing/2014/main" val="3713823696"/>
                    </a:ext>
                  </a:extLst>
                </a:gridCol>
                <a:gridCol w="1173537">
                  <a:extLst>
                    <a:ext uri="{9D8B030D-6E8A-4147-A177-3AD203B41FA5}">
                      <a16:colId xmlns:a16="http://schemas.microsoft.com/office/drawing/2014/main" val="387219617"/>
                    </a:ext>
                  </a:extLst>
                </a:gridCol>
              </a:tblGrid>
              <a:tr h="203126">
                <a:tc rowSpan="11">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P720   2P Workstation </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$2,549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$3,009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528">
                <a:tc vMerge="1">
                  <a:txBody>
                    <a:bodyPr/>
                    <a:lstStyle/>
                    <a:p>
                      <a:endParaRPr lang="en-US"/>
                    </a:p>
                  </a:txBody>
                  <a:tcPr/>
                </a:tc>
                <a:tc>
                  <a:txBody>
                    <a:bodyPr/>
                    <a:lstStyle/>
                    <a:p>
                      <a:pPr lvl="0" algn="ctr">
                        <a:buNone/>
                      </a:pPr>
                      <a:r>
                        <a:rPr lang="hr-HR" sz="800" b="1" i="0" u="none" strike="noStrike" baseline="0">
                          <a:solidFill>
                            <a:srgbClr val="0070C0"/>
                          </a:solidFill>
                          <a:latin typeface="+mn-lt"/>
                        </a:rPr>
                        <a:t>$200 </a:t>
                      </a:r>
                      <a:r>
                        <a:rPr lang="hr-HR" sz="800" b="1" i="0" u="none" strike="noStrike" baseline="0" err="1">
                          <a:solidFill>
                            <a:srgbClr val="0070C0"/>
                          </a:solidFill>
                          <a:latin typeface="+mn-lt"/>
                        </a:rPr>
                        <a:t>Rebate</a:t>
                      </a:r>
                    </a:p>
                  </a:txBody>
                  <a:tcPr marL="68597" marR="0" marT="0" marB="0" anchor="ctr">
                    <a:solidFill>
                      <a:schemeClr val="bg1">
                        <a:lumMod val="95000"/>
                      </a:schemeClr>
                    </a:solidFill>
                  </a:tcPr>
                </a:tc>
                <a:tc>
                  <a:txBody>
                    <a:bodyPr/>
                    <a:lstStyle/>
                    <a:p>
                      <a:pPr lvl="0" algn="ctr">
                        <a:buNone/>
                      </a:pPr>
                      <a:endParaRPr lang="hr-HR" sz="800" b="1" i="0" u="none" strike="noStrike" baseline="0" err="1">
                        <a:solidFill>
                          <a:srgbClr val="0070C0"/>
                        </a:solidFill>
                        <a:latin typeface="+mn-lt"/>
                      </a:endParaRPr>
                    </a:p>
                  </a:txBody>
                  <a:tcPr marL="68597" marR="0" marT="0" marB="0" anchor="ctr">
                    <a:solidFill>
                      <a:schemeClr val="bg1">
                        <a:lumMod val="95000"/>
                      </a:schemeClr>
                    </a:solidFill>
                  </a:tcPr>
                </a:tc>
                <a:extLst>
                  <a:ext uri="{0D108BD9-81ED-4DB2-BD59-A6C34878D82A}">
                    <a16:rowId xmlns:a16="http://schemas.microsoft.com/office/drawing/2014/main" val="587994978"/>
                  </a:ext>
                </a:extLst>
              </a:tr>
              <a:tr h="190528">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hr-HR" sz="800" b="1" i="0" u="none" strike="noStrike" baseline="0">
                          <a:latin typeface="+mn-lt"/>
                        </a:rPr>
                        <a:t>30BA00K0US</a:t>
                      </a:r>
                    </a:p>
                  </a:txBody>
                  <a:tcPr marL="68598" marR="0" marT="0" marB="0" anchor="ctr">
                    <a:solidFill>
                      <a:schemeClr val="bg1">
                        <a:lumMod val="95000"/>
                      </a:schemeClr>
                    </a:solidFill>
                  </a:tcPr>
                </a:tc>
                <a:tc>
                  <a:txBody>
                    <a:bodyPr/>
                    <a:lstStyle/>
                    <a:p>
                      <a:pPr algn="ctr"/>
                      <a:r>
                        <a:rPr lang="hr-HR" sz="800" b="1" i="0" u="none" strike="noStrike" baseline="0">
                          <a:latin typeface="+mn-lt"/>
                        </a:rPr>
                        <a:t>30BA00K4US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28724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1x Xeon Silver 4214R 12C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2x Xeon Silver 4210R 10C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4662">
                <a:tc vMerge="1">
                  <a:txBody>
                    <a:bodyPr/>
                    <a:lstStyle/>
                    <a:p>
                      <a:endParaRPr lang="en-US"/>
                    </a:p>
                  </a:txBody>
                  <a:tcPr/>
                </a:tc>
                <a:tc>
                  <a:txBody>
                    <a:bodyPr/>
                    <a:lstStyle/>
                    <a:p>
                      <a:pPr algn="ctr"/>
                      <a:r>
                        <a:rPr lang="en-US" sz="800" b="0" i="0" u="none" strike="noStrike" baseline="0" dirty="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1185985619"/>
                  </a:ext>
                </a:extLst>
              </a:tr>
              <a:tr h="17466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2225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512GB PCIe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1TB PCIe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174662">
                <a:tc vMerge="1">
                  <a:txBody>
                    <a:bodyPr/>
                    <a:lstStyle/>
                    <a:p>
                      <a:endParaRPr lang="en-US"/>
                    </a:p>
                  </a:txBody>
                  <a:tcPr/>
                </a:tc>
                <a:tc>
                  <a:txBody>
                    <a:bodyPr/>
                    <a:lstStyle/>
                    <a:p>
                      <a:pPr algn="ctr"/>
                      <a:r>
                        <a:rPr lang="en-US" sz="800" b="0" i="0" u="none" strike="noStrike" baseline="0" dirty="0">
                          <a:solidFill>
                            <a:srgbClr val="000000"/>
                          </a:solidFill>
                          <a:latin typeface="Arial"/>
                        </a:rPr>
                        <a:t>No ODD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No ODD</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22252">
                <a:tc vMerge="1">
                  <a:txBody>
                    <a:bodyPr/>
                    <a:lstStyle/>
                    <a:p>
                      <a:endParaRPr lang="en-US"/>
                    </a:p>
                  </a:txBody>
                  <a:tcPr/>
                </a:tc>
                <a:tc>
                  <a:txBody>
                    <a:bodyPr/>
                    <a:lstStyle/>
                    <a:p>
                      <a:pPr algn="ctr"/>
                      <a:r>
                        <a:rPr lang="en-US" sz="800" b="0" i="0" u="none" strike="noStrike" baseline="0" dirty="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Choose Graphics</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09169">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194188">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14" name="Table 13">
            <a:extLst>
              <a:ext uri="{FF2B5EF4-FFF2-40B4-BE49-F238E27FC236}">
                <a16:creationId xmlns:a16="http://schemas.microsoft.com/office/drawing/2014/main" id="{4FBCE620-5665-4337-985F-CA727E08B7E2}"/>
              </a:ext>
            </a:extLst>
          </p:cNvPr>
          <p:cNvGraphicFramePr>
            <a:graphicFrameLocks noGrp="1"/>
          </p:cNvGraphicFramePr>
          <p:nvPr/>
        </p:nvGraphicFramePr>
        <p:xfrm>
          <a:off x="6630027" y="3909375"/>
          <a:ext cx="3875668" cy="2280921"/>
        </p:xfrm>
        <a:graphic>
          <a:graphicData uri="http://schemas.openxmlformats.org/drawingml/2006/table">
            <a:tbl>
              <a:tblPr firstRow="1">
                <a:tableStyleId>{2D5ABB26-0587-4C30-8999-92F81FD0307C}</a:tableStyleId>
              </a:tblPr>
              <a:tblGrid>
                <a:gridCol w="270772">
                  <a:extLst>
                    <a:ext uri="{9D8B030D-6E8A-4147-A177-3AD203B41FA5}">
                      <a16:colId xmlns:a16="http://schemas.microsoft.com/office/drawing/2014/main" val="20000"/>
                    </a:ext>
                  </a:extLst>
                </a:gridCol>
                <a:gridCol w="902547">
                  <a:extLst>
                    <a:ext uri="{9D8B030D-6E8A-4147-A177-3AD203B41FA5}">
                      <a16:colId xmlns:a16="http://schemas.microsoft.com/office/drawing/2014/main" val="3713823696"/>
                    </a:ext>
                  </a:extLst>
                </a:gridCol>
                <a:gridCol w="900783">
                  <a:extLst>
                    <a:ext uri="{9D8B030D-6E8A-4147-A177-3AD203B41FA5}">
                      <a16:colId xmlns:a16="http://schemas.microsoft.com/office/drawing/2014/main" val="387219617"/>
                    </a:ext>
                  </a:extLst>
                </a:gridCol>
                <a:gridCol w="900783">
                  <a:extLst>
                    <a:ext uri="{9D8B030D-6E8A-4147-A177-3AD203B41FA5}">
                      <a16:colId xmlns:a16="http://schemas.microsoft.com/office/drawing/2014/main" val="1468705472"/>
                    </a:ext>
                  </a:extLst>
                </a:gridCol>
                <a:gridCol w="900783">
                  <a:extLst>
                    <a:ext uri="{9D8B030D-6E8A-4147-A177-3AD203B41FA5}">
                      <a16:colId xmlns:a16="http://schemas.microsoft.com/office/drawing/2014/main" val="3840588589"/>
                    </a:ext>
                  </a:extLst>
                </a:gridCol>
              </a:tblGrid>
              <a:tr h="197833">
                <a:tc rowSpan="11">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P920   2P Workstation </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$2,699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$3,269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$5,189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$10,299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85712">
                <a:tc vMerge="1">
                  <a:txBody>
                    <a:bodyPr/>
                    <a:lstStyle/>
                    <a:p>
                      <a:endParaRPr lang="en-US"/>
                    </a:p>
                  </a:txBody>
                  <a:tcPr/>
                </a:tc>
                <a:tc>
                  <a:txBody>
                    <a:bodyPr/>
                    <a:lstStyle/>
                    <a:p>
                      <a:pPr lvl="0" algn="ctr">
                        <a:buNone/>
                      </a:pPr>
                      <a:r>
                        <a:rPr lang="hr-HR" sz="800" b="1" i="0" u="none" strike="noStrike" kern="1200" baseline="0">
                          <a:solidFill>
                            <a:srgbClr val="0070C0"/>
                          </a:solidFill>
                          <a:latin typeface="+mn-lt"/>
                          <a:ea typeface="+mn-ea"/>
                          <a:cs typeface="+mn-cs"/>
                        </a:rPr>
                        <a:t>$300 </a:t>
                      </a:r>
                      <a:r>
                        <a:rPr lang="hr-HR" sz="800" b="1" i="0" u="none" strike="noStrike" kern="1200" baseline="0" err="1">
                          <a:solidFill>
                            <a:srgbClr val="0070C0"/>
                          </a:solidFill>
                          <a:latin typeface="+mn-lt"/>
                          <a:ea typeface="+mn-ea"/>
                          <a:cs typeface="+mn-cs"/>
                        </a:rPr>
                        <a:t>Rebate</a:t>
                      </a:r>
                    </a:p>
                  </a:txBody>
                  <a:tcPr marL="68597" marR="0" marT="0" marB="0" anchor="ctr">
                    <a:solidFill>
                      <a:schemeClr val="bg1">
                        <a:lumMod val="95000"/>
                      </a:schemeClr>
                    </a:solidFill>
                  </a:tcPr>
                </a:tc>
                <a:tc>
                  <a:txBody>
                    <a:bodyPr/>
                    <a:lstStyle/>
                    <a:p>
                      <a:pPr lvl="0" algn="ctr">
                        <a:buNone/>
                      </a:pPr>
                      <a:endParaRPr lang="hr-HR" sz="800" b="1" i="0" u="none" strike="noStrike" baseline="0" err="1">
                        <a:solidFill>
                          <a:srgbClr val="0070C0"/>
                        </a:solidFill>
                        <a:latin typeface="+mn-lt"/>
                      </a:endParaRPr>
                    </a:p>
                  </a:txBody>
                  <a:tcPr marL="68597" marR="0" marT="0" marB="0" anchor="ctr">
                    <a:solidFill>
                      <a:schemeClr val="bg1">
                        <a:lumMod val="95000"/>
                      </a:schemeClr>
                    </a:solidFill>
                  </a:tcPr>
                </a:tc>
                <a:tc>
                  <a:txBody>
                    <a:bodyPr/>
                    <a:lstStyle/>
                    <a:p>
                      <a:pPr lvl="0" algn="ctr">
                        <a:buNone/>
                      </a:pPr>
                      <a:endParaRPr lang="en-US" sz="800" b="1" i="0" u="none" strike="noStrike" kern="1200" baseline="0" dirty="0">
                        <a:solidFill>
                          <a:schemeClr val="tx1"/>
                        </a:solidFill>
                        <a:latin typeface="+mn-lt"/>
                        <a:ea typeface="+mn-ea"/>
                        <a:cs typeface="+mn-cs"/>
                      </a:endParaRPr>
                    </a:p>
                  </a:txBody>
                  <a:tcPr marL="68597" marR="0" marT="0" marB="0" anchor="ctr">
                    <a:solidFill>
                      <a:schemeClr val="bg1">
                        <a:lumMod val="95000"/>
                      </a:schemeClr>
                    </a:solidFill>
                  </a:tcPr>
                </a:tc>
                <a:tc>
                  <a:txBody>
                    <a:bodyPr/>
                    <a:lstStyle/>
                    <a:p>
                      <a:pPr lvl="0" algn="ctr">
                        <a:buNone/>
                      </a:pPr>
                      <a:r>
                        <a:rPr lang="en-US" sz="800" b="1" i="0" u="none" strike="noStrike" kern="1200" baseline="0" dirty="0">
                          <a:solidFill>
                            <a:srgbClr val="0070C0"/>
                          </a:solidFill>
                          <a:latin typeface="+mn-lt"/>
                          <a:ea typeface="+mn-ea"/>
                          <a:cs typeface="+mn-cs"/>
                        </a:rPr>
                        <a:t>$500 Rebate</a:t>
                      </a:r>
                    </a:p>
                  </a:txBody>
                  <a:tcPr marL="68597" marR="0" marT="0" marB="0" anchor="ctr">
                    <a:solidFill>
                      <a:schemeClr val="bg1">
                        <a:lumMod val="95000"/>
                      </a:schemeClr>
                    </a:solidFill>
                  </a:tcPr>
                </a:tc>
                <a:extLst>
                  <a:ext uri="{0D108BD9-81ED-4DB2-BD59-A6C34878D82A}">
                    <a16:rowId xmlns:a16="http://schemas.microsoft.com/office/drawing/2014/main" val="3222370514"/>
                  </a:ext>
                </a:extLst>
              </a:tr>
              <a:tr h="18571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hr-HR" sz="800" b="1" i="0" u="none" strike="noStrike" baseline="0">
                          <a:latin typeface="+mn-lt"/>
                        </a:rPr>
                        <a:t>30BC007HUS</a:t>
                      </a:r>
                    </a:p>
                  </a:txBody>
                  <a:tcPr marL="68598" marR="0" marT="0" marB="0" anchor="ctr">
                    <a:solidFill>
                      <a:schemeClr val="bg1">
                        <a:lumMod val="95000"/>
                      </a:schemeClr>
                    </a:solidFill>
                  </a:tcPr>
                </a:tc>
                <a:tc>
                  <a:txBody>
                    <a:bodyPr/>
                    <a:lstStyle/>
                    <a:p>
                      <a:pPr algn="ctr"/>
                      <a:r>
                        <a:rPr lang="hr-HR" sz="800" b="1" i="0" u="none" strike="noStrike" baseline="0">
                          <a:latin typeface="+mn-lt"/>
                        </a:rPr>
                        <a:t>30BC0078US</a:t>
                      </a:r>
                    </a:p>
                  </a:txBody>
                  <a:tcPr marL="68598" marR="0" marT="0" marB="0" anchor="ctr">
                    <a:solidFill>
                      <a:schemeClr val="bg1">
                        <a:lumMod val="95000"/>
                      </a:schemeClr>
                    </a:solidFill>
                  </a:tcPr>
                </a:tc>
                <a:tc>
                  <a:txBody>
                    <a:bodyPr/>
                    <a:lstStyle/>
                    <a:p>
                      <a:pPr algn="ctr"/>
                      <a:r>
                        <a:rPr lang="en-US" sz="800" b="1" i="0" u="none" strike="noStrike" kern="1200" baseline="0" dirty="0">
                          <a:solidFill>
                            <a:schemeClr val="tx1"/>
                          </a:solidFill>
                          <a:latin typeface="+mn-lt"/>
                          <a:ea typeface="+mn-ea"/>
                          <a:cs typeface="+mn-cs"/>
                        </a:rPr>
                        <a:t>30BC007VUS</a:t>
                      </a:r>
                      <a:endParaRPr lang="hr-HR" sz="800" b="1" i="0" u="none" strike="noStrike" kern="1200" baseline="0">
                        <a:solidFill>
                          <a:schemeClr val="tx1"/>
                        </a:solidFill>
                        <a:latin typeface="+mn-lt"/>
                        <a:ea typeface="+mn-ea"/>
                        <a:cs typeface="+mn-cs"/>
                      </a:endParaRPr>
                    </a:p>
                  </a:txBody>
                  <a:tcPr marL="68598" marR="0" marT="0" marB="0" anchor="ctr">
                    <a:solidFill>
                      <a:schemeClr val="bg1">
                        <a:lumMod val="95000"/>
                      </a:schemeClr>
                    </a:solidFill>
                  </a:tcPr>
                </a:tc>
                <a:tc>
                  <a:txBody>
                    <a:bodyPr/>
                    <a:lstStyle/>
                    <a:p>
                      <a:pPr algn="ctr"/>
                      <a:r>
                        <a:rPr lang="en-US" sz="800" b="1" i="0" u="none" strike="noStrike" kern="1200" baseline="0" dirty="0">
                          <a:solidFill>
                            <a:schemeClr val="tx1"/>
                          </a:solidFill>
                          <a:latin typeface="+mn-lt"/>
                          <a:ea typeface="+mn-ea"/>
                          <a:cs typeface="+mn-cs"/>
                        </a:rPr>
                        <a:t>30BC007MUS</a:t>
                      </a:r>
                      <a:endParaRPr lang="hr-HR" sz="800" b="1" i="0" u="none" strike="noStrike" kern="1200" baseline="0">
                        <a:solidFill>
                          <a:schemeClr val="tx1"/>
                        </a:solidFill>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2"/>
                  </a:ext>
                </a:extLst>
              </a:tr>
              <a:tr h="27998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charset="0"/>
                        </a:rPr>
                        <a:t>1x Xeon Silver 4214R 12C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2x Xeon Silver 4210R 10C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1x Xeon Silver 4210R 10C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1x Xeon Gold 6226R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0245">
                <a:tc vMerge="1">
                  <a:txBody>
                    <a:bodyPr/>
                    <a:lstStyle/>
                    <a:p>
                      <a:endParaRPr lang="en-US"/>
                    </a:p>
                  </a:txBody>
                  <a:tcPr/>
                </a:tc>
                <a:tc>
                  <a:txBody>
                    <a:bodyPr/>
                    <a:lstStyle/>
                    <a:p>
                      <a:pPr algn="ctr"/>
                      <a:r>
                        <a:rPr lang="en-US" sz="800" b="0" i="0" u="none" strike="noStrike" baseline="0" dirty="0">
                          <a:solidFill>
                            <a:srgbClr val="000000"/>
                          </a:solidFill>
                          <a:latin typeface="Arial"/>
                        </a:rPr>
                        <a:t>1400W PSU</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1400W PSU</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1400W PSU</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1400W PSU</a:t>
                      </a:r>
                    </a:p>
                  </a:txBody>
                  <a:tcPr marL="68598" marR="0" marT="0" marB="0" anchor="ctr">
                    <a:solidFill>
                      <a:schemeClr val="bg1">
                        <a:lumMod val="95000"/>
                      </a:schemeClr>
                    </a:solidFill>
                  </a:tcPr>
                </a:tc>
                <a:extLst>
                  <a:ext uri="{0D108BD9-81ED-4DB2-BD59-A6C34878D82A}">
                    <a16:rowId xmlns:a16="http://schemas.microsoft.com/office/drawing/2014/main" val="1185985619"/>
                  </a:ext>
                </a:extLst>
              </a:tr>
              <a:tr h="17024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32GB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64GB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138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512GB PCIe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512GB PCIe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512GB PCIe SSD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1TB PCIe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170245">
                <a:tc vMerge="1">
                  <a:txBody>
                    <a:bodyPr/>
                    <a:lstStyle/>
                    <a:p>
                      <a:endParaRPr lang="en-US"/>
                    </a:p>
                  </a:txBody>
                  <a:tcPr/>
                </a:tc>
                <a:tc>
                  <a:txBody>
                    <a:bodyPr/>
                    <a:lstStyle/>
                    <a:p>
                      <a:pPr algn="ctr"/>
                      <a:r>
                        <a:rPr lang="en-US" sz="800" b="0" i="0" u="none" strike="noStrike" baseline="0" dirty="0">
                          <a:solidFill>
                            <a:srgbClr val="000000"/>
                          </a:solidFill>
                          <a:latin typeface="Arial"/>
                        </a:rPr>
                        <a:t>No ODD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No ODD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No ODD</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No ODD</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26095">
                <a:tc vMerge="1">
                  <a:txBody>
                    <a:bodyPr/>
                    <a:lstStyle/>
                    <a:p>
                      <a:endParaRPr lang="en-US"/>
                    </a:p>
                  </a:txBody>
                  <a:tcPr/>
                </a:tc>
                <a:tc>
                  <a:txBody>
                    <a:bodyPr/>
                    <a:lstStyle/>
                    <a:p>
                      <a:pPr algn="ctr"/>
                      <a:r>
                        <a:rPr lang="en-US" sz="800" b="0" i="0" u="none" strike="noStrike" baseline="0" dirty="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NVIDIA RTX A5000</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NVIDIA RTX A6000 </a:t>
                      </a:r>
                      <a:endParaRPr lang="en-US" sz="800" b="0" i="0" u="none" strike="noStrike" baseline="0" dirty="0">
                        <a:solidFill>
                          <a:srgbClr val="000000"/>
                        </a:solidFill>
                        <a:latin typeface="Arial" charset="0"/>
                      </a:endParaRPr>
                    </a:p>
                  </a:txBody>
                  <a:tcPr marL="68598" marR="0" marT="0" marB="0" anchor="ctr">
                    <a:solidFill>
                      <a:schemeClr val="bg1">
                        <a:lumMod val="95000"/>
                      </a:schemeClr>
                    </a:solidFill>
                  </a:tcPr>
                </a:tc>
                <a:extLst>
                  <a:ext uri="{0D108BD9-81ED-4DB2-BD59-A6C34878D82A}">
                    <a16:rowId xmlns:a16="http://schemas.microsoft.com/office/drawing/2014/main" val="10007"/>
                  </a:ext>
                </a:extLst>
              </a:tr>
              <a:tr h="203882">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226095">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tc>
                  <a:txBody>
                    <a:bodyPr/>
                    <a:lstStyle/>
                    <a:p>
                      <a:pPr algn="ctr"/>
                      <a:r>
                        <a:rPr lang="en-US" sz="800" b="0" i="0" u="none" strike="noStrike" baseline="0" dirty="0">
                          <a:solidFill>
                            <a:srgbClr val="000000"/>
                          </a:solidFill>
                          <a:latin typeface="Arial" charset="0"/>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4" name="Picture 3" descr="A picture containing text, electronics, black, light&#10;&#10;Description automatically generated">
            <a:extLst>
              <a:ext uri="{FF2B5EF4-FFF2-40B4-BE49-F238E27FC236}">
                <a16:creationId xmlns:a16="http://schemas.microsoft.com/office/drawing/2014/main" id="{B30A454E-FEE5-4099-9D05-C9C2BE4E59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39" y="2045710"/>
            <a:ext cx="823220" cy="1202854"/>
          </a:xfrm>
          <a:prstGeom prst="rect">
            <a:avLst/>
          </a:prstGeom>
        </p:spPr>
      </p:pic>
      <p:pic>
        <p:nvPicPr>
          <p:cNvPr id="15" name="Picture 14" descr="A picture containing electronics, dark&#10;&#10;Description automatically generated">
            <a:extLst>
              <a:ext uri="{FF2B5EF4-FFF2-40B4-BE49-F238E27FC236}">
                <a16:creationId xmlns:a16="http://schemas.microsoft.com/office/drawing/2014/main" id="{F2B5188E-06F8-470D-9DB4-FF48ECBBE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12" y="3845327"/>
            <a:ext cx="1387023" cy="2464740"/>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F7028437-F285-4DC1-B3EC-4191D6798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9237" y="1925301"/>
            <a:ext cx="972676" cy="1449739"/>
          </a:xfrm>
          <a:prstGeom prst="rect">
            <a:avLst/>
          </a:prstGeom>
        </p:spPr>
      </p:pic>
      <p:sp>
        <p:nvSpPr>
          <p:cNvPr id="5" name="Title 4">
            <a:extLst>
              <a:ext uri="{FF2B5EF4-FFF2-40B4-BE49-F238E27FC236}">
                <a16:creationId xmlns:a16="http://schemas.microsoft.com/office/drawing/2014/main" id="{2207E32E-B5BF-D622-241F-0768C09737BF}"/>
              </a:ext>
            </a:extLst>
          </p:cNvPr>
          <p:cNvSpPr>
            <a:spLocks noGrp="1"/>
          </p:cNvSpPr>
          <p:nvPr>
            <p:ph type="title"/>
          </p:nvPr>
        </p:nvSpPr>
        <p:spPr/>
        <p:txBody>
          <a:bodyPr/>
          <a:lstStyle/>
          <a:p>
            <a:r>
              <a:rPr lang="en-US" dirty="0"/>
              <a:t>Lenovo Topseller ThinkStation Desktop Workstations</a:t>
            </a:r>
            <a:br>
              <a:rPr lang="en-US" dirty="0"/>
            </a:br>
            <a:r>
              <a:rPr lang="en-US" sz="2800" i="1" dirty="0">
                <a:solidFill>
                  <a:srgbClr val="FF0000"/>
                </a:solidFill>
              </a:rPr>
              <a:t>Performance Towers While Supplies Last through 2023</a:t>
            </a:r>
            <a:endParaRPr lang="en-US" dirty="0">
              <a:solidFill>
                <a:srgbClr val="FF0000"/>
              </a:solidFill>
            </a:endParaRPr>
          </a:p>
        </p:txBody>
      </p:sp>
      <p:pic>
        <p:nvPicPr>
          <p:cNvPr id="6" name="Picture 5" descr="A picture containing text, electronics, computer, black&#10;&#10;Description automatically generated">
            <a:extLst>
              <a:ext uri="{FF2B5EF4-FFF2-40B4-BE49-F238E27FC236}">
                <a16:creationId xmlns:a16="http://schemas.microsoft.com/office/drawing/2014/main" id="{D9D1E7E4-3E8B-6791-A667-5FABC3A878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2440" y="4230248"/>
            <a:ext cx="1194174" cy="1694350"/>
          </a:xfrm>
          <a:prstGeom prst="rect">
            <a:avLst/>
          </a:prstGeom>
        </p:spPr>
      </p:pic>
    </p:spTree>
    <p:extLst>
      <p:ext uri="{BB962C8B-B14F-4D97-AF65-F5344CB8AC3E}">
        <p14:creationId xmlns:p14="http://schemas.microsoft.com/office/powerpoint/2010/main" val="410476342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0328" y="1022865"/>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9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sp>
        <p:nvSpPr>
          <p:cNvPr id="47" name="Rectangle 46">
            <a:extLst>
              <a:ext uri="{FF2B5EF4-FFF2-40B4-BE49-F238E27FC236}">
                <a16:creationId xmlns:a16="http://schemas.microsoft.com/office/drawing/2014/main" id="{6D5BBC31-5E6B-4017-9705-DFD5CDEFB573}"/>
              </a:ext>
            </a:extLst>
          </p:cNvPr>
          <p:cNvSpPr/>
          <p:nvPr/>
        </p:nvSpPr>
        <p:spPr>
          <a:xfrm rot="5400000">
            <a:off x="5966718" y="-4562229"/>
            <a:ext cx="275610" cy="12049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Attach and Upgrade Options for Workstations</a:t>
            </a:r>
          </a:p>
        </p:txBody>
      </p:sp>
      <p:graphicFrame>
        <p:nvGraphicFramePr>
          <p:cNvPr id="51" name="Table 50">
            <a:extLst>
              <a:ext uri="{FF2B5EF4-FFF2-40B4-BE49-F238E27FC236}">
                <a16:creationId xmlns:a16="http://schemas.microsoft.com/office/drawing/2014/main" id="{AE58AE5E-AD83-41D6-89FF-4451941019C6}"/>
              </a:ext>
            </a:extLst>
          </p:cNvPr>
          <p:cNvGraphicFramePr>
            <a:graphicFrameLocks noGrp="1"/>
          </p:cNvGraphicFramePr>
          <p:nvPr/>
        </p:nvGraphicFramePr>
        <p:xfrm>
          <a:off x="58521" y="1671101"/>
          <a:ext cx="3685404" cy="4568106"/>
        </p:xfrm>
        <a:graphic>
          <a:graphicData uri="http://schemas.openxmlformats.org/drawingml/2006/table">
            <a:tbl>
              <a:tblPr firstRow="1" bandRow="1">
                <a:tableStyleId>{073A0DAA-6AF3-43AB-8588-CEC1D06C72B9}</a:tableStyleId>
              </a:tblPr>
              <a:tblGrid>
                <a:gridCol w="921716">
                  <a:extLst>
                    <a:ext uri="{9D8B030D-6E8A-4147-A177-3AD203B41FA5}">
                      <a16:colId xmlns:a16="http://schemas.microsoft.com/office/drawing/2014/main" val="20000"/>
                    </a:ext>
                  </a:extLst>
                </a:gridCol>
                <a:gridCol w="1353312">
                  <a:extLst>
                    <a:ext uri="{9D8B030D-6E8A-4147-A177-3AD203B41FA5}">
                      <a16:colId xmlns:a16="http://schemas.microsoft.com/office/drawing/2014/main" val="20001"/>
                    </a:ext>
                  </a:extLst>
                </a:gridCol>
                <a:gridCol w="1410376">
                  <a:extLst>
                    <a:ext uri="{9D8B030D-6E8A-4147-A177-3AD203B41FA5}">
                      <a16:colId xmlns:a16="http://schemas.microsoft.com/office/drawing/2014/main" val="20002"/>
                    </a:ext>
                  </a:extLst>
                </a:gridCol>
              </a:tblGrid>
              <a:tr h="611982">
                <a:tc gridSpan="3">
                  <a:txBody>
                    <a:bodyPr/>
                    <a:lstStyle/>
                    <a:p>
                      <a:pPr algn="ctr"/>
                      <a:r>
                        <a:rPr lang="en-US" sz="1600" dirty="0"/>
                        <a:t>Attach Performance Displays – Lenovo’s Best!</a:t>
                      </a:r>
                    </a:p>
                  </a:txBody>
                  <a:tcPr/>
                </a:tc>
                <a:tc hMerge="1">
                  <a:txBody>
                    <a:bodyPr/>
                    <a:lstStyle/>
                    <a:p>
                      <a:pPr algn="ctr"/>
                      <a:endParaRPr lang="en-US" sz="1600"/>
                    </a:p>
                  </a:txBody>
                  <a:tcPr/>
                </a:tc>
                <a:tc hMerge="1">
                  <a:txBody>
                    <a:bodyPr/>
                    <a:lstStyle/>
                    <a:p>
                      <a:endParaRPr lang="en-US"/>
                    </a:p>
                  </a:txBody>
                  <a:tcPr/>
                </a:tc>
                <a:extLst>
                  <a:ext uri="{0D108BD9-81ED-4DB2-BD59-A6C34878D82A}">
                    <a16:rowId xmlns:a16="http://schemas.microsoft.com/office/drawing/2014/main" val="10000"/>
                  </a:ext>
                </a:extLst>
              </a:tr>
              <a:tr h="1223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mn-lt"/>
                        </a:rPr>
                        <a:t>24”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marL="0" marR="0" indent="0" algn="l" rtl="0" eaLnBrk="1" fontAlgn="auto" latinLnBrk="0" hangingPunct="1">
                        <a:lnSpc>
                          <a:spcPct val="100000"/>
                        </a:lnSpc>
                        <a:spcBef>
                          <a:spcPts val="0"/>
                        </a:spcBef>
                        <a:spcAft>
                          <a:spcPts val="0"/>
                        </a:spcAft>
                        <a:buClrTx/>
                        <a:buSzTx/>
                        <a:buFontTx/>
                        <a:buNone/>
                      </a:pPr>
                      <a:r>
                        <a:rPr lang="en-US" sz="1100" b="1" i="0" u="none" strike="noStrike" dirty="0">
                          <a:solidFill>
                            <a:srgbClr val="FF0000"/>
                          </a:solidFill>
                          <a:effectLst/>
                          <a:latin typeface="+mn-lt"/>
                        </a:rPr>
                        <a:t>$304   P24q-20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dirty="0">
                        <a:solidFill>
                          <a:srgbClr val="00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61F5GAR1US</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23.8-inch</a:t>
                      </a:r>
                      <a:r>
                        <a:rPr lang="en-US" sz="900" b="0" i="0" u="none" strike="noStrike" baseline="0" dirty="0">
                          <a:solidFill>
                            <a:srgbClr val="000000"/>
                          </a:solidFill>
                          <a:effectLst/>
                          <a:latin typeface="+mn-lt"/>
                        </a:rPr>
                        <a:t> </a:t>
                      </a:r>
                      <a:r>
                        <a:rPr lang="en-US" sz="900" b="0" i="0" u="none" strike="noStrike" dirty="0">
                          <a:solidFill>
                            <a:srgbClr val="000000"/>
                          </a:solidFill>
                          <a:effectLst/>
                          <a:latin typeface="+mn-lt"/>
                        </a:rPr>
                        <a:t>QHD</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No USB-C</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Daisy chain capable</a:t>
                      </a:r>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dirty="0">
                          <a:solidFill>
                            <a:srgbClr val="FF0000"/>
                          </a:solidFill>
                          <a:effectLst/>
                          <a:latin typeface="+mn-lt"/>
                        </a:rPr>
                        <a:t>$424 P24h-2L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dirty="0">
                        <a:solidFill>
                          <a:srgbClr val="00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62B2GAR1US</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23.8-inch</a:t>
                      </a:r>
                      <a:r>
                        <a:rPr lang="en-US" sz="900" b="0" i="0" u="none" strike="noStrike" baseline="0" dirty="0">
                          <a:solidFill>
                            <a:srgbClr val="000000"/>
                          </a:solidFill>
                          <a:effectLst/>
                          <a:latin typeface="+mn-lt"/>
                        </a:rPr>
                        <a:t> </a:t>
                      </a:r>
                      <a:r>
                        <a:rPr lang="en-US" sz="900" b="0" i="0" u="none" strike="noStrike" dirty="0">
                          <a:solidFill>
                            <a:srgbClr val="000000"/>
                          </a:solidFill>
                          <a:effectLst/>
                          <a:latin typeface="+mn-lt"/>
                        </a:rPr>
                        <a:t>QHD</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2560x1440</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USB-C (up to 70w)</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Daisy chain capable</a:t>
                      </a:r>
                    </a:p>
                  </a:txBody>
                  <a:tcPr/>
                </a:tc>
                <a:extLst>
                  <a:ext uri="{0D108BD9-81ED-4DB2-BD59-A6C34878D82A}">
                    <a16:rowId xmlns:a16="http://schemas.microsoft.com/office/drawing/2014/main" val="10001"/>
                  </a:ext>
                </a:extLst>
              </a:tr>
              <a:tr h="14333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mn-lt"/>
                        </a:rPr>
                        <a:t>27”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mn-lt"/>
                      </a:endParaRPr>
                    </a:p>
                  </a:txBody>
                  <a:tcPr anchor="ctr"/>
                </a:tc>
                <a:tc>
                  <a:txBody>
                    <a:bodyPr/>
                    <a:lstStyle/>
                    <a:p>
                      <a:pPr marL="0" marR="0" indent="0" algn="l" rtl="0" eaLnBrk="1" fontAlgn="auto" latinLnBrk="0" hangingPunct="1">
                        <a:lnSpc>
                          <a:spcPct val="100000"/>
                        </a:lnSpc>
                        <a:spcBef>
                          <a:spcPts val="0"/>
                        </a:spcBef>
                        <a:spcAft>
                          <a:spcPts val="0"/>
                        </a:spcAft>
                        <a:buClrTx/>
                        <a:buSzTx/>
                        <a:buFontTx/>
                        <a:buNone/>
                      </a:pPr>
                      <a:r>
                        <a:rPr lang="en-US" sz="1100" b="1" i="0" u="none" strike="noStrike" dirty="0">
                          <a:solidFill>
                            <a:srgbClr val="FF0000"/>
                          </a:solidFill>
                          <a:effectLst/>
                          <a:latin typeface="+mn-lt"/>
                        </a:rPr>
                        <a:t>$404</a:t>
                      </a:r>
                      <a:r>
                        <a:rPr lang="en-US" sz="1100" b="1" i="0" u="none" strike="noStrike" baseline="0" dirty="0">
                          <a:solidFill>
                            <a:srgbClr val="FF0000"/>
                          </a:solidFill>
                          <a:effectLst/>
                          <a:latin typeface="+mn-lt"/>
                        </a:rPr>
                        <a:t>   P27q-20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61EAGAR6US</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27-inch QHD</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4-sided near-edgeless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0" i="0" u="none" strike="noStrike" baseline="0" dirty="0">
                          <a:solidFill>
                            <a:srgbClr val="000000"/>
                          </a:solidFill>
                          <a:effectLst/>
                          <a:latin typeface="+mn-lt"/>
                        </a:rPr>
                        <a:t>2560x1440</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Daisy chain capable</a:t>
                      </a:r>
                      <a:endParaRPr lang="en-US" sz="900" dirty="0"/>
                    </a:p>
                  </a:txBody>
                  <a:tcPr/>
                </a:tc>
                <a:tc>
                  <a:txBody>
                    <a:bodyPr/>
                    <a:lstStyle/>
                    <a:p>
                      <a:pPr marL="0" marR="0" indent="0" algn="l" rtl="0" eaLnBrk="1" fontAlgn="auto" latinLnBrk="0" hangingPunct="1">
                        <a:lnSpc>
                          <a:spcPct val="100000"/>
                        </a:lnSpc>
                        <a:spcBef>
                          <a:spcPts val="0"/>
                        </a:spcBef>
                        <a:spcAft>
                          <a:spcPts val="0"/>
                        </a:spcAft>
                        <a:buClrTx/>
                        <a:buSzTx/>
                        <a:buFontTx/>
                        <a:buNone/>
                      </a:pPr>
                      <a:r>
                        <a:rPr lang="en-US" sz="1100" b="1" i="0" u="none" strike="noStrike" dirty="0">
                          <a:solidFill>
                            <a:srgbClr val="FF0000"/>
                          </a:solidFill>
                          <a:effectLst/>
                          <a:latin typeface="+mn-lt"/>
                        </a:rPr>
                        <a:t>$504  P27h-20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61E9GAR6US</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27-inch QHD</a:t>
                      </a:r>
                    </a:p>
                    <a:p>
                      <a:pPr marL="0" marR="0" lvl="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4-sided near-edgeless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0" i="0" u="none" strike="noStrike" baseline="0" dirty="0">
                          <a:solidFill>
                            <a:srgbClr val="000000"/>
                          </a:solidFill>
                          <a:effectLst/>
                          <a:latin typeface="+mn-lt"/>
                        </a:rPr>
                        <a:t>USB-C (90W)</a:t>
                      </a:r>
                    </a:p>
                    <a:p>
                      <a:pPr marL="0" marR="0" lvl="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Integrated RJ45</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Daisy chain capable</a:t>
                      </a:r>
                    </a:p>
                  </a:txBody>
                  <a:tcPr/>
                </a:tc>
                <a:extLst>
                  <a:ext uri="{0D108BD9-81ED-4DB2-BD59-A6C34878D82A}">
                    <a16:rowId xmlns:a16="http://schemas.microsoft.com/office/drawing/2014/main" val="10002"/>
                  </a:ext>
                </a:extLst>
              </a:tr>
              <a:tr h="12988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effectLst/>
                          <a:latin typeface="+mn-lt"/>
                        </a:rPr>
                        <a:t>32”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solidFill>
                          <a:srgbClr val="000000"/>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solidFill>
                          <a:srgbClr val="000000"/>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solidFill>
                          <a:srgbClr val="000000"/>
                        </a:solidFill>
                        <a:effectLst/>
                        <a:latin typeface="+mn-lt"/>
                        <a:ea typeface="+mn-ea"/>
                        <a:cs typeface="+mn-cs"/>
                      </a:endParaRPr>
                    </a:p>
                  </a:txBody>
                  <a:tcPr anchor="ctr"/>
                </a:tc>
                <a:tc>
                  <a:txBody>
                    <a:bodyPr/>
                    <a:lstStyle/>
                    <a:p>
                      <a:pPr marL="0" marR="0" indent="0" algn="l" rtl="0" eaLnBrk="1" fontAlgn="auto" latinLnBrk="0" hangingPunct="1">
                        <a:lnSpc>
                          <a:spcPct val="100000"/>
                        </a:lnSpc>
                        <a:spcBef>
                          <a:spcPts val="0"/>
                        </a:spcBef>
                        <a:spcAft>
                          <a:spcPts val="0"/>
                        </a:spcAft>
                        <a:buClrTx/>
                        <a:buSzTx/>
                        <a:buFontTx/>
                        <a:buNone/>
                      </a:pPr>
                      <a:r>
                        <a:rPr lang="en-US" sz="1100" b="1" i="0" u="none" strike="noStrike" dirty="0">
                          <a:solidFill>
                            <a:srgbClr val="FF0000"/>
                          </a:solidFill>
                          <a:effectLst/>
                          <a:latin typeface="+mn-lt"/>
                        </a:rPr>
                        <a:t>$1,034</a:t>
                      </a:r>
                      <a:r>
                        <a:rPr lang="en-US" sz="1100" b="1" i="0" u="none" strike="noStrike" baseline="0" dirty="0">
                          <a:solidFill>
                            <a:srgbClr val="FF0000"/>
                          </a:solidFill>
                          <a:effectLst/>
                          <a:latin typeface="+mn-lt"/>
                        </a:rPr>
                        <a:t>   P32p-20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62A2GAR2US</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32-inch 4K UHD</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baseline="0" dirty="0">
                          <a:solidFill>
                            <a:srgbClr val="000000"/>
                          </a:solidFill>
                          <a:effectLst/>
                          <a:latin typeface="+mn-lt"/>
                        </a:rPr>
                        <a:t> USB-C (up 90W)</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Integrated RJ45</a:t>
                      </a:r>
                    </a:p>
                    <a:p>
                      <a:pPr marL="0" marR="0" indent="0" algn="l" rtl="0" eaLnBrk="1" fontAlgn="auto" latinLnBrk="0" hangingPunct="1">
                        <a:lnSpc>
                          <a:spcPct val="100000"/>
                        </a:lnSpc>
                        <a:spcBef>
                          <a:spcPts val="0"/>
                        </a:spcBef>
                        <a:spcAft>
                          <a:spcPts val="0"/>
                        </a:spcAft>
                        <a:buClrTx/>
                        <a:buSzTx/>
                        <a:buFont typeface="Arial" pitchFamily="34" charset="0"/>
                        <a:buChar char="•"/>
                      </a:pPr>
                      <a:r>
                        <a:rPr lang="en-US" sz="900" b="0" i="0" u="none" strike="noStrike" dirty="0">
                          <a:solidFill>
                            <a:srgbClr val="000000"/>
                          </a:solidFill>
                          <a:effectLst/>
                          <a:latin typeface="+mn-lt"/>
                        </a:rPr>
                        <a:t> Integrated phone holder stand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tc>
                <a:extLst>
                  <a:ext uri="{0D108BD9-81ED-4DB2-BD59-A6C34878D82A}">
                    <a16:rowId xmlns:a16="http://schemas.microsoft.com/office/drawing/2014/main" val="4117079112"/>
                  </a:ext>
                </a:extLst>
              </a:tr>
            </a:tbl>
          </a:graphicData>
        </a:graphic>
      </p:graphicFrame>
      <p:pic>
        <p:nvPicPr>
          <p:cNvPr id="56" name="Picture 55">
            <a:extLst>
              <a:ext uri="{FF2B5EF4-FFF2-40B4-BE49-F238E27FC236}">
                <a16:creationId xmlns:a16="http://schemas.microsoft.com/office/drawing/2014/main" id="{180EA878-28C6-4C19-A53F-FE280C72AB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896" y="5361031"/>
            <a:ext cx="777353" cy="655857"/>
          </a:xfrm>
          <a:prstGeom prst="rect">
            <a:avLst/>
          </a:prstGeom>
        </p:spPr>
      </p:pic>
      <p:sp>
        <p:nvSpPr>
          <p:cNvPr id="57" name="矩形 3">
            <a:extLst>
              <a:ext uri="{FF2B5EF4-FFF2-40B4-BE49-F238E27FC236}">
                <a16:creationId xmlns:a16="http://schemas.microsoft.com/office/drawing/2014/main" id="{22C5DD39-F5AC-4062-9397-83EE2AFBD245}"/>
              </a:ext>
            </a:extLst>
          </p:cNvPr>
          <p:cNvSpPr/>
          <p:nvPr/>
        </p:nvSpPr>
        <p:spPr>
          <a:xfrm>
            <a:off x="59673" y="5998087"/>
            <a:ext cx="817798" cy="132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4BEB6"/>
              </a:solidFill>
              <a:effectLst/>
              <a:uLnTx/>
              <a:uFillTx/>
              <a:latin typeface="Arial" panose="020B0604020202020204" pitchFamily="34" charset="0"/>
              <a:ea typeface="+mn-ea"/>
              <a:cs typeface="Arial" panose="020B0604020202020204" pitchFamily="34" charset="0"/>
            </a:endParaRPr>
          </a:p>
        </p:txBody>
      </p:sp>
      <p:pic>
        <p:nvPicPr>
          <p:cNvPr id="58" name="Picture 57">
            <a:extLst>
              <a:ext uri="{FF2B5EF4-FFF2-40B4-BE49-F238E27FC236}">
                <a16:creationId xmlns:a16="http://schemas.microsoft.com/office/drawing/2014/main" id="{343CB5B9-0071-48B7-AE80-9A7F90AB2E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65" y="4138397"/>
            <a:ext cx="881166" cy="660874"/>
          </a:xfrm>
          <a:prstGeom prst="rect">
            <a:avLst/>
          </a:prstGeom>
        </p:spPr>
      </p:pic>
      <p:pic>
        <p:nvPicPr>
          <p:cNvPr id="59" name="Picture 58">
            <a:extLst>
              <a:ext uri="{FF2B5EF4-FFF2-40B4-BE49-F238E27FC236}">
                <a16:creationId xmlns:a16="http://schemas.microsoft.com/office/drawing/2014/main" id="{3F4FFDF0-42CA-4D17-ACBE-4EA5DB6626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1655" y="2958767"/>
            <a:ext cx="594385" cy="497880"/>
          </a:xfrm>
          <a:prstGeom prst="rect">
            <a:avLst/>
          </a:prstGeom>
        </p:spPr>
      </p:pic>
      <p:graphicFrame>
        <p:nvGraphicFramePr>
          <p:cNvPr id="31" name="Table 30">
            <a:extLst>
              <a:ext uri="{FF2B5EF4-FFF2-40B4-BE49-F238E27FC236}">
                <a16:creationId xmlns:a16="http://schemas.microsoft.com/office/drawing/2014/main" id="{1E6CAAD2-F395-4935-9EC2-F3BA1B908B53}"/>
              </a:ext>
            </a:extLst>
          </p:cNvPr>
          <p:cNvGraphicFramePr>
            <a:graphicFrameLocks noGrp="1"/>
          </p:cNvGraphicFramePr>
          <p:nvPr/>
        </p:nvGraphicFramePr>
        <p:xfrm>
          <a:off x="3803822" y="1660975"/>
          <a:ext cx="8325329" cy="1863047"/>
        </p:xfrm>
        <a:graphic>
          <a:graphicData uri="http://schemas.openxmlformats.org/drawingml/2006/table">
            <a:tbl>
              <a:tblPr firstRow="1" bandRow="1">
                <a:tableStyleId>{073A0DAA-6AF3-43AB-8588-CEC1D06C72B9}</a:tableStyleId>
              </a:tblPr>
              <a:tblGrid>
                <a:gridCol w="1393040">
                  <a:extLst>
                    <a:ext uri="{9D8B030D-6E8A-4147-A177-3AD203B41FA5}">
                      <a16:colId xmlns:a16="http://schemas.microsoft.com/office/drawing/2014/main" val="1197470116"/>
                    </a:ext>
                  </a:extLst>
                </a:gridCol>
                <a:gridCol w="1392541">
                  <a:extLst>
                    <a:ext uri="{9D8B030D-6E8A-4147-A177-3AD203B41FA5}">
                      <a16:colId xmlns:a16="http://schemas.microsoft.com/office/drawing/2014/main" val="87328719"/>
                    </a:ext>
                  </a:extLst>
                </a:gridCol>
                <a:gridCol w="1298450">
                  <a:extLst>
                    <a:ext uri="{9D8B030D-6E8A-4147-A177-3AD203B41FA5}">
                      <a16:colId xmlns:a16="http://schemas.microsoft.com/office/drawing/2014/main" val="227754861"/>
                    </a:ext>
                  </a:extLst>
                </a:gridCol>
                <a:gridCol w="1413765">
                  <a:extLst>
                    <a:ext uri="{9D8B030D-6E8A-4147-A177-3AD203B41FA5}">
                      <a16:colId xmlns:a16="http://schemas.microsoft.com/office/drawing/2014/main" val="3470564662"/>
                    </a:ext>
                  </a:extLst>
                </a:gridCol>
                <a:gridCol w="1413766">
                  <a:extLst>
                    <a:ext uri="{9D8B030D-6E8A-4147-A177-3AD203B41FA5}">
                      <a16:colId xmlns:a16="http://schemas.microsoft.com/office/drawing/2014/main" val="838327797"/>
                    </a:ext>
                  </a:extLst>
                </a:gridCol>
                <a:gridCol w="1413767">
                  <a:extLst>
                    <a:ext uri="{9D8B030D-6E8A-4147-A177-3AD203B41FA5}">
                      <a16:colId xmlns:a16="http://schemas.microsoft.com/office/drawing/2014/main" val="2494220228"/>
                    </a:ext>
                  </a:extLst>
                </a:gridCol>
              </a:tblGrid>
              <a:tr h="266553">
                <a:tc>
                  <a:txBody>
                    <a:bodyPr/>
                    <a:lstStyle/>
                    <a:p>
                      <a:pPr algn="ctr"/>
                      <a:r>
                        <a:rPr lang="en-US" sz="1050" dirty="0"/>
                        <a:t>P340 SFF</a:t>
                      </a:r>
                    </a:p>
                  </a:txBody>
                  <a:tcPr/>
                </a:tc>
                <a:tc>
                  <a:txBody>
                    <a:bodyPr/>
                    <a:lstStyle/>
                    <a:p>
                      <a:pPr algn="ctr"/>
                      <a:r>
                        <a:rPr lang="en-US" sz="1050" dirty="0"/>
                        <a:t>P340 TWR</a:t>
                      </a:r>
                    </a:p>
                  </a:txBody>
                  <a:tcPr/>
                </a:tc>
                <a:tc>
                  <a:txBody>
                    <a:bodyPr/>
                    <a:lstStyle/>
                    <a:p>
                      <a:pPr algn="ctr"/>
                      <a:r>
                        <a:rPr lang="en-US" sz="1050" dirty="0"/>
                        <a:t>P350 SFF</a:t>
                      </a:r>
                    </a:p>
                  </a:txBody>
                  <a:tcPr/>
                </a:tc>
                <a:tc>
                  <a:txBody>
                    <a:bodyPr/>
                    <a:lstStyle/>
                    <a:p>
                      <a:pPr algn="ctr"/>
                      <a:r>
                        <a:rPr lang="en-US" sz="1050" dirty="0"/>
                        <a:t>P350 TWR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P348 TWR</a:t>
                      </a:r>
                    </a:p>
                  </a:txBody>
                  <a:tcPr/>
                </a:tc>
                <a:tc>
                  <a:txBody>
                    <a:bodyPr/>
                    <a:lstStyle/>
                    <a:p>
                      <a:pPr algn="ctr"/>
                      <a:r>
                        <a:rPr lang="en-US" sz="1050" dirty="0"/>
                        <a:t>P358 TWR</a:t>
                      </a:r>
                    </a:p>
                  </a:txBody>
                  <a:tcPr/>
                </a:tc>
                <a:extLst>
                  <a:ext uri="{0D108BD9-81ED-4DB2-BD59-A6C34878D82A}">
                    <a16:rowId xmlns:a16="http://schemas.microsoft.com/office/drawing/2014/main" val="10000"/>
                  </a:ext>
                </a:extLst>
              </a:tr>
              <a:tr h="1596494">
                <a:tc>
                  <a:txBody>
                    <a:bodyPr/>
                    <a:lstStyle/>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$119.99 - </a:t>
                      </a:r>
                      <a:r>
                        <a:rPr lang="en-US" sz="600" b="0" i="0" u="none" strike="noStrike" dirty="0">
                          <a:solidFill>
                            <a:srgbClr val="000000"/>
                          </a:solidFill>
                          <a:effectLst/>
                          <a:latin typeface="+mn-lt"/>
                        </a:rPr>
                        <a:t>4X60N86656 </a:t>
                      </a:r>
                      <a:endParaRPr lang="en-US"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Quadro P400 2GB</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4X60R60469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Quadro P620 2GB</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$364.99 - </a:t>
                      </a:r>
                      <a:r>
                        <a:rPr lang="en-US" sz="600" b="0" i="0" u="none" strike="noStrike" dirty="0">
                          <a:solidFill>
                            <a:srgbClr val="000000"/>
                          </a:solidFill>
                          <a:effectLst/>
                          <a:latin typeface="+mn-lt"/>
                        </a:rPr>
                        <a:t>4X60N86660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Quadro P1000 4GB</a:t>
                      </a:r>
                      <a:endParaRPr lang="en-US" sz="600" b="0" dirty="0"/>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indent="0" algn="l" defTabSz="914400" rtl="0" eaLnBrk="1" fontAlgn="auto" latinLnBrk="0" hangingPunct="1">
                        <a:lnSpc>
                          <a:spcPts val="700"/>
                        </a:lnSpc>
                        <a:spcBef>
                          <a:spcPts val="0"/>
                        </a:spcBef>
                        <a:spcAft>
                          <a:spcPts val="0"/>
                        </a:spcAft>
                        <a:buClrTx/>
                        <a:buSzTx/>
                        <a:buFontTx/>
                        <a:buNone/>
                        <a:tabLst/>
                        <a:defRPr/>
                      </a:pPr>
                      <a:endParaRPr lang="en-US" sz="600" b="0" i="0" u="none" strike="noStrike" baseline="0" dirty="0">
                        <a:solidFill>
                          <a:srgbClr val="000000"/>
                        </a:solidFill>
                        <a:effectLst/>
                        <a:latin typeface="+mn-lt"/>
                      </a:endParaRPr>
                    </a:p>
                    <a:p>
                      <a:pPr marL="0" marR="0" indent="0" algn="l" defTabSz="914400" rtl="0" eaLnBrk="1" fontAlgn="auto" latinLnBrk="0" hangingPunct="1">
                        <a:lnSpc>
                          <a:spcPts val="700"/>
                        </a:lnSpc>
                        <a:spcBef>
                          <a:spcPts val="0"/>
                        </a:spcBef>
                        <a:spcAft>
                          <a:spcPts val="0"/>
                        </a:spcAft>
                        <a:buClrTx/>
                        <a:buSzTx/>
                        <a:buFontTx/>
                        <a:buNone/>
                        <a:tabLst/>
                        <a:defRPr/>
                      </a:pPr>
                      <a:endParaRPr lang="en-US" sz="600" b="0" dirty="0"/>
                    </a:p>
                  </a:txBody>
                  <a:tcPr>
                    <a:solidFill>
                      <a:schemeClr val="bg1">
                        <a:lumMod val="85000"/>
                      </a:schemeClr>
                    </a:solidFill>
                  </a:tcPr>
                </a:tc>
                <a:tc>
                  <a:txBody>
                    <a:bodyPr/>
                    <a:lstStyle/>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txBody>
                  <a:tcPr>
                    <a:solidFill>
                      <a:schemeClr val="bg1">
                        <a:lumMod val="85000"/>
                      </a:schemeClr>
                    </a:solidFill>
                  </a:tcPr>
                </a:tc>
                <a:tc>
                  <a:txBody>
                    <a:bodyPr/>
                    <a:lstStyle/>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$267.99 - </a:t>
                      </a:r>
                      <a:r>
                        <a:rPr lang="en-US" sz="600" b="0" i="0" u="none" strike="noStrike" dirty="0">
                          <a:solidFill>
                            <a:srgbClr val="000000"/>
                          </a:solidFill>
                          <a:effectLst/>
                          <a:latin typeface="+mn-lt"/>
                        </a:rPr>
                        <a:t>4X61H02424</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endParaRPr lang="en-US" sz="600" b="0" dirty="0"/>
                    </a:p>
                  </a:txBody>
                  <a:tcPr>
                    <a:solidFill>
                      <a:schemeClr val="bg1">
                        <a:lumMod val="85000"/>
                      </a:schemeClr>
                    </a:solidFill>
                  </a:tcPr>
                </a:tc>
                <a:tc>
                  <a:txBody>
                    <a:bodyPr/>
                    <a:lstStyle/>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$149.99 - </a:t>
                      </a:r>
                      <a:r>
                        <a:rPr lang="en-US" sz="600" b="0" dirty="0">
                          <a:solidFill>
                            <a:schemeClr val="tx1"/>
                          </a:solidFill>
                          <a:ea typeface="+mn-lt"/>
                          <a:cs typeface="+mn-lt"/>
                        </a:rPr>
                        <a:t>4X61F99432</a:t>
                      </a:r>
                      <a:r>
                        <a:rPr lang="en-US" sz="600" b="0" i="0" u="none" strike="noStrike" kern="1200" dirty="0">
                          <a:solidFill>
                            <a:srgbClr val="00B050"/>
                          </a:solidFill>
                          <a:effectLst/>
                          <a:latin typeface="+mn-lt"/>
                          <a:ea typeface="+mn-ea"/>
                          <a:cs typeface="+mn-cs"/>
                        </a:rPr>
                        <a:t> </a:t>
                      </a:r>
                      <a:endParaRPr lang="en-US"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2GB</a:t>
                      </a:r>
                      <a:endParaRPr lang="en-US" sz="600" b="0"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$559.99 - </a:t>
                      </a:r>
                      <a:r>
                        <a:rPr lang="en-US" sz="600" b="0" i="0" u="none" strike="noStrike" kern="1200" dirty="0">
                          <a:solidFill>
                            <a:srgbClr val="000000"/>
                          </a:solidFill>
                          <a:effectLst/>
                          <a:latin typeface="+mn-lt"/>
                          <a:ea typeface="+mn-ea"/>
                          <a:cs typeface="+mn-cs"/>
                        </a:rPr>
                        <a:t>4X61F99433</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6GB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p>
                      <a:pPr marL="0" marR="0" lvl="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$2,569.99 - </a:t>
                      </a:r>
                      <a:r>
                        <a:rPr lang="en-US" sz="600" b="0" i="0" u="none" strike="noStrike" kern="1200" dirty="0">
                          <a:solidFill>
                            <a:srgbClr val="000000"/>
                          </a:solidFill>
                          <a:effectLst/>
                          <a:latin typeface="+mn-lt"/>
                          <a:ea typeface="+mn-ea"/>
                          <a:cs typeface="+mn-cs"/>
                        </a:rPr>
                        <a:t>4X61D97085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A5000 24GB</a:t>
                      </a:r>
                    </a:p>
                  </a:txBody>
                  <a:tcPr>
                    <a:solidFill>
                      <a:schemeClr val="bg1">
                        <a:lumMod val="85000"/>
                      </a:schemeClr>
                    </a:solidFill>
                  </a:tcPr>
                </a:tc>
                <a:tc>
                  <a:txBody>
                    <a:bodyPr/>
                    <a:lstStyle/>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$149.99 - </a:t>
                      </a:r>
                      <a:r>
                        <a:rPr lang="en-US" sz="600" b="0" dirty="0">
                          <a:solidFill>
                            <a:schemeClr val="tx1"/>
                          </a:solidFill>
                          <a:ea typeface="+mn-lt"/>
                          <a:cs typeface="+mn-lt"/>
                        </a:rPr>
                        <a:t>4X61F99432</a:t>
                      </a:r>
                      <a:r>
                        <a:rPr lang="en-US" sz="600" b="0" i="0" u="none" strike="noStrike" kern="1200" dirty="0">
                          <a:solidFill>
                            <a:srgbClr val="00B050"/>
                          </a:solidFill>
                          <a:effectLst/>
                          <a:latin typeface="+mn-lt"/>
                          <a:ea typeface="+mn-ea"/>
                          <a:cs typeface="+mn-cs"/>
                        </a:rPr>
                        <a:t> </a:t>
                      </a:r>
                      <a:endParaRPr lang="en-US"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2GB</a:t>
                      </a:r>
                      <a:endParaRPr lang="en-US" sz="600" b="0"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endParaRPr lang="en-US" sz="600" b="0" dirty="0"/>
                    </a:p>
                  </a:txBody>
                  <a:tcPr>
                    <a:solidFill>
                      <a:schemeClr val="bg1">
                        <a:lumMod val="85000"/>
                      </a:schemeClr>
                    </a:solidFill>
                  </a:tcPr>
                </a:tc>
                <a:tc>
                  <a:txBody>
                    <a:bodyPr/>
                    <a:lstStyle/>
                    <a:p>
                      <a:pPr marL="0" marR="0" lvl="0" indent="0" algn="l" defTabSz="914400" rtl="0" eaLnBrk="1" fontAlgn="auto" latinLnBrk="0" hangingPunct="1">
                        <a:lnSpc>
                          <a:spcPts val="700"/>
                        </a:lnSpc>
                        <a:spcBef>
                          <a:spcPts val="0"/>
                        </a:spcBef>
                        <a:spcAft>
                          <a:spcPts val="0"/>
                        </a:spcAft>
                        <a:buClrTx/>
                        <a:buSzTx/>
                        <a:buFontTx/>
                        <a:buNone/>
                        <a:tabLst/>
                        <a:defRPr/>
                      </a:pPr>
                      <a:endParaRPr lang="en-US" sz="600" b="0" dirty="0"/>
                    </a:p>
                  </a:txBody>
                  <a:tcPr>
                    <a:solidFill>
                      <a:schemeClr val="bg1">
                        <a:lumMod val="85000"/>
                      </a:schemeClr>
                    </a:solidFill>
                  </a:tcPr>
                </a:tc>
                <a:extLst>
                  <a:ext uri="{0D108BD9-81ED-4DB2-BD59-A6C34878D82A}">
                    <a16:rowId xmlns:a16="http://schemas.microsoft.com/office/drawing/2014/main" val="992282793"/>
                  </a:ext>
                </a:extLst>
              </a:tr>
            </a:tbl>
          </a:graphicData>
        </a:graphic>
      </p:graphicFrame>
      <p:graphicFrame>
        <p:nvGraphicFramePr>
          <p:cNvPr id="32" name="Table 31">
            <a:extLst>
              <a:ext uri="{FF2B5EF4-FFF2-40B4-BE49-F238E27FC236}">
                <a16:creationId xmlns:a16="http://schemas.microsoft.com/office/drawing/2014/main" id="{320A1ED5-87F0-464F-977F-7CE8D60C2DA3}"/>
              </a:ext>
            </a:extLst>
          </p:cNvPr>
          <p:cNvGraphicFramePr>
            <a:graphicFrameLocks noGrp="1"/>
          </p:cNvGraphicFramePr>
          <p:nvPr/>
        </p:nvGraphicFramePr>
        <p:xfrm>
          <a:off x="3803822" y="3584906"/>
          <a:ext cx="8325331" cy="2654300"/>
        </p:xfrm>
        <a:graphic>
          <a:graphicData uri="http://schemas.openxmlformats.org/drawingml/2006/table">
            <a:tbl>
              <a:tblPr firstRow="1" bandRow="1">
                <a:tableStyleId>{073A0DAA-6AF3-43AB-8588-CEC1D06C72B9}</a:tableStyleId>
              </a:tblPr>
              <a:tblGrid>
                <a:gridCol w="1395246">
                  <a:extLst>
                    <a:ext uri="{9D8B030D-6E8A-4147-A177-3AD203B41FA5}">
                      <a16:colId xmlns:a16="http://schemas.microsoft.com/office/drawing/2014/main" val="1197470116"/>
                    </a:ext>
                  </a:extLst>
                </a:gridCol>
                <a:gridCol w="1398499">
                  <a:extLst>
                    <a:ext uri="{9D8B030D-6E8A-4147-A177-3AD203B41FA5}">
                      <a16:colId xmlns:a16="http://schemas.microsoft.com/office/drawing/2014/main" val="87328719"/>
                    </a:ext>
                  </a:extLst>
                </a:gridCol>
                <a:gridCol w="1291637">
                  <a:extLst>
                    <a:ext uri="{9D8B030D-6E8A-4147-A177-3AD203B41FA5}">
                      <a16:colId xmlns:a16="http://schemas.microsoft.com/office/drawing/2014/main" val="227754861"/>
                    </a:ext>
                  </a:extLst>
                </a:gridCol>
                <a:gridCol w="1413316">
                  <a:extLst>
                    <a:ext uri="{9D8B030D-6E8A-4147-A177-3AD203B41FA5}">
                      <a16:colId xmlns:a16="http://schemas.microsoft.com/office/drawing/2014/main" val="3470564662"/>
                    </a:ext>
                  </a:extLst>
                </a:gridCol>
                <a:gridCol w="1413316">
                  <a:extLst>
                    <a:ext uri="{9D8B030D-6E8A-4147-A177-3AD203B41FA5}">
                      <a16:colId xmlns:a16="http://schemas.microsoft.com/office/drawing/2014/main" val="2297016739"/>
                    </a:ext>
                  </a:extLst>
                </a:gridCol>
                <a:gridCol w="1413317">
                  <a:extLst>
                    <a:ext uri="{9D8B030D-6E8A-4147-A177-3AD203B41FA5}">
                      <a16:colId xmlns:a16="http://schemas.microsoft.com/office/drawing/2014/main" val="838327797"/>
                    </a:ext>
                  </a:extLst>
                </a:gridCol>
              </a:tblGrid>
              <a:tr h="244567">
                <a:tc>
                  <a:txBody>
                    <a:bodyPr/>
                    <a:lstStyle/>
                    <a:p>
                      <a:pPr algn="ctr"/>
                      <a:r>
                        <a:rPr lang="en-US" sz="1050" dirty="0"/>
                        <a:t>P360 Ultra</a:t>
                      </a:r>
                    </a:p>
                  </a:txBody>
                  <a:tcPr/>
                </a:tc>
                <a:tc>
                  <a:txBody>
                    <a:bodyPr/>
                    <a:lstStyle/>
                    <a:p>
                      <a:pPr algn="ctr"/>
                      <a:r>
                        <a:rPr lang="en-US" sz="1050" dirty="0"/>
                        <a:t>P360 TWR</a:t>
                      </a:r>
                    </a:p>
                  </a:txBody>
                  <a:tcPr/>
                </a:tc>
                <a:tc>
                  <a:txBody>
                    <a:bodyPr/>
                    <a:lstStyle/>
                    <a:p>
                      <a:pPr algn="ctr"/>
                      <a:r>
                        <a:rPr lang="en-US" sz="1050" dirty="0"/>
                        <a:t>P520c</a:t>
                      </a:r>
                    </a:p>
                  </a:txBody>
                  <a:tcPr/>
                </a:tc>
                <a:tc>
                  <a:txBody>
                    <a:bodyPr/>
                    <a:lstStyle/>
                    <a:p>
                      <a:pPr algn="ctr"/>
                      <a:r>
                        <a:rPr lang="en-US" sz="1050" dirty="0"/>
                        <a:t>P520</a:t>
                      </a:r>
                    </a:p>
                  </a:txBody>
                  <a:tcPr/>
                </a:tc>
                <a:tc>
                  <a:txBody>
                    <a:bodyPr/>
                    <a:lstStyle/>
                    <a:p>
                      <a:pPr algn="ctr"/>
                      <a:r>
                        <a:rPr lang="en-US" sz="1050" dirty="0"/>
                        <a:t>P620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P720/P920</a:t>
                      </a:r>
                    </a:p>
                  </a:txBody>
                  <a:tcPr/>
                </a:tc>
                <a:extLst>
                  <a:ext uri="{0D108BD9-81ED-4DB2-BD59-A6C34878D82A}">
                    <a16:rowId xmlns:a16="http://schemas.microsoft.com/office/drawing/2014/main" val="10000"/>
                  </a:ext>
                </a:extLst>
              </a:tr>
              <a:tr h="2401207">
                <a:tc>
                  <a:txBody>
                    <a:bodyPr/>
                    <a:lstStyle/>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txBody>
                  <a:tcPr>
                    <a:solidFill>
                      <a:schemeClr val="bg1">
                        <a:lumMod val="85000"/>
                      </a:schemeClr>
                    </a:solidFill>
                  </a:tcPr>
                </a:tc>
                <a:tc>
                  <a:txBody>
                    <a:bodyPr/>
                    <a:lstStyle/>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$149.99 - </a:t>
                      </a:r>
                      <a:r>
                        <a:rPr lang="en-US" sz="600" b="0" dirty="0">
                          <a:solidFill>
                            <a:schemeClr val="tx1"/>
                          </a:solidFill>
                          <a:ea typeface="+mn-lt"/>
                          <a:cs typeface="+mn-lt"/>
                        </a:rPr>
                        <a:t>4X61F99432</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2GB</a:t>
                      </a:r>
                      <a:endParaRPr lang="en-US" sz="600" b="0"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$559.99 - </a:t>
                      </a:r>
                      <a:r>
                        <a:rPr lang="en-US" sz="600" b="0" i="0" u="none" strike="noStrike" kern="1200" dirty="0">
                          <a:solidFill>
                            <a:srgbClr val="000000"/>
                          </a:solidFill>
                          <a:effectLst/>
                          <a:latin typeface="+mn-lt"/>
                          <a:ea typeface="+mn-ea"/>
                          <a:cs typeface="+mn-cs"/>
                        </a:rPr>
                        <a:t>4X61F99433</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6GB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$1,999.99 - </a:t>
                      </a:r>
                      <a:r>
                        <a:rPr lang="en-US" sz="600" b="0" i="0" u="none" strike="noStrike" kern="1200" dirty="0">
                          <a:solidFill>
                            <a:srgbClr val="000000"/>
                          </a:solidFill>
                          <a:effectLst/>
                          <a:latin typeface="+mn-lt"/>
                          <a:ea typeface="+mn-ea"/>
                          <a:cs typeface="+mn-cs"/>
                        </a:rPr>
                        <a:t>4X61J77360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A4500 20GB</a:t>
                      </a:r>
                    </a:p>
                    <a:p>
                      <a:pPr marL="0" marR="0" lvl="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$2,569.99 - </a:t>
                      </a:r>
                      <a:r>
                        <a:rPr lang="en-US" sz="600" b="0" i="0" u="none" strike="noStrike" kern="1200" dirty="0">
                          <a:solidFill>
                            <a:srgbClr val="000000"/>
                          </a:solidFill>
                          <a:effectLst/>
                          <a:latin typeface="+mn-lt"/>
                          <a:ea typeface="+mn-ea"/>
                          <a:cs typeface="+mn-cs"/>
                        </a:rPr>
                        <a:t>4X61D97085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A5000 24GB</a:t>
                      </a:r>
                    </a:p>
                  </a:txBody>
                  <a:tcPr>
                    <a:solidFill>
                      <a:schemeClr val="bg1">
                        <a:lumMod val="85000"/>
                      </a:schemeClr>
                    </a:solidFill>
                  </a:tcPr>
                </a:tc>
                <a:tc>
                  <a:txBody>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0000"/>
                          </a:solidFill>
                          <a:effectLst/>
                          <a:uLnTx/>
                          <a:uFillTx/>
                          <a:latin typeface="+mn-lt"/>
                          <a:ea typeface="+mn-ea"/>
                          <a:cs typeface="+mn-cs"/>
                        </a:rPr>
                        <a:t>$364.99 - </a:t>
                      </a:r>
                      <a:r>
                        <a:rPr kumimoji="0" lang="en-US" sz="600" b="0" i="0" u="none" strike="noStrike" kern="1200" cap="none" spc="0" normalizeH="0" baseline="0" noProof="0" dirty="0">
                          <a:ln>
                            <a:noFill/>
                          </a:ln>
                          <a:solidFill>
                            <a:srgbClr val="000000"/>
                          </a:solidFill>
                          <a:effectLst/>
                          <a:uLnTx/>
                          <a:uFillTx/>
                          <a:latin typeface="+mn-lt"/>
                          <a:ea typeface="+mn-ea"/>
                          <a:cs typeface="+mn-cs"/>
                        </a:rPr>
                        <a:t>4X60N86661</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mn-lt"/>
                          <a:ea typeface="+mn-ea"/>
                          <a:cs typeface="+mn-cs"/>
                        </a:rPr>
                        <a:t>NVIDIA Quadro P1000 4GB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$149.99 - </a:t>
                      </a:r>
                      <a:r>
                        <a:rPr lang="en-US" sz="600" b="0" dirty="0">
                          <a:solidFill>
                            <a:schemeClr val="tx1"/>
                          </a:solidFill>
                          <a:ea typeface="+mn-lt"/>
                          <a:cs typeface="+mn-lt"/>
                        </a:rPr>
                        <a:t>4X61F99432</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2GB</a:t>
                      </a:r>
                      <a:endParaRPr lang="en-US" sz="600" b="0"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$1,999.99 - </a:t>
                      </a:r>
                      <a:r>
                        <a:rPr lang="en-US" sz="600" b="0" i="0" u="none" strike="noStrike" kern="1200" dirty="0">
                          <a:solidFill>
                            <a:srgbClr val="000000"/>
                          </a:solidFill>
                          <a:effectLst/>
                          <a:latin typeface="+mn-lt"/>
                          <a:ea typeface="+mn-ea"/>
                          <a:cs typeface="+mn-cs"/>
                        </a:rPr>
                        <a:t>4X61J77360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A4500 20GB</a:t>
                      </a:r>
                    </a:p>
                    <a:p>
                      <a:pPr marL="0" marR="0" lvl="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$2,569.99 - </a:t>
                      </a:r>
                      <a:r>
                        <a:rPr lang="en-US" sz="600" b="0" i="0" u="none" strike="noStrike" kern="1200" dirty="0">
                          <a:solidFill>
                            <a:srgbClr val="000000"/>
                          </a:solidFill>
                          <a:effectLst/>
                          <a:latin typeface="+mn-lt"/>
                          <a:ea typeface="+mn-ea"/>
                          <a:cs typeface="+mn-cs"/>
                        </a:rPr>
                        <a:t>4X61D97085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A5000 24GB</a:t>
                      </a:r>
                    </a:p>
                    <a:p>
                      <a:pPr marL="0" marR="0" indent="0" algn="l" defTabSz="914400" rtl="0" eaLnBrk="1" fontAlgn="auto" latinLnBrk="0" hangingPunct="1">
                        <a:lnSpc>
                          <a:spcPts val="700"/>
                        </a:lnSpc>
                        <a:spcBef>
                          <a:spcPts val="0"/>
                        </a:spcBef>
                        <a:spcAft>
                          <a:spcPts val="0"/>
                        </a:spcAft>
                        <a:buClrTx/>
                        <a:buSzTx/>
                        <a:buFontTx/>
                        <a:buNone/>
                        <a:tabLst/>
                        <a:defRPr/>
                      </a:pPr>
                      <a:endParaRPr lang="en-US" sz="600" b="0" dirty="0"/>
                    </a:p>
                  </a:txBody>
                  <a:tcPr>
                    <a:solidFill>
                      <a:schemeClr val="bg1">
                        <a:lumMod val="85000"/>
                      </a:schemeClr>
                    </a:solidFill>
                  </a:tcPr>
                </a:tc>
                <a:tc>
                  <a:txBody>
                    <a:bodyPr/>
                    <a:lstStyle/>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$149.99 - </a:t>
                      </a:r>
                      <a:r>
                        <a:rPr lang="en-US" sz="600" b="0" dirty="0">
                          <a:solidFill>
                            <a:schemeClr val="tx1"/>
                          </a:solidFill>
                          <a:ea typeface="+mn-lt"/>
                          <a:cs typeface="+mn-lt"/>
                        </a:rPr>
                        <a:t>4X61F99432</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2GB</a:t>
                      </a:r>
                      <a:endParaRPr lang="en-US" sz="600" b="0"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$559.99 - </a:t>
                      </a:r>
                      <a:r>
                        <a:rPr lang="en-US" sz="600" b="0" i="0" u="none" strike="noStrike" kern="1200" dirty="0">
                          <a:solidFill>
                            <a:srgbClr val="000000"/>
                          </a:solidFill>
                          <a:effectLst/>
                          <a:latin typeface="+mn-lt"/>
                          <a:ea typeface="+mn-ea"/>
                          <a:cs typeface="+mn-cs"/>
                        </a:rPr>
                        <a:t>4X61F99433</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6GB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$1,999.99 - </a:t>
                      </a:r>
                      <a:r>
                        <a:rPr lang="en-US" sz="600" b="0" i="0" u="none" strike="noStrike" kern="1200" dirty="0">
                          <a:solidFill>
                            <a:srgbClr val="000000"/>
                          </a:solidFill>
                          <a:effectLst/>
                          <a:latin typeface="+mn-lt"/>
                          <a:ea typeface="+mn-ea"/>
                          <a:cs typeface="+mn-cs"/>
                        </a:rPr>
                        <a:t>4X61J77360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A4500 20GB</a:t>
                      </a:r>
                    </a:p>
                    <a:p>
                      <a:pPr marL="0" marR="0" lvl="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$2,569.99 - </a:t>
                      </a:r>
                      <a:r>
                        <a:rPr lang="en-US" sz="600" b="0" i="0" u="none" strike="noStrike" kern="1200" dirty="0">
                          <a:solidFill>
                            <a:srgbClr val="000000"/>
                          </a:solidFill>
                          <a:effectLst/>
                          <a:latin typeface="+mn-lt"/>
                          <a:ea typeface="+mn-ea"/>
                          <a:cs typeface="+mn-cs"/>
                        </a:rPr>
                        <a:t>4X61D97085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A5000 24GB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$5,569.99 - </a:t>
                      </a:r>
                      <a:r>
                        <a:rPr lang="en-US" sz="600" b="0" i="0" u="none" strike="noStrike" kern="1200" dirty="0">
                          <a:solidFill>
                            <a:srgbClr val="000000"/>
                          </a:solidFill>
                          <a:effectLst/>
                          <a:latin typeface="+mn-lt"/>
                          <a:ea typeface="+mn-ea"/>
                          <a:cs typeface="+mn-cs"/>
                        </a:rPr>
                        <a:t>4X61D17227</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A6000 48GB</a:t>
                      </a:r>
                      <a:endParaRPr lang="en-US" sz="600" b="0" dirty="0"/>
                    </a:p>
                  </a:txBody>
                  <a:tcPr>
                    <a:solidFill>
                      <a:schemeClr val="bg1">
                        <a:lumMod val="85000"/>
                      </a:schemeClr>
                    </a:solidFill>
                  </a:tcPr>
                </a:tc>
                <a:tc>
                  <a:txBody>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0000"/>
                          </a:solidFill>
                          <a:effectLst/>
                          <a:uLnTx/>
                          <a:uFillTx/>
                          <a:latin typeface="+mn-lt"/>
                          <a:ea typeface="+mn-ea"/>
                          <a:cs typeface="+mn-cs"/>
                        </a:rPr>
                        <a:t>$219.99 - </a:t>
                      </a:r>
                      <a:r>
                        <a:rPr kumimoji="0" lang="en-US" sz="600" b="0" i="0" u="none" strike="noStrike" kern="1200" cap="none" spc="0" normalizeH="0" baseline="0" noProof="0" dirty="0">
                          <a:ln>
                            <a:noFill/>
                          </a:ln>
                          <a:solidFill>
                            <a:srgbClr val="000000"/>
                          </a:solidFill>
                          <a:effectLst/>
                          <a:uLnTx/>
                          <a:uFillTx/>
                          <a:latin typeface="+mn-lt"/>
                          <a:ea typeface="+mn-ea"/>
                          <a:cs typeface="+mn-cs"/>
                        </a:rPr>
                        <a:t>4X60R60468</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mn-lt"/>
                          <a:ea typeface="+mn-ea"/>
                          <a:cs typeface="+mn-cs"/>
                        </a:rPr>
                        <a:t>NVIDIA Quadro P620 2GB</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0000"/>
                          </a:solidFill>
                          <a:effectLst/>
                          <a:uLnTx/>
                          <a:uFillTx/>
                          <a:latin typeface="+mn-lt"/>
                          <a:ea typeface="+mn-ea"/>
                          <a:cs typeface="+mn-cs"/>
                        </a:rPr>
                        <a:t>$364.99 - </a:t>
                      </a:r>
                      <a:r>
                        <a:rPr kumimoji="0" lang="en-US" sz="600" b="0" i="0" u="none" strike="noStrike" kern="1200" cap="none" spc="0" normalizeH="0" baseline="0" noProof="0" dirty="0">
                          <a:ln>
                            <a:noFill/>
                          </a:ln>
                          <a:solidFill>
                            <a:srgbClr val="000000"/>
                          </a:solidFill>
                          <a:effectLst/>
                          <a:uLnTx/>
                          <a:uFillTx/>
                          <a:latin typeface="+mn-lt"/>
                          <a:ea typeface="+mn-ea"/>
                          <a:cs typeface="+mn-cs"/>
                        </a:rPr>
                        <a:t>4X60N86661</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mn-lt"/>
                          <a:ea typeface="+mn-ea"/>
                          <a:cs typeface="+mn-cs"/>
                        </a:rPr>
                        <a:t>NVIDIA Quadro P1000 4GB</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p>
                      <a:pPr marL="0" marR="0" lvl="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$2,569.99 - </a:t>
                      </a:r>
                      <a:r>
                        <a:rPr lang="en-US" sz="600" b="0" i="0" u="none" strike="noStrike" kern="1200" dirty="0">
                          <a:solidFill>
                            <a:srgbClr val="000000"/>
                          </a:solidFill>
                          <a:effectLst/>
                          <a:latin typeface="+mn-lt"/>
                          <a:ea typeface="+mn-ea"/>
                          <a:cs typeface="+mn-cs"/>
                        </a:rPr>
                        <a:t>4X61D97085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A5000 24GB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$5,569.99 - </a:t>
                      </a:r>
                      <a:r>
                        <a:rPr lang="en-US" sz="600" b="0" i="0" u="none" strike="noStrike" kern="1200" dirty="0">
                          <a:solidFill>
                            <a:srgbClr val="000000"/>
                          </a:solidFill>
                          <a:effectLst/>
                          <a:latin typeface="+mn-lt"/>
                          <a:ea typeface="+mn-ea"/>
                          <a:cs typeface="+mn-cs"/>
                        </a:rPr>
                        <a:t>4X61D17227</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A6000 48GB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endParaRPr lang="en-US" sz="600" b="0" dirty="0"/>
                    </a:p>
                  </a:txBody>
                  <a:tcPr>
                    <a:solidFill>
                      <a:schemeClr val="bg1">
                        <a:lumMod val="85000"/>
                      </a:schemeClr>
                    </a:solidFill>
                  </a:tcPr>
                </a:tc>
                <a:tc>
                  <a:txBody>
                    <a:bodyPr/>
                    <a:lstStyle/>
                    <a:p>
                      <a:pPr marL="0" marR="0" lvl="0" indent="0" algn="l" rtl="0" eaLnBrk="1" fontAlgn="auto" latinLnBrk="0" hangingPunct="1">
                        <a:lnSpc>
                          <a:spcPts val="700"/>
                        </a:lnSpc>
                        <a:spcBef>
                          <a:spcPts val="0"/>
                        </a:spcBef>
                        <a:spcAft>
                          <a:spcPts val="0"/>
                        </a:spcAft>
                        <a:buClrTx/>
                        <a:buSzTx/>
                        <a:buFontTx/>
                        <a:buNone/>
                      </a:pPr>
                      <a:r>
                        <a:rPr kumimoji="0" lang="en-US" sz="600" b="0" i="0" u="none" strike="noStrike" kern="1200" cap="none" spc="0" normalizeH="0" baseline="0" noProof="0" dirty="0">
                          <a:ln>
                            <a:noFill/>
                          </a:ln>
                          <a:solidFill>
                            <a:srgbClr val="FF0000"/>
                          </a:solidFill>
                          <a:effectLst/>
                          <a:uLnTx/>
                          <a:uFillTx/>
                          <a:latin typeface="+mn-lt"/>
                          <a:ea typeface="+mn-ea"/>
                          <a:cs typeface="+mn-cs"/>
                        </a:rPr>
                        <a:t>$109.99 - </a:t>
                      </a:r>
                      <a:r>
                        <a:rPr kumimoji="0" lang="en-US" sz="600" b="0" i="0" u="none" strike="noStrike" kern="1200" cap="none" spc="0" normalizeH="0" baseline="0" noProof="0" dirty="0">
                          <a:ln>
                            <a:noFill/>
                          </a:ln>
                          <a:solidFill>
                            <a:srgbClr val="000000"/>
                          </a:solidFill>
                          <a:effectLst/>
                          <a:uLnTx/>
                          <a:uFillTx/>
                          <a:latin typeface="+mn-lt"/>
                          <a:ea typeface="+mn-ea"/>
                          <a:cs typeface="+mn-cs"/>
                        </a:rPr>
                        <a:t>4X60N86657</a:t>
                      </a:r>
                      <a:r>
                        <a:rPr lang="en-US" sz="600" b="0" i="0" u="none" strike="noStrike" kern="1200" cap="none" spc="0" normalizeH="0" baseline="0" noProof="0" dirty="0">
                          <a:ln>
                            <a:noFill/>
                          </a:ln>
                          <a:solidFill>
                            <a:srgbClr val="000000"/>
                          </a:solidFill>
                          <a:effectLst/>
                          <a:uLnTx/>
                          <a:uFillTx/>
                          <a:latin typeface="+mn-lt"/>
                          <a:ea typeface="+mn-ea"/>
                          <a:cs typeface="+mn-cs"/>
                        </a:rPr>
                        <a:t> </a:t>
                      </a:r>
                      <a:endParaRPr kumimoji="0" lang="en-US" dirty="0"/>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mn-lt"/>
                          <a:ea typeface="+mn-ea"/>
                          <a:cs typeface="+mn-cs"/>
                        </a:rPr>
                        <a:t>NVIDIA Quadro P400 2GB</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0000"/>
                          </a:solidFill>
                          <a:effectLst/>
                          <a:uLnTx/>
                          <a:uFillTx/>
                          <a:latin typeface="+mn-lt"/>
                          <a:ea typeface="+mn-ea"/>
                          <a:cs typeface="+mn-cs"/>
                        </a:rPr>
                        <a:t>$219.99 - </a:t>
                      </a:r>
                      <a:r>
                        <a:rPr kumimoji="0" lang="en-US" sz="600" b="0" i="0" u="none" strike="noStrike" kern="1200" cap="none" spc="0" normalizeH="0" baseline="0" noProof="0" dirty="0">
                          <a:ln>
                            <a:noFill/>
                          </a:ln>
                          <a:solidFill>
                            <a:srgbClr val="000000"/>
                          </a:solidFill>
                          <a:effectLst/>
                          <a:uLnTx/>
                          <a:uFillTx/>
                          <a:latin typeface="+mn-lt"/>
                          <a:ea typeface="+mn-ea"/>
                          <a:cs typeface="+mn-cs"/>
                        </a:rPr>
                        <a:t>4X60R60468</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mn-lt"/>
                          <a:ea typeface="+mn-ea"/>
                          <a:cs typeface="+mn-cs"/>
                        </a:rPr>
                        <a:t>NVIDIA Quadro P1000 4GB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$149.99 - </a:t>
                      </a:r>
                      <a:r>
                        <a:rPr lang="en-US" sz="600" b="0" dirty="0">
                          <a:solidFill>
                            <a:schemeClr val="tx1"/>
                          </a:solidFill>
                          <a:ea typeface="+mn-lt"/>
                          <a:cs typeface="+mn-lt"/>
                        </a:rPr>
                        <a:t>4X61F99432</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2GB</a:t>
                      </a:r>
                      <a:endParaRPr lang="en-US" sz="600" b="0" dirty="0"/>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$219.99 - </a:t>
                      </a:r>
                      <a:r>
                        <a:rPr lang="en-US" sz="600" b="0" i="0" u="none" strike="noStrike" dirty="0">
                          <a:solidFill>
                            <a:srgbClr val="000000"/>
                          </a:solidFill>
                          <a:effectLst/>
                          <a:latin typeface="+mn-lt"/>
                        </a:rPr>
                        <a:t>4X61E26090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T600 4GB</a:t>
                      </a:r>
                      <a:endParaRPr lang="en-US" sz="600" b="0" dirty="0"/>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$369.99 - </a:t>
                      </a:r>
                      <a:r>
                        <a:rPr lang="en-US" sz="600" b="0" i="0" u="none" strike="noStrike" kern="1200" dirty="0">
                          <a:solidFill>
                            <a:srgbClr val="000000"/>
                          </a:solidFill>
                          <a:effectLst/>
                          <a:latin typeface="+mn-lt"/>
                          <a:ea typeface="+mn-ea"/>
                          <a:cs typeface="+mn-cs"/>
                        </a:rPr>
                        <a:t>4X61E26088</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$559.99 - </a:t>
                      </a:r>
                      <a:r>
                        <a:rPr lang="en-US" sz="600" b="0" i="0" u="none" strike="noStrike" kern="1200" dirty="0">
                          <a:solidFill>
                            <a:srgbClr val="000000"/>
                          </a:solidFill>
                          <a:effectLst/>
                          <a:latin typeface="+mn-lt"/>
                          <a:ea typeface="+mn-ea"/>
                          <a:cs typeface="+mn-cs"/>
                        </a:rPr>
                        <a:t>4X61F99433</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6GB</a:t>
                      </a:r>
                    </a:p>
                    <a:p>
                      <a:pPr marL="0" marR="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$169.99 - </a:t>
                      </a:r>
                      <a:r>
                        <a:rPr lang="en-US" sz="600" b="0" dirty="0">
                          <a:solidFill>
                            <a:schemeClr val="tx1"/>
                          </a:solidFill>
                          <a:ea typeface="+mn-lt"/>
                          <a:cs typeface="+mn-lt"/>
                        </a:rPr>
                        <a:t>4X61J52234</a:t>
                      </a:r>
                      <a:r>
                        <a:rPr lang="en-US" sz="600" b="0" i="0" u="none" strike="noStrike" kern="1200" dirty="0">
                          <a:solidFill>
                            <a:srgbClr val="00B050"/>
                          </a:solidFill>
                          <a:effectLst/>
                          <a:latin typeface="+mn-lt"/>
                          <a:ea typeface="+mn-ea"/>
                          <a:cs typeface="+mn-cs"/>
                        </a:rPr>
                        <a:t>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000000"/>
                          </a:solidFill>
                          <a:effectLst/>
                          <a:latin typeface="+mn-lt"/>
                        </a:rPr>
                        <a:t>NVIDIA</a:t>
                      </a:r>
                      <a:r>
                        <a:rPr lang="en-US" sz="600" b="0" i="0" u="none" strike="noStrike" baseline="0" dirty="0">
                          <a:solidFill>
                            <a:srgbClr val="000000"/>
                          </a:solidFill>
                          <a:effectLst/>
                          <a:latin typeface="+mn-lt"/>
                        </a:rPr>
                        <a:t> T400 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$449.99 - </a:t>
                      </a:r>
                      <a:r>
                        <a:rPr lang="en-US" sz="600" b="0" i="0" u="none" strike="noStrike" kern="1200" dirty="0">
                          <a:solidFill>
                            <a:srgbClr val="000000"/>
                          </a:solidFill>
                          <a:effectLst/>
                          <a:latin typeface="+mn-lt"/>
                          <a:ea typeface="+mn-ea"/>
                          <a:cs typeface="+mn-cs"/>
                        </a:rPr>
                        <a:t>4X61J52233</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T1000 8GB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$799.99 - </a:t>
                      </a:r>
                      <a:r>
                        <a:rPr lang="en-US" sz="600" b="0" i="0" u="none" strike="noStrike" kern="1200" dirty="0">
                          <a:solidFill>
                            <a:srgbClr val="000000"/>
                          </a:solidFill>
                          <a:effectLst/>
                          <a:latin typeface="+mn-lt"/>
                          <a:ea typeface="+mn-ea"/>
                          <a:cs typeface="+mn-cs"/>
                        </a:rPr>
                        <a:t>4X61J52232</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RTX A2000 12GB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$1,309.99 - </a:t>
                      </a:r>
                      <a:r>
                        <a:rPr lang="en-US" sz="600" b="0" i="0" u="none" strike="noStrike" kern="1200" dirty="0">
                          <a:solidFill>
                            <a:srgbClr val="000000"/>
                          </a:solidFill>
                          <a:effectLst/>
                          <a:latin typeface="+mn-lt"/>
                          <a:ea typeface="+mn-ea"/>
                          <a:cs typeface="+mn-cs"/>
                        </a:rPr>
                        <a:t>4X61E26089</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A4000 16GB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$1,999.99 - </a:t>
                      </a:r>
                      <a:r>
                        <a:rPr lang="en-US" sz="600" b="0" i="0" u="none" strike="noStrike" kern="1200" dirty="0">
                          <a:solidFill>
                            <a:srgbClr val="000000"/>
                          </a:solidFill>
                          <a:effectLst/>
                          <a:latin typeface="+mn-lt"/>
                          <a:ea typeface="+mn-ea"/>
                          <a:cs typeface="+mn-cs"/>
                        </a:rPr>
                        <a:t>4X61J77360</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A4500 20GB</a:t>
                      </a:r>
                    </a:p>
                    <a:p>
                      <a:pPr marL="0" marR="0" lvl="0" indent="0" algn="l" rtl="0" eaLnBrk="1" fontAlgn="auto" latinLnBrk="0" hangingPunct="1">
                        <a:lnSpc>
                          <a:spcPts val="700"/>
                        </a:lnSpc>
                        <a:spcBef>
                          <a:spcPts val="0"/>
                        </a:spcBef>
                        <a:spcAft>
                          <a:spcPts val="0"/>
                        </a:spcAft>
                        <a:buClrTx/>
                        <a:buSzTx/>
                        <a:buFontTx/>
                        <a:buNone/>
                      </a:pPr>
                      <a:r>
                        <a:rPr lang="en-US" sz="600" b="0" i="0" u="none" strike="noStrike" dirty="0">
                          <a:solidFill>
                            <a:srgbClr val="FF0000"/>
                          </a:solidFill>
                          <a:effectLst/>
                          <a:latin typeface="+mn-lt"/>
                        </a:rPr>
                        <a:t>$2,569.99 - </a:t>
                      </a:r>
                      <a:r>
                        <a:rPr lang="en-US" sz="600" b="0" i="0" u="none" strike="noStrike" kern="1200" dirty="0">
                          <a:solidFill>
                            <a:srgbClr val="000000"/>
                          </a:solidFill>
                          <a:effectLst/>
                          <a:latin typeface="+mn-lt"/>
                          <a:ea typeface="+mn-ea"/>
                          <a:cs typeface="+mn-cs"/>
                        </a:rPr>
                        <a:t>4X61D97085 </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A5000 24GB</a:t>
                      </a:r>
                    </a:p>
                    <a:p>
                      <a:pPr marL="0" marR="0" lvl="0" indent="0" algn="l" defTabSz="914400" rtl="0" eaLnBrk="1" fontAlgn="auto" latinLnBrk="0" hangingPunct="1">
                        <a:lnSpc>
                          <a:spcPts val="700"/>
                        </a:lnSpc>
                        <a:spcBef>
                          <a:spcPts val="0"/>
                        </a:spcBef>
                        <a:spcAft>
                          <a:spcPts val="0"/>
                        </a:spcAft>
                        <a:buClrTx/>
                        <a:buSzTx/>
                        <a:buFontTx/>
                        <a:buNone/>
                        <a:tabLst/>
                        <a:defRPr/>
                      </a:pPr>
                      <a:r>
                        <a:rPr lang="en-US" sz="600" b="0" i="0" u="none" strike="noStrike" dirty="0">
                          <a:solidFill>
                            <a:srgbClr val="FF0000"/>
                          </a:solidFill>
                          <a:effectLst/>
                          <a:latin typeface="+mn-lt"/>
                        </a:rPr>
                        <a:t>$5,569.99 - </a:t>
                      </a:r>
                      <a:r>
                        <a:rPr lang="en-US" sz="600" b="0" i="0" u="none" strike="noStrike" kern="1200" dirty="0">
                          <a:solidFill>
                            <a:srgbClr val="000000"/>
                          </a:solidFill>
                          <a:effectLst/>
                          <a:latin typeface="+mn-lt"/>
                          <a:ea typeface="+mn-ea"/>
                          <a:cs typeface="+mn-cs"/>
                        </a:rPr>
                        <a:t>4X61D17227</a:t>
                      </a:r>
                    </a:p>
                    <a:p>
                      <a:pPr marL="0" marR="0" indent="0" algn="l" defTabSz="914400" rtl="0" eaLnBrk="1" fontAlgn="auto" latinLnBrk="0" hangingPunct="1">
                        <a:lnSpc>
                          <a:spcPts val="700"/>
                        </a:lnSpc>
                        <a:spcBef>
                          <a:spcPts val="0"/>
                        </a:spcBef>
                        <a:spcAft>
                          <a:spcPts val="0"/>
                        </a:spcAft>
                        <a:buClrTx/>
                        <a:buSzTx/>
                        <a:buFontTx/>
                        <a:buNone/>
                        <a:tabLst/>
                        <a:defRPr/>
                      </a:pPr>
                      <a:r>
                        <a:rPr lang="en-US" sz="600" b="0" i="0" u="none" strike="noStrike" kern="1200" dirty="0">
                          <a:solidFill>
                            <a:srgbClr val="000000"/>
                          </a:solidFill>
                          <a:effectLst/>
                          <a:latin typeface="+mn-lt"/>
                          <a:ea typeface="+mn-ea"/>
                          <a:cs typeface="+mn-cs"/>
                        </a:rPr>
                        <a:t>NVIDIA A6000 48GB</a:t>
                      </a:r>
                      <a:endParaRPr lang="en-US" sz="600" b="0" dirty="0"/>
                    </a:p>
                  </a:txBody>
                  <a:tcPr>
                    <a:solidFill>
                      <a:schemeClr val="bg1">
                        <a:lumMod val="85000"/>
                      </a:schemeClr>
                    </a:solidFill>
                  </a:tcPr>
                </a:tc>
                <a:extLst>
                  <a:ext uri="{0D108BD9-81ED-4DB2-BD59-A6C34878D82A}">
                    <a16:rowId xmlns:a16="http://schemas.microsoft.com/office/drawing/2014/main" val="992282793"/>
                  </a:ext>
                </a:extLst>
              </a:tr>
            </a:tbl>
          </a:graphicData>
        </a:graphic>
      </p:graphicFrame>
      <p:pic>
        <p:nvPicPr>
          <p:cNvPr id="33" name="Picture 32">
            <a:extLst>
              <a:ext uri="{FF2B5EF4-FFF2-40B4-BE49-F238E27FC236}">
                <a16:creationId xmlns:a16="http://schemas.microsoft.com/office/drawing/2014/main" id="{F89B802F-86BB-4E01-88CF-652EBFDE26B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943" b="89431" l="8475" r="94068">
                        <a14:foregroundMark x1="8475" y1="69919" x2="8475" y2="69919"/>
                        <a14:foregroundMark x1="94068" y1="15447" x2="94068" y2="15447"/>
                      </a14:backgroundRemoval>
                    </a14:imgEffect>
                  </a14:imgLayer>
                </a14:imgProps>
              </a:ext>
              <a:ext uri="{28A0092B-C50C-407E-A947-70E740481C1C}">
                <a14:useLocalDpi xmlns:a14="http://schemas.microsoft.com/office/drawing/2010/main"/>
              </a:ext>
            </a:extLst>
          </a:blip>
          <a:stretch>
            <a:fillRect/>
          </a:stretch>
        </p:blipFill>
        <p:spPr>
          <a:xfrm>
            <a:off x="4069440" y="5061140"/>
            <a:ext cx="946674" cy="996158"/>
          </a:xfrm>
          <a:prstGeom prst="rect">
            <a:avLst/>
          </a:prstGeom>
        </p:spPr>
      </p:pic>
      <p:sp>
        <p:nvSpPr>
          <p:cNvPr id="3" name="Title 2">
            <a:extLst>
              <a:ext uri="{FF2B5EF4-FFF2-40B4-BE49-F238E27FC236}">
                <a16:creationId xmlns:a16="http://schemas.microsoft.com/office/drawing/2014/main" id="{7896333B-2B3D-B147-F562-26B5086EF404}"/>
              </a:ext>
            </a:extLst>
          </p:cNvPr>
          <p:cNvSpPr>
            <a:spLocks noGrp="1"/>
          </p:cNvSpPr>
          <p:nvPr>
            <p:ph type="title"/>
          </p:nvPr>
        </p:nvSpPr>
        <p:spPr/>
        <p:txBody>
          <a:bodyPr/>
          <a:lstStyle/>
          <a:p>
            <a:r>
              <a:rPr lang="en-US" dirty="0"/>
              <a:t>ThinkStation P Series Performance Visuals &amp; Graphics</a:t>
            </a:r>
            <a:br>
              <a:rPr lang="en-US" dirty="0"/>
            </a:br>
            <a:endParaRPr lang="en-US" dirty="0"/>
          </a:p>
        </p:txBody>
      </p:sp>
    </p:spTree>
    <p:extLst>
      <p:ext uri="{BB962C8B-B14F-4D97-AF65-F5344CB8AC3E}">
        <p14:creationId xmlns:p14="http://schemas.microsoft.com/office/powerpoint/2010/main" val="301358736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015A25-F91F-462B-B98B-6D8DB4AD9819}"/>
              </a:ext>
            </a:extLst>
          </p:cNvPr>
          <p:cNvSpPr>
            <a:spLocks noGrp="1"/>
          </p:cNvSpPr>
          <p:nvPr>
            <p:ph type="title"/>
          </p:nvPr>
        </p:nvSpPr>
        <p:spPr/>
        <p:txBody>
          <a:bodyPr/>
          <a:lstStyle/>
          <a:p>
            <a:r>
              <a:rPr lang="en-US" dirty="0"/>
              <a:t>Visuals and Accessories</a:t>
            </a:r>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fld id="{6D22F896-40B5-4ADD-8801-0D06FADFA095}" type="slidenum">
              <a:rPr lang="en-US" smtClean="0"/>
              <a:pPr/>
              <a:t>55</a:t>
            </a:fld>
            <a:endParaRPr lang="en-US" dirty="0"/>
          </a:p>
        </p:txBody>
      </p:sp>
    </p:spTree>
    <p:extLst>
      <p:ext uri="{BB962C8B-B14F-4D97-AF65-F5344CB8AC3E}">
        <p14:creationId xmlns:p14="http://schemas.microsoft.com/office/powerpoint/2010/main" val="413713250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8" y="893"/>
            <a:ext cx="12185651" cy="6856214"/>
          </a:xfrm>
          <a:prstGeom prst="rect">
            <a:avLst/>
          </a:prstGeom>
        </p:spPr>
      </p:pic>
      <p:sp>
        <p:nvSpPr>
          <p:cNvPr id="4" name="Moon 3"/>
          <p:cNvSpPr/>
          <p:nvPr/>
        </p:nvSpPr>
        <p:spPr>
          <a:xfrm rot="10800000">
            <a:off x="-1646313" y="-2340643"/>
            <a:ext cx="16578707" cy="9350111"/>
          </a:xfrm>
          <a:prstGeom prst="moon">
            <a:avLst>
              <a:gd name="adj" fmla="val 5638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Moon 8"/>
          <p:cNvSpPr/>
          <p:nvPr/>
        </p:nvSpPr>
        <p:spPr>
          <a:xfrm rot="10800000">
            <a:off x="-7651597" y="633664"/>
            <a:ext cx="14140942" cy="2747722"/>
          </a:xfrm>
          <a:prstGeom prst="moon">
            <a:avLst>
              <a:gd name="adj" fmla="val 52626"/>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Arc 10"/>
          <p:cNvSpPr/>
          <p:nvPr/>
        </p:nvSpPr>
        <p:spPr>
          <a:xfrm rot="7342487">
            <a:off x="4929909" y="5874648"/>
            <a:ext cx="6417615" cy="1785866"/>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C456F36C-242C-4C68-B8DB-8A18222B30B5}"/>
              </a:ext>
            </a:extLst>
          </p:cNvPr>
          <p:cNvGrpSpPr/>
          <p:nvPr/>
        </p:nvGrpSpPr>
        <p:grpSpPr>
          <a:xfrm>
            <a:off x="4418991" y="2905972"/>
            <a:ext cx="2916813" cy="1584604"/>
            <a:chOff x="5110941" y="3821624"/>
            <a:chExt cx="2916813" cy="1584604"/>
          </a:xfrm>
        </p:grpSpPr>
        <p:sp>
          <p:nvSpPr>
            <p:cNvPr id="59" name="Moon 58">
              <a:extLst>
                <a:ext uri="{FF2B5EF4-FFF2-40B4-BE49-F238E27FC236}">
                  <a16:creationId xmlns:a16="http://schemas.microsoft.com/office/drawing/2014/main" id="{DACD0068-3846-4D88-A647-1A2239B4DA8C}"/>
                </a:ext>
              </a:extLst>
            </p:cNvPr>
            <p:cNvSpPr/>
            <p:nvPr/>
          </p:nvSpPr>
          <p:spPr>
            <a:xfrm>
              <a:off x="5110941" y="4438435"/>
              <a:ext cx="2916813" cy="967793"/>
            </a:xfrm>
            <a:prstGeom prst="moon">
              <a:avLst>
                <a:gd name="adj" fmla="val 64379"/>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TextBox 60">
              <a:extLst>
                <a:ext uri="{FF2B5EF4-FFF2-40B4-BE49-F238E27FC236}">
                  <a16:creationId xmlns:a16="http://schemas.microsoft.com/office/drawing/2014/main" id="{A0F65414-6E30-4930-9CA7-3B2BF54D1451}"/>
                </a:ext>
              </a:extLst>
            </p:cNvPr>
            <p:cNvSpPr txBox="1"/>
            <p:nvPr/>
          </p:nvSpPr>
          <p:spPr>
            <a:xfrm>
              <a:off x="5467815" y="4629497"/>
              <a:ext cx="1399377" cy="46141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 Series</a:t>
              </a:r>
            </a:p>
          </p:txBody>
        </p:sp>
        <p:sp>
          <p:nvSpPr>
            <p:cNvPr id="69" name="TextBox 68">
              <a:extLst>
                <a:ext uri="{FF2B5EF4-FFF2-40B4-BE49-F238E27FC236}">
                  <a16:creationId xmlns:a16="http://schemas.microsoft.com/office/drawing/2014/main" id="{51BB41D4-C044-4C0A-87C8-3EB8343985A8}"/>
                </a:ext>
              </a:extLst>
            </p:cNvPr>
            <p:cNvSpPr txBox="1"/>
            <p:nvPr/>
          </p:nvSpPr>
          <p:spPr>
            <a:xfrm>
              <a:off x="5305894" y="4993603"/>
              <a:ext cx="1904193" cy="338466"/>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Mobile Productivity</a:t>
              </a:r>
            </a:p>
          </p:txBody>
        </p:sp>
        <p:pic>
          <p:nvPicPr>
            <p:cNvPr id="18" name="Picture 17" descr="A close up of a computer&#10;&#10;Description automatically generated">
              <a:extLst>
                <a:ext uri="{FF2B5EF4-FFF2-40B4-BE49-F238E27FC236}">
                  <a16:creationId xmlns:a16="http://schemas.microsoft.com/office/drawing/2014/main" id="{8B9148D4-96A6-4DF6-BB70-D7AE54DE50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4572" y="3821624"/>
              <a:ext cx="1332523" cy="999393"/>
            </a:xfrm>
            <a:prstGeom prst="rect">
              <a:avLst/>
            </a:prstGeom>
          </p:spPr>
        </p:pic>
      </p:grpSp>
      <p:grpSp>
        <p:nvGrpSpPr>
          <p:cNvPr id="20" name="Group 19">
            <a:extLst>
              <a:ext uri="{FF2B5EF4-FFF2-40B4-BE49-F238E27FC236}">
                <a16:creationId xmlns:a16="http://schemas.microsoft.com/office/drawing/2014/main" id="{E5D9206A-2670-4471-AFCE-A7F093AA2D64}"/>
              </a:ext>
            </a:extLst>
          </p:cNvPr>
          <p:cNvGrpSpPr/>
          <p:nvPr/>
        </p:nvGrpSpPr>
        <p:grpSpPr>
          <a:xfrm>
            <a:off x="7279212" y="3407449"/>
            <a:ext cx="3482067" cy="1665765"/>
            <a:chOff x="8124839" y="3798265"/>
            <a:chExt cx="3482067" cy="1665765"/>
          </a:xfrm>
        </p:grpSpPr>
        <p:grpSp>
          <p:nvGrpSpPr>
            <p:cNvPr id="15" name="Group 14"/>
            <p:cNvGrpSpPr/>
            <p:nvPr/>
          </p:nvGrpSpPr>
          <p:grpSpPr>
            <a:xfrm>
              <a:off x="8124839" y="4446836"/>
              <a:ext cx="3354491" cy="1017194"/>
              <a:chOff x="2132442" y="4818599"/>
              <a:chExt cx="3355365" cy="1017459"/>
            </a:xfrm>
          </p:grpSpPr>
          <p:sp>
            <p:nvSpPr>
              <p:cNvPr id="60" name="Moon 59"/>
              <p:cNvSpPr/>
              <p:nvPr/>
            </p:nvSpPr>
            <p:spPr>
              <a:xfrm rot="10800000">
                <a:off x="2132442" y="4818599"/>
                <a:ext cx="3355365" cy="1017459"/>
              </a:xfrm>
              <a:prstGeom prst="moon">
                <a:avLst>
                  <a:gd name="adj" fmla="val 64379"/>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TextBox 57"/>
              <p:cNvSpPr txBox="1"/>
              <p:nvPr/>
            </p:nvSpPr>
            <p:spPr>
              <a:xfrm>
                <a:off x="3334559" y="4868625"/>
                <a:ext cx="1348446" cy="46153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E Series</a:t>
                </a:r>
              </a:p>
            </p:txBody>
          </p:sp>
          <p:sp>
            <p:nvSpPr>
              <p:cNvPr id="68" name="TextBox 67"/>
              <p:cNvSpPr txBox="1"/>
              <p:nvPr/>
            </p:nvSpPr>
            <p:spPr>
              <a:xfrm>
                <a:off x="3337548" y="5261061"/>
                <a:ext cx="1781257" cy="338554"/>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Entry Productivity</a:t>
                </a:r>
              </a:p>
            </p:txBody>
          </p:sp>
        </p:grpSp>
        <p:pic>
          <p:nvPicPr>
            <p:cNvPr id="14" name="Picture 13" descr="A picture containing dark, sitting, lamp, lit&#10;&#10;Description automatically generated">
              <a:extLst>
                <a:ext uri="{FF2B5EF4-FFF2-40B4-BE49-F238E27FC236}">
                  <a16:creationId xmlns:a16="http://schemas.microsoft.com/office/drawing/2014/main" id="{915CDF52-92E8-4CC1-951E-74F496CD77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41548" y="3798265"/>
              <a:ext cx="1265358" cy="1157167"/>
            </a:xfrm>
            <a:prstGeom prst="rect">
              <a:avLst/>
            </a:prstGeom>
          </p:spPr>
        </p:pic>
      </p:grpSp>
      <p:grpSp>
        <p:nvGrpSpPr>
          <p:cNvPr id="12" name="Group 11">
            <a:extLst>
              <a:ext uri="{FF2B5EF4-FFF2-40B4-BE49-F238E27FC236}">
                <a16:creationId xmlns:a16="http://schemas.microsoft.com/office/drawing/2014/main" id="{73C1EDD6-9F07-4E46-8B6A-EE3545833C13}"/>
              </a:ext>
            </a:extLst>
          </p:cNvPr>
          <p:cNvGrpSpPr/>
          <p:nvPr/>
        </p:nvGrpSpPr>
        <p:grpSpPr>
          <a:xfrm>
            <a:off x="9064712" y="1691818"/>
            <a:ext cx="3095136" cy="1855869"/>
            <a:chOff x="9072634" y="1918984"/>
            <a:chExt cx="3095136" cy="1855869"/>
          </a:xfrm>
        </p:grpSpPr>
        <p:sp>
          <p:nvSpPr>
            <p:cNvPr id="62" name="Moon 61"/>
            <p:cNvSpPr/>
            <p:nvPr/>
          </p:nvSpPr>
          <p:spPr>
            <a:xfrm>
              <a:off x="9072634" y="2586388"/>
              <a:ext cx="2916813" cy="676263"/>
            </a:xfrm>
            <a:prstGeom prst="moon">
              <a:avLst>
                <a:gd name="adj" fmla="val 64379"/>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TextBox 55"/>
            <p:cNvSpPr txBox="1"/>
            <p:nvPr/>
          </p:nvSpPr>
          <p:spPr>
            <a:xfrm>
              <a:off x="9309585" y="2693747"/>
              <a:ext cx="1654189" cy="46141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TIO Series</a:t>
              </a:r>
            </a:p>
          </p:txBody>
        </p:sp>
        <p:sp>
          <p:nvSpPr>
            <p:cNvPr id="66" name="TextBox 65"/>
            <p:cNvSpPr txBox="1"/>
            <p:nvPr/>
          </p:nvSpPr>
          <p:spPr>
            <a:xfrm>
              <a:off x="9449315" y="3046708"/>
              <a:ext cx="1325531" cy="338466"/>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Modular AIO</a:t>
              </a:r>
            </a:p>
          </p:txBody>
        </p:sp>
        <p:pic>
          <p:nvPicPr>
            <p:cNvPr id="7" name="Picture 6" descr="A computer screen with a keyboard and mouse&#10;&#10;Description automatically generated with low confidence">
              <a:extLst>
                <a:ext uri="{FF2B5EF4-FFF2-40B4-BE49-F238E27FC236}">
                  <a16:creationId xmlns:a16="http://schemas.microsoft.com/office/drawing/2014/main" id="{7AB8C443-B250-480B-AA26-5CB4A54D26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99016" y="1918984"/>
              <a:ext cx="1868754" cy="1855869"/>
            </a:xfrm>
            <a:prstGeom prst="rect">
              <a:avLst/>
            </a:prstGeom>
          </p:spPr>
        </p:pic>
      </p:grpSp>
      <p:grpSp>
        <p:nvGrpSpPr>
          <p:cNvPr id="3" name="Group 2"/>
          <p:cNvGrpSpPr/>
          <p:nvPr/>
        </p:nvGrpSpPr>
        <p:grpSpPr>
          <a:xfrm>
            <a:off x="4484144" y="5187695"/>
            <a:ext cx="2916813" cy="938214"/>
            <a:chOff x="6812304" y="4271320"/>
            <a:chExt cx="2917573" cy="938458"/>
          </a:xfrm>
        </p:grpSpPr>
        <p:sp>
          <p:nvSpPr>
            <p:cNvPr id="47" name="Moon 46"/>
            <p:cNvSpPr/>
            <p:nvPr/>
          </p:nvSpPr>
          <p:spPr>
            <a:xfrm rot="10800000">
              <a:off x="6812304" y="4271320"/>
              <a:ext cx="2917573" cy="676439"/>
            </a:xfrm>
            <a:prstGeom prst="moon">
              <a:avLst>
                <a:gd name="adj" fmla="val 64379"/>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p:cNvSpPr txBox="1"/>
            <p:nvPr/>
          </p:nvSpPr>
          <p:spPr>
            <a:xfrm>
              <a:off x="7910090" y="4407697"/>
              <a:ext cx="1348446" cy="46153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 Series</a:t>
              </a:r>
            </a:p>
          </p:txBody>
        </p:sp>
        <p:sp>
          <p:nvSpPr>
            <p:cNvPr id="49" name="TextBox 48"/>
            <p:cNvSpPr txBox="1"/>
            <p:nvPr/>
          </p:nvSpPr>
          <p:spPr>
            <a:xfrm>
              <a:off x="7976751" y="4871224"/>
              <a:ext cx="628698" cy="338554"/>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SMB</a:t>
              </a:r>
            </a:p>
          </p:txBody>
        </p:sp>
      </p:grpSp>
      <p:grpSp>
        <p:nvGrpSpPr>
          <p:cNvPr id="71" name="Group 70"/>
          <p:cNvGrpSpPr/>
          <p:nvPr/>
        </p:nvGrpSpPr>
        <p:grpSpPr>
          <a:xfrm>
            <a:off x="555781" y="6420703"/>
            <a:ext cx="734165" cy="244944"/>
            <a:chOff x="547688" y="952500"/>
            <a:chExt cx="12190413" cy="4067175"/>
          </a:xfrm>
        </p:grpSpPr>
        <p:sp>
          <p:nvSpPr>
            <p:cNvPr id="72" name="Rectangle 71"/>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Freeform 7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Freeform 73"/>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Freeform 74"/>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Freeform 75"/>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92D9BA4B-E21D-44D3-9CAD-0972982134E4}"/>
              </a:ext>
            </a:extLst>
          </p:cNvPr>
          <p:cNvGrpSpPr/>
          <p:nvPr/>
        </p:nvGrpSpPr>
        <p:grpSpPr>
          <a:xfrm>
            <a:off x="4634350" y="2167964"/>
            <a:ext cx="3096859" cy="849472"/>
            <a:chOff x="4401346" y="2860508"/>
            <a:chExt cx="3096859" cy="849472"/>
          </a:xfrm>
        </p:grpSpPr>
        <p:sp>
          <p:nvSpPr>
            <p:cNvPr id="70" name="Moon 69"/>
            <p:cNvSpPr/>
            <p:nvPr/>
          </p:nvSpPr>
          <p:spPr>
            <a:xfrm rot="10800000">
              <a:off x="4401346" y="2860508"/>
              <a:ext cx="2916813" cy="593941"/>
            </a:xfrm>
            <a:prstGeom prst="moon">
              <a:avLst>
                <a:gd name="adj" fmla="val 64379"/>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TextBox 53"/>
            <p:cNvSpPr txBox="1"/>
            <p:nvPr/>
          </p:nvSpPr>
          <p:spPr>
            <a:xfrm>
              <a:off x="5452449" y="2912132"/>
              <a:ext cx="1324890" cy="46141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T Series</a:t>
              </a:r>
            </a:p>
          </p:txBody>
        </p:sp>
        <p:sp>
          <p:nvSpPr>
            <p:cNvPr id="67" name="TextBox 66"/>
            <p:cNvSpPr txBox="1"/>
            <p:nvPr/>
          </p:nvSpPr>
          <p:spPr>
            <a:xfrm>
              <a:off x="5124455" y="3371514"/>
              <a:ext cx="2373750" cy="338466"/>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Mainstream Productivity</a:t>
              </a:r>
            </a:p>
          </p:txBody>
        </p:sp>
      </p:grpSp>
      <p:sp>
        <p:nvSpPr>
          <p:cNvPr id="16" name="Slide Number Placeholder 15"/>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1038" y="1022569"/>
            <a:ext cx="4808872" cy="1523603"/>
          </a:xfrm>
          <a:prstGeom prst="rect">
            <a:avLst/>
          </a:prstGeom>
        </p:spPr>
      </p:pic>
      <p:sp>
        <p:nvSpPr>
          <p:cNvPr id="10" name="TextBox 9"/>
          <p:cNvSpPr txBox="1"/>
          <p:nvPr/>
        </p:nvSpPr>
        <p:spPr>
          <a:xfrm>
            <a:off x="484225" y="2345774"/>
            <a:ext cx="1876948" cy="646163"/>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Portfolio</a:t>
            </a:r>
          </a:p>
        </p:txBody>
      </p:sp>
      <p:grpSp>
        <p:nvGrpSpPr>
          <p:cNvPr id="5" name="Group 4">
            <a:extLst>
              <a:ext uri="{FF2B5EF4-FFF2-40B4-BE49-F238E27FC236}">
                <a16:creationId xmlns:a16="http://schemas.microsoft.com/office/drawing/2014/main" id="{084B516A-5E59-4A9E-8051-9D07D2ACB68A}"/>
              </a:ext>
            </a:extLst>
          </p:cNvPr>
          <p:cNvGrpSpPr/>
          <p:nvPr/>
        </p:nvGrpSpPr>
        <p:grpSpPr>
          <a:xfrm>
            <a:off x="8143278" y="1154180"/>
            <a:ext cx="2916813" cy="987090"/>
            <a:chOff x="7858033" y="1214183"/>
            <a:chExt cx="2916813" cy="987090"/>
          </a:xfrm>
        </p:grpSpPr>
        <p:sp>
          <p:nvSpPr>
            <p:cNvPr id="63" name="Moon 62"/>
            <p:cNvSpPr/>
            <p:nvPr/>
          </p:nvSpPr>
          <p:spPr>
            <a:xfrm>
              <a:off x="7858033" y="1214183"/>
              <a:ext cx="2916813" cy="676263"/>
            </a:xfrm>
            <a:prstGeom prst="moon">
              <a:avLst>
                <a:gd name="adj" fmla="val 64379"/>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52" name="TextBox 51"/>
            <p:cNvSpPr txBox="1"/>
            <p:nvPr/>
          </p:nvSpPr>
          <p:spPr>
            <a:xfrm>
              <a:off x="8181932" y="1321542"/>
              <a:ext cx="1342518" cy="46141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 Series</a:t>
              </a:r>
            </a:p>
          </p:txBody>
        </p:sp>
        <p:sp>
          <p:nvSpPr>
            <p:cNvPr id="65" name="TextBox 64"/>
            <p:cNvSpPr txBox="1"/>
            <p:nvPr/>
          </p:nvSpPr>
          <p:spPr>
            <a:xfrm>
              <a:off x="8217746" y="1862807"/>
              <a:ext cx="2237530" cy="338466"/>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Premium Performance</a:t>
              </a:r>
            </a:p>
          </p:txBody>
        </p:sp>
      </p:grpSp>
      <p:pic>
        <p:nvPicPr>
          <p:cNvPr id="80" name="Picture 79" descr="A picture containing text, display, picture frame&#10;&#10;Description automatically generated">
            <a:extLst>
              <a:ext uri="{FF2B5EF4-FFF2-40B4-BE49-F238E27FC236}">
                <a16:creationId xmlns:a16="http://schemas.microsoft.com/office/drawing/2014/main" id="{77AD606B-8104-4B73-AD41-5A6983558A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7079" y="4363665"/>
            <a:ext cx="2646802" cy="1482266"/>
          </a:xfrm>
          <a:prstGeom prst="rect">
            <a:avLst/>
          </a:prstGeom>
        </p:spPr>
      </p:pic>
      <p:pic>
        <p:nvPicPr>
          <p:cNvPr id="82" name="Picture 2" descr="C:\Users\wangqi23\Desktop\4klogo.png">
            <a:extLst>
              <a:ext uri="{FF2B5EF4-FFF2-40B4-BE49-F238E27FC236}">
                <a16:creationId xmlns:a16="http://schemas.microsoft.com/office/drawing/2014/main" id="{3AAD668E-A73B-4FD7-9A58-7E1A85EA1B3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6382" y="4286137"/>
            <a:ext cx="665306" cy="651214"/>
          </a:xfrm>
          <a:prstGeom prst="rect">
            <a:avLst/>
          </a:prstGeom>
          <a:extLst>
            <a:ext uri="{909E8E84-426E-40DD-AFC4-6F175D3DCCD1}">
              <a14:hiddenFill xmlns:a14="http://schemas.microsoft.com/office/drawing/2010/main">
                <a:solidFill>
                  <a:srgbClr val="FFFFFF"/>
                </a:solidFill>
              </a14:hiddenFill>
            </a:ext>
          </a:extLst>
        </p:spPr>
      </p:pic>
      <p:pic>
        <p:nvPicPr>
          <p:cNvPr id="13" name="Picture 12" descr="A picture containing text, electronics, dark, computer&#10;&#10;Description automatically generated">
            <a:extLst>
              <a:ext uri="{FF2B5EF4-FFF2-40B4-BE49-F238E27FC236}">
                <a16:creationId xmlns:a16="http://schemas.microsoft.com/office/drawing/2014/main" id="{DE4CEE79-6502-4497-C935-BB86C90C41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78884" y="118166"/>
            <a:ext cx="3280950" cy="1837403"/>
          </a:xfrm>
          <a:prstGeom prst="rect">
            <a:avLst/>
          </a:prstGeom>
        </p:spPr>
      </p:pic>
      <p:pic>
        <p:nvPicPr>
          <p:cNvPr id="21" name="Picture 20" descr="A picture containing text, indoor, electronics&#10;&#10;Description automatically generated">
            <a:extLst>
              <a:ext uri="{FF2B5EF4-FFF2-40B4-BE49-F238E27FC236}">
                <a16:creationId xmlns:a16="http://schemas.microsoft.com/office/drawing/2014/main" id="{F0652B26-3BCA-1736-00EE-5F3E37A7E3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70347" y="708797"/>
            <a:ext cx="2991575" cy="1675483"/>
          </a:xfrm>
          <a:prstGeom prst="rect">
            <a:avLst/>
          </a:prstGeom>
        </p:spPr>
      </p:pic>
    </p:spTree>
    <p:extLst>
      <p:ext uri="{BB962C8B-B14F-4D97-AF65-F5344CB8AC3E}">
        <p14:creationId xmlns:p14="http://schemas.microsoft.com/office/powerpoint/2010/main" val="33219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text, indoor, floor, ceiling&#10;&#10;Description automatically generated">
            <a:extLst>
              <a:ext uri="{FF2B5EF4-FFF2-40B4-BE49-F238E27FC236}">
                <a16:creationId xmlns:a16="http://schemas.microsoft.com/office/drawing/2014/main" id="{42318DE4-F2F5-4094-B8EB-338EFBFC5F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64" y="0"/>
            <a:ext cx="12185261" cy="6858000"/>
          </a:xfrm>
          <a:prstGeom prst="rect">
            <a:avLst/>
          </a:prstGeom>
        </p:spPr>
      </p:pic>
      <p:sp>
        <p:nvSpPr>
          <p:cNvPr id="8" name="Rectangle 7">
            <a:extLst>
              <a:ext uri="{FF2B5EF4-FFF2-40B4-BE49-F238E27FC236}">
                <a16:creationId xmlns:a16="http://schemas.microsoft.com/office/drawing/2014/main" id="{7207AC2B-A112-48B6-82CF-87000C64EEC3}"/>
              </a:ext>
            </a:extLst>
          </p:cNvPr>
          <p:cNvSpPr/>
          <p:nvPr/>
        </p:nvSpPr>
        <p:spPr>
          <a:xfrm>
            <a:off x="577236" y="2731537"/>
            <a:ext cx="11163914" cy="2401294"/>
          </a:xfrm>
          <a:prstGeom prst="rect">
            <a:avLst/>
          </a:prstGeom>
          <a:solidFill>
            <a:schemeClr val="accent6">
              <a:lumMod val="25000"/>
              <a:lumOff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95922689-C77D-4AD3-BDFB-E5B755ED640C}"/>
              </a:ext>
            </a:extLst>
          </p:cNvPr>
          <p:cNvSpPr txBox="1"/>
          <p:nvPr/>
        </p:nvSpPr>
        <p:spPr>
          <a:xfrm rot="16200000">
            <a:off x="350764" y="4430570"/>
            <a:ext cx="938077" cy="461665"/>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23.8”</a:t>
            </a:r>
          </a:p>
        </p:txBody>
      </p:sp>
      <p:sp>
        <p:nvSpPr>
          <p:cNvPr id="14" name="Title 13">
            <a:extLst>
              <a:ext uri="{FF2B5EF4-FFF2-40B4-BE49-F238E27FC236}">
                <a16:creationId xmlns:a16="http://schemas.microsoft.com/office/drawing/2014/main" id="{BBBAF9C1-79B7-4E93-9FA9-0F927278725F}"/>
              </a:ext>
            </a:extLst>
          </p:cNvPr>
          <p:cNvSpPr>
            <a:spLocks noGrp="1"/>
          </p:cNvSpPr>
          <p:nvPr>
            <p:ph type="title"/>
          </p:nvPr>
        </p:nvSpPr>
        <p:spPr/>
        <p:txBody>
          <a:bodyPr/>
          <a:lstStyle/>
          <a:p>
            <a:r>
              <a:rPr lang="en-US" dirty="0">
                <a:solidFill>
                  <a:schemeClr val="accent5">
                    <a:lumMod val="50000"/>
                  </a:schemeClr>
                </a:solidFill>
              </a:rPr>
              <a:t>ThinkVision P Series</a:t>
            </a:r>
          </a:p>
        </p:txBody>
      </p:sp>
      <p:sp>
        <p:nvSpPr>
          <p:cNvPr id="3" name="Slide Number Placeholder 2">
            <a:extLst>
              <a:ext uri="{FF2B5EF4-FFF2-40B4-BE49-F238E27FC236}">
                <a16:creationId xmlns:a16="http://schemas.microsoft.com/office/drawing/2014/main" id="{A54DB1AD-461A-4D72-AFBF-87793F418097}"/>
              </a:ext>
            </a:extLst>
          </p:cNvPr>
          <p:cNvSpPr>
            <a:spLocks noGrp="1"/>
          </p:cNvSpPr>
          <p:nvPr>
            <p:ph type="sldNum" sz="quarter" idx="10"/>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descr="A picture containing computer, television&#10;&#10;Description automatically generated">
            <a:extLst>
              <a:ext uri="{FF2B5EF4-FFF2-40B4-BE49-F238E27FC236}">
                <a16:creationId xmlns:a16="http://schemas.microsoft.com/office/drawing/2014/main" id="{BB8093E8-3BF3-4688-B20D-28CEC898F9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6800" y="2081447"/>
            <a:ext cx="2742251" cy="2056688"/>
          </a:xfrm>
          <a:prstGeom prst="rect">
            <a:avLst/>
          </a:prstGeom>
        </p:spPr>
      </p:pic>
      <p:pic>
        <p:nvPicPr>
          <p:cNvPr id="18" name="Picture 17" descr="A picture containing text, electronics, dark, computer&#10;&#10;Description automatically generated">
            <a:extLst>
              <a:ext uri="{FF2B5EF4-FFF2-40B4-BE49-F238E27FC236}">
                <a16:creationId xmlns:a16="http://schemas.microsoft.com/office/drawing/2014/main" id="{DD46DBC9-BC3E-44A8-8863-D50E44B79D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7550" y="2200986"/>
            <a:ext cx="3280950" cy="1837403"/>
          </a:xfrm>
          <a:prstGeom prst="rect">
            <a:avLst/>
          </a:prstGeom>
        </p:spPr>
      </p:pic>
      <p:sp>
        <p:nvSpPr>
          <p:cNvPr id="45" name="TextBox 44">
            <a:extLst>
              <a:ext uri="{FF2B5EF4-FFF2-40B4-BE49-F238E27FC236}">
                <a16:creationId xmlns:a16="http://schemas.microsoft.com/office/drawing/2014/main" id="{034F6F5F-18D6-4FB1-9730-C4E30604950F}"/>
              </a:ext>
            </a:extLst>
          </p:cNvPr>
          <p:cNvSpPr txBox="1"/>
          <p:nvPr/>
        </p:nvSpPr>
        <p:spPr>
          <a:xfrm>
            <a:off x="1602289" y="6401580"/>
            <a:ext cx="4114800" cy="153888"/>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2023 Lenovo Internal. All rights reserved.</a:t>
            </a:r>
          </a:p>
        </p:txBody>
      </p:sp>
      <p:grpSp>
        <p:nvGrpSpPr>
          <p:cNvPr id="46" name="Group 45">
            <a:extLst>
              <a:ext uri="{FF2B5EF4-FFF2-40B4-BE49-F238E27FC236}">
                <a16:creationId xmlns:a16="http://schemas.microsoft.com/office/drawing/2014/main" id="{5042CE1E-24E3-4A63-B2D8-7A9D5604BF12}"/>
              </a:ext>
            </a:extLst>
          </p:cNvPr>
          <p:cNvGrpSpPr>
            <a:grpSpLocks noChangeAspect="1"/>
          </p:cNvGrpSpPr>
          <p:nvPr/>
        </p:nvGrpSpPr>
        <p:grpSpPr>
          <a:xfrm>
            <a:off x="760413" y="6348283"/>
            <a:ext cx="777240" cy="259316"/>
            <a:chOff x="547688" y="952500"/>
            <a:chExt cx="12190413" cy="4067175"/>
          </a:xfrm>
        </p:grpSpPr>
        <p:sp>
          <p:nvSpPr>
            <p:cNvPr id="47" name="Rectangle 46">
              <a:extLst>
                <a:ext uri="{FF2B5EF4-FFF2-40B4-BE49-F238E27FC236}">
                  <a16:creationId xmlns:a16="http://schemas.microsoft.com/office/drawing/2014/main" id="{7ECE0027-9A6C-4B22-9DAE-E92439199ED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Freeform 7">
              <a:extLst>
                <a:ext uri="{FF2B5EF4-FFF2-40B4-BE49-F238E27FC236}">
                  <a16:creationId xmlns:a16="http://schemas.microsoft.com/office/drawing/2014/main" id="{593B4AC5-CD59-4D59-96F7-55EDD839BDD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Freeform 8">
              <a:extLst>
                <a:ext uri="{FF2B5EF4-FFF2-40B4-BE49-F238E27FC236}">
                  <a16:creationId xmlns:a16="http://schemas.microsoft.com/office/drawing/2014/main" id="{A1A4D032-ED38-4B63-9A45-ABD718F8474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Freeform 9">
              <a:extLst>
                <a:ext uri="{FF2B5EF4-FFF2-40B4-BE49-F238E27FC236}">
                  <a16:creationId xmlns:a16="http://schemas.microsoft.com/office/drawing/2014/main" id="{CB979282-438E-423D-A07F-B9283D6EE7D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Freeform 10">
              <a:extLst>
                <a:ext uri="{FF2B5EF4-FFF2-40B4-BE49-F238E27FC236}">
                  <a16:creationId xmlns:a16="http://schemas.microsoft.com/office/drawing/2014/main" id="{E59ACB5D-866A-4641-AE93-EDC9FE4B17C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Freeform 10">
              <a:extLst>
                <a:ext uri="{FF2B5EF4-FFF2-40B4-BE49-F238E27FC236}">
                  <a16:creationId xmlns:a16="http://schemas.microsoft.com/office/drawing/2014/main" id="{C4CDB5EC-593C-4B74-B5E7-F4CA1CF2449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Freeform 11">
              <a:extLst>
                <a:ext uri="{FF2B5EF4-FFF2-40B4-BE49-F238E27FC236}">
                  <a16:creationId xmlns:a16="http://schemas.microsoft.com/office/drawing/2014/main" id="{D3B143F0-4914-4C98-897C-239B07E3A0E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grpSp>
      <p:graphicFrame>
        <p:nvGraphicFramePr>
          <p:cNvPr id="2" name="Table 7">
            <a:extLst>
              <a:ext uri="{FF2B5EF4-FFF2-40B4-BE49-F238E27FC236}">
                <a16:creationId xmlns:a16="http://schemas.microsoft.com/office/drawing/2014/main" id="{4E3231E9-9D92-5857-1B46-ADB46D289DEB}"/>
              </a:ext>
            </a:extLst>
          </p:cNvPr>
          <p:cNvGraphicFramePr>
            <a:graphicFrameLocks noGrp="1"/>
          </p:cNvGraphicFramePr>
          <p:nvPr/>
        </p:nvGraphicFramePr>
        <p:xfrm>
          <a:off x="6859176" y="4209676"/>
          <a:ext cx="4685123" cy="1709243"/>
        </p:xfrm>
        <a:graphic>
          <a:graphicData uri="http://schemas.openxmlformats.org/drawingml/2006/table">
            <a:tbl>
              <a:tblPr firstRow="1" bandRow="1">
                <a:tableStyleId>{93296810-A885-4BE3-A3E7-6D5BEEA58F35}</a:tableStyleId>
              </a:tblPr>
              <a:tblGrid>
                <a:gridCol w="1802224">
                  <a:extLst>
                    <a:ext uri="{9D8B030D-6E8A-4147-A177-3AD203B41FA5}">
                      <a16:colId xmlns:a16="http://schemas.microsoft.com/office/drawing/2014/main" val="4105679371"/>
                    </a:ext>
                  </a:extLst>
                </a:gridCol>
                <a:gridCol w="2882899">
                  <a:extLst>
                    <a:ext uri="{9D8B030D-6E8A-4147-A177-3AD203B41FA5}">
                      <a16:colId xmlns:a16="http://schemas.microsoft.com/office/drawing/2014/main" val="2725753758"/>
                    </a:ext>
                  </a:extLst>
                </a:gridCol>
              </a:tblGrid>
              <a:tr h="337643">
                <a:tc>
                  <a:txBody>
                    <a:bodyPr/>
                    <a:lstStyle/>
                    <a:p>
                      <a:r>
                        <a:rPr lang="en-US" sz="1600" dirty="0"/>
                        <a:t>P24q-30</a:t>
                      </a:r>
                    </a:p>
                  </a:txBody>
                  <a:tcPr/>
                </a:tc>
                <a:tc>
                  <a:txBody>
                    <a:bodyPr/>
                    <a:lstStyle/>
                    <a:p>
                      <a:r>
                        <a:rPr lang="en-US" sz="1600" dirty="0"/>
                        <a:t>P24h-30</a:t>
                      </a:r>
                    </a:p>
                  </a:txBody>
                  <a:tcPr/>
                </a:tc>
                <a:extLst>
                  <a:ext uri="{0D108BD9-81ED-4DB2-BD59-A6C34878D82A}">
                    <a16:rowId xmlns:a16="http://schemas.microsoft.com/office/drawing/2014/main" val="3198656435"/>
                  </a:ext>
                </a:extLst>
              </a:tr>
              <a:tr h="731965">
                <a:tc>
                  <a:txBody>
                    <a:bodyPr/>
                    <a:lstStyle/>
                    <a:p>
                      <a:r>
                        <a:rPr lang="en-US" sz="1200" dirty="0"/>
                        <a:t>23.8” 16:9 nLBL Display</a:t>
                      </a:r>
                    </a:p>
                    <a:p>
                      <a:r>
                        <a:rPr lang="en-US" sz="1200" dirty="0"/>
                        <a:t>QHD 2560x1440 </a:t>
                      </a:r>
                    </a:p>
                    <a:p>
                      <a:r>
                        <a:rPr lang="en-US" sz="1200" dirty="0"/>
                        <a:t>DP/HDMI</a:t>
                      </a:r>
                    </a:p>
                    <a:p>
                      <a:r>
                        <a:rPr lang="en-US" sz="1200" dirty="0"/>
                        <a:t>Daisy Chain</a:t>
                      </a:r>
                    </a:p>
                    <a:p>
                      <a:r>
                        <a:rPr lang="en-US" sz="1200" dirty="0"/>
                        <a:t>$304</a:t>
                      </a:r>
                    </a:p>
                    <a:p>
                      <a:r>
                        <a:rPr lang="en-US" sz="1200" dirty="0"/>
                        <a:t>MTM: </a:t>
                      </a:r>
                      <a:r>
                        <a:rPr lang="en-US" sz="1200" b="1" dirty="0"/>
                        <a:t>63B4GAR6US</a:t>
                      </a:r>
                    </a:p>
                  </a:txBody>
                  <a:tcPr/>
                </a:tc>
                <a:tc>
                  <a:txBody>
                    <a:bodyPr/>
                    <a:lstStyle/>
                    <a:p>
                      <a:r>
                        <a:rPr lang="en-US" sz="1200" dirty="0"/>
                        <a:t>23.8” 16:9 nLBL Display</a:t>
                      </a:r>
                    </a:p>
                    <a:p>
                      <a:r>
                        <a:rPr lang="en-US" sz="1200" dirty="0"/>
                        <a:t>QHD 2560x1440</a:t>
                      </a:r>
                    </a:p>
                    <a:p>
                      <a:r>
                        <a:rPr lang="en-US" sz="1200" dirty="0"/>
                        <a:t>USB-C (100W) / DP 1.4 / HDMI</a:t>
                      </a:r>
                    </a:p>
                    <a:p>
                      <a:r>
                        <a:rPr lang="en-US" sz="1200" dirty="0"/>
                        <a:t>Daisy Chain</a:t>
                      </a:r>
                    </a:p>
                    <a:p>
                      <a:r>
                        <a:rPr lang="en-US" sz="1200" dirty="0"/>
                        <a:t>Docking Monitor w/RJ45 Ethernet</a:t>
                      </a:r>
                    </a:p>
                    <a:p>
                      <a:r>
                        <a:rPr lang="en-US" sz="1200" dirty="0"/>
                        <a:t>$424</a:t>
                      </a:r>
                    </a:p>
                    <a:p>
                      <a:r>
                        <a:rPr lang="en-US" sz="1200" dirty="0"/>
                        <a:t>MTM: </a:t>
                      </a:r>
                      <a:r>
                        <a:rPr lang="en-US" sz="1200" b="1" dirty="0"/>
                        <a:t>63B3GAR6US</a:t>
                      </a:r>
                    </a:p>
                  </a:txBody>
                  <a:tcPr/>
                </a:tc>
                <a:extLst>
                  <a:ext uri="{0D108BD9-81ED-4DB2-BD59-A6C34878D82A}">
                    <a16:rowId xmlns:a16="http://schemas.microsoft.com/office/drawing/2014/main" val="1603433535"/>
                  </a:ext>
                </a:extLst>
              </a:tr>
            </a:tbl>
          </a:graphicData>
        </a:graphic>
      </p:graphicFrame>
      <p:graphicFrame>
        <p:nvGraphicFramePr>
          <p:cNvPr id="4" name="Table 7">
            <a:extLst>
              <a:ext uri="{FF2B5EF4-FFF2-40B4-BE49-F238E27FC236}">
                <a16:creationId xmlns:a16="http://schemas.microsoft.com/office/drawing/2014/main" id="{1EC24996-F22F-2125-8EF6-32807B4CD2A4}"/>
              </a:ext>
            </a:extLst>
          </p:cNvPr>
          <p:cNvGraphicFramePr>
            <a:graphicFrameLocks noGrp="1"/>
          </p:cNvGraphicFramePr>
          <p:nvPr/>
        </p:nvGraphicFramePr>
        <p:xfrm>
          <a:off x="1602289" y="4209676"/>
          <a:ext cx="4685123" cy="1709243"/>
        </p:xfrm>
        <a:graphic>
          <a:graphicData uri="http://schemas.openxmlformats.org/drawingml/2006/table">
            <a:tbl>
              <a:tblPr firstRow="1" bandRow="1">
                <a:tableStyleId>{93296810-A885-4BE3-A3E7-6D5BEEA58F35}</a:tableStyleId>
              </a:tblPr>
              <a:tblGrid>
                <a:gridCol w="1802224">
                  <a:extLst>
                    <a:ext uri="{9D8B030D-6E8A-4147-A177-3AD203B41FA5}">
                      <a16:colId xmlns:a16="http://schemas.microsoft.com/office/drawing/2014/main" val="4105679371"/>
                    </a:ext>
                  </a:extLst>
                </a:gridCol>
                <a:gridCol w="2882899">
                  <a:extLst>
                    <a:ext uri="{9D8B030D-6E8A-4147-A177-3AD203B41FA5}">
                      <a16:colId xmlns:a16="http://schemas.microsoft.com/office/drawing/2014/main" val="2725753758"/>
                    </a:ext>
                  </a:extLst>
                </a:gridCol>
              </a:tblGrid>
              <a:tr h="337643">
                <a:tc>
                  <a:txBody>
                    <a:bodyPr/>
                    <a:lstStyle/>
                    <a:p>
                      <a:r>
                        <a:rPr lang="en-US" sz="1600" dirty="0"/>
                        <a:t>P24q-20</a:t>
                      </a:r>
                    </a:p>
                  </a:txBody>
                  <a:tcPr/>
                </a:tc>
                <a:tc>
                  <a:txBody>
                    <a:bodyPr/>
                    <a:lstStyle/>
                    <a:p>
                      <a:r>
                        <a:rPr lang="en-US" sz="1600" dirty="0"/>
                        <a:t>P24h-2L</a:t>
                      </a:r>
                    </a:p>
                  </a:txBody>
                  <a:tcPr/>
                </a:tc>
                <a:extLst>
                  <a:ext uri="{0D108BD9-81ED-4DB2-BD59-A6C34878D82A}">
                    <a16:rowId xmlns:a16="http://schemas.microsoft.com/office/drawing/2014/main" val="3198656435"/>
                  </a:ext>
                </a:extLst>
              </a:tr>
              <a:tr h="731965">
                <a:tc>
                  <a:txBody>
                    <a:bodyPr/>
                    <a:lstStyle/>
                    <a:p>
                      <a:r>
                        <a:rPr lang="en-US" sz="1200" dirty="0"/>
                        <a:t>23.8” 16:9 Display</a:t>
                      </a:r>
                    </a:p>
                    <a:p>
                      <a:r>
                        <a:rPr lang="en-US" sz="1200" dirty="0"/>
                        <a:t>QHD 2560x1440 </a:t>
                      </a:r>
                    </a:p>
                    <a:p>
                      <a:r>
                        <a:rPr lang="en-US" sz="1200" dirty="0"/>
                        <a:t>DP/HDMI</a:t>
                      </a:r>
                    </a:p>
                    <a:p>
                      <a:r>
                        <a:rPr lang="en-US" sz="1200" dirty="0"/>
                        <a:t>Daisy Chain</a:t>
                      </a:r>
                    </a:p>
                    <a:p>
                      <a:r>
                        <a:rPr lang="en-US" sz="1200" dirty="0"/>
                        <a:t>$304</a:t>
                      </a:r>
                    </a:p>
                    <a:p>
                      <a:r>
                        <a:rPr lang="en-US" sz="1200" dirty="0"/>
                        <a:t>MTM: </a:t>
                      </a:r>
                      <a:r>
                        <a:rPr lang="en-US" sz="1200" b="1" dirty="0"/>
                        <a:t>61F5GAR1US</a:t>
                      </a:r>
                    </a:p>
                  </a:txBody>
                  <a:tcPr/>
                </a:tc>
                <a:tc>
                  <a:txBody>
                    <a:bodyPr/>
                    <a:lstStyle/>
                    <a:p>
                      <a:r>
                        <a:rPr lang="en-US" sz="1200" dirty="0"/>
                        <a:t>23.8” 16:9 nLBL Display</a:t>
                      </a:r>
                    </a:p>
                    <a:p>
                      <a:r>
                        <a:rPr lang="en-US" sz="1200" dirty="0"/>
                        <a:t>QHD 2560x1440</a:t>
                      </a:r>
                    </a:p>
                    <a:p>
                      <a:r>
                        <a:rPr lang="en-US" sz="1200" dirty="0"/>
                        <a:t>USB-C (75W) / DP 1.2 / HDMI</a:t>
                      </a:r>
                    </a:p>
                    <a:p>
                      <a:r>
                        <a:rPr lang="en-US" sz="1200" dirty="0"/>
                        <a:t>Daisy Chain</a:t>
                      </a:r>
                    </a:p>
                    <a:p>
                      <a:r>
                        <a:rPr lang="en-US" sz="1200" dirty="0"/>
                        <a:t>Docking Monitor w/RJ45 Ethernet</a:t>
                      </a:r>
                    </a:p>
                    <a:p>
                      <a:r>
                        <a:rPr lang="en-US" sz="1200" dirty="0"/>
                        <a:t>$424</a:t>
                      </a:r>
                    </a:p>
                    <a:p>
                      <a:r>
                        <a:rPr lang="en-US" sz="1200" dirty="0"/>
                        <a:t>MTM: </a:t>
                      </a:r>
                      <a:r>
                        <a:rPr lang="en-US" sz="1200" b="1" dirty="0"/>
                        <a:t>62B2GAR1US</a:t>
                      </a:r>
                    </a:p>
                  </a:txBody>
                  <a:tcPr/>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103593224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7A8939-93D2-4894-B64A-CE11B7ABFBB5}"/>
              </a:ext>
            </a:extLst>
          </p:cNvPr>
          <p:cNvSpPr>
            <a:spLocks noGrp="1"/>
          </p:cNvSpPr>
          <p:nvPr>
            <p:ph type="title"/>
          </p:nvPr>
        </p:nvSpPr>
        <p:spPr/>
        <p:txBody>
          <a:bodyPr/>
          <a:lstStyle/>
          <a:p>
            <a:r>
              <a:rPr lang="fr-FR" dirty="0"/>
              <a:t>ThinkVision T86, T75, T65 </a:t>
            </a:r>
            <a:br>
              <a:rPr lang="fr-FR" dirty="0"/>
            </a:br>
            <a:r>
              <a:rPr lang="fr-FR" dirty="0"/>
              <a:t>Interactive Large Format Displays (iLFDs)</a:t>
            </a:r>
            <a:endParaRPr lang="en-US" dirty="0"/>
          </a:p>
        </p:txBody>
      </p:sp>
      <p:sp>
        <p:nvSpPr>
          <p:cNvPr id="7" name="Content Placeholder 6">
            <a:extLst>
              <a:ext uri="{FF2B5EF4-FFF2-40B4-BE49-F238E27FC236}">
                <a16:creationId xmlns:a16="http://schemas.microsoft.com/office/drawing/2014/main" id="{0AF7EF17-61B8-4C6D-A8DA-F518C8532B5D}"/>
              </a:ext>
            </a:extLst>
          </p:cNvPr>
          <p:cNvSpPr>
            <a:spLocks noGrp="1"/>
          </p:cNvSpPr>
          <p:nvPr>
            <p:ph sz="half" idx="1"/>
          </p:nvPr>
        </p:nvSpPr>
        <p:spPr>
          <a:xfrm>
            <a:off x="551529" y="1716635"/>
            <a:ext cx="4117039" cy="4527646"/>
          </a:xfrm>
        </p:spPr>
        <p:txBody>
          <a:bodyPr/>
          <a:lstStyle/>
          <a:p>
            <a:pPr marL="0" indent="0" algn="ctr">
              <a:buNone/>
            </a:pPr>
            <a:r>
              <a:rPr lang="en-US" b="1" dirty="0"/>
              <a:t>Specs</a:t>
            </a:r>
            <a:endParaRPr lang="en-US" sz="1200" b="1" dirty="0"/>
          </a:p>
          <a:p>
            <a:r>
              <a:rPr lang="en-US" sz="1200" b="1" dirty="0"/>
              <a:t>All Models</a:t>
            </a:r>
          </a:p>
          <a:p>
            <a:pPr lvl="1"/>
            <a:r>
              <a:rPr lang="en-US" sz="1000" dirty="0"/>
              <a:t>Wireless Projection (via W30 wireless dongle)</a:t>
            </a:r>
          </a:p>
          <a:p>
            <a:pPr lvl="1"/>
            <a:r>
              <a:rPr lang="en-US" sz="1000" dirty="0"/>
              <a:t>Whiteboard / 20 pt IR Touch Functionality</a:t>
            </a:r>
          </a:p>
          <a:p>
            <a:pPr lvl="1"/>
            <a:r>
              <a:rPr lang="en-US" sz="1000" dirty="0"/>
              <a:t>Remote Collaboration</a:t>
            </a:r>
          </a:p>
          <a:p>
            <a:pPr lvl="1"/>
            <a:r>
              <a:rPr lang="en-US" sz="1000" dirty="0"/>
              <a:t>3840x2160 4K Resolution</a:t>
            </a:r>
          </a:p>
          <a:p>
            <a:pPr lvl="1"/>
            <a:r>
              <a:rPr lang="en-US" sz="1000" dirty="0"/>
              <a:t>Android 9 OS</a:t>
            </a:r>
          </a:p>
          <a:p>
            <a:pPr lvl="1"/>
            <a:r>
              <a:rPr lang="en-US" sz="1000" dirty="0"/>
              <a:t>4K AI Enhanced Smart Camera*</a:t>
            </a:r>
          </a:p>
          <a:p>
            <a:pPr lvl="1"/>
            <a:r>
              <a:rPr lang="en-US" sz="1000" dirty="0"/>
              <a:t>Front Ports: HDMI2.0(1), USB 3.0(1), USB-C(1), USB touch(1)</a:t>
            </a:r>
          </a:p>
          <a:p>
            <a:pPr lvl="1"/>
            <a:r>
              <a:rPr lang="en-US" sz="1000" dirty="0"/>
              <a:t>Other Ports: USB-C(1), HDMI2.0(3), DP1.2(1), VGA(1), USB3.0(2), USB touch(1), RJ45(2), RS232(1), HDMI out(1), Audio out/in(1)</a:t>
            </a:r>
          </a:p>
          <a:p>
            <a:pPr lvl="1"/>
            <a:r>
              <a:rPr lang="en-US" sz="1000" dirty="0"/>
              <a:t>Ambient light &amp; Human presence sensors</a:t>
            </a:r>
          </a:p>
          <a:p>
            <a:pPr lvl="1"/>
            <a:r>
              <a:rPr lang="en-US" sz="1000" dirty="0"/>
              <a:t>2x 15W speakers &amp; 8-array microphone</a:t>
            </a:r>
          </a:p>
          <a:p>
            <a:pPr lvl="1"/>
            <a:endParaRPr lang="en-US" sz="1000" dirty="0"/>
          </a:p>
          <a:p>
            <a:pPr marL="380705" lvl="1" indent="0">
              <a:buNone/>
            </a:pPr>
            <a:endParaRPr lang="en-US" sz="1000" dirty="0"/>
          </a:p>
        </p:txBody>
      </p:sp>
      <p:cxnSp>
        <p:nvCxnSpPr>
          <p:cNvPr id="12" name="Straight Connector 11">
            <a:extLst>
              <a:ext uri="{FF2B5EF4-FFF2-40B4-BE49-F238E27FC236}">
                <a16:creationId xmlns:a16="http://schemas.microsoft.com/office/drawing/2014/main" id="{36E4AC3A-48D5-44C1-891F-DEB3F2B6B973}"/>
              </a:ext>
            </a:extLst>
          </p:cNvPr>
          <p:cNvCxnSpPr/>
          <p:nvPr/>
        </p:nvCxnSpPr>
        <p:spPr>
          <a:xfrm>
            <a:off x="4689021" y="1666324"/>
            <a:ext cx="0" cy="4866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with low confidence">
            <a:extLst>
              <a:ext uri="{FF2B5EF4-FFF2-40B4-BE49-F238E27FC236}">
                <a16:creationId xmlns:a16="http://schemas.microsoft.com/office/drawing/2014/main" id="{E4A64555-3582-4EDF-8E58-7E4E81303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1454" y="1666323"/>
            <a:ext cx="3732479" cy="4484386"/>
          </a:xfrm>
          <a:prstGeom prst="rect">
            <a:avLst/>
          </a:prstGeom>
        </p:spPr>
      </p:pic>
      <p:pic>
        <p:nvPicPr>
          <p:cNvPr id="16" name="Picture 5" descr="A picture containing text, indoor, wall, display&#10;&#10;Description automatically generated">
            <a:extLst>
              <a:ext uri="{FF2B5EF4-FFF2-40B4-BE49-F238E27FC236}">
                <a16:creationId xmlns:a16="http://schemas.microsoft.com/office/drawing/2014/main" id="{D1CE53D4-9C1E-417D-A5BF-57D3EB8AA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1884" y="1666324"/>
            <a:ext cx="3494010" cy="2329947"/>
          </a:xfrm>
          <a:prstGeom prst="rect">
            <a:avLst/>
          </a:prstGeom>
        </p:spPr>
      </p:pic>
      <p:pic>
        <p:nvPicPr>
          <p:cNvPr id="17" name="Picture 16" descr="A picture containing text, electronics, computer, computer&#10;&#10;Description automatically generated">
            <a:extLst>
              <a:ext uri="{FF2B5EF4-FFF2-40B4-BE49-F238E27FC236}">
                <a16:creationId xmlns:a16="http://schemas.microsoft.com/office/drawing/2014/main" id="{C6DBFE8B-33BA-4145-B05D-8D6A35F5D9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1884" y="5553069"/>
            <a:ext cx="1790441" cy="1195280"/>
          </a:xfrm>
          <a:prstGeom prst="rect">
            <a:avLst/>
          </a:prstGeom>
        </p:spPr>
      </p:pic>
      <p:pic>
        <p:nvPicPr>
          <p:cNvPr id="18" name="Picture 17" descr="A picture containing indoor, table, floor, electronics&#10;&#10;Description automatically generated">
            <a:extLst>
              <a:ext uri="{FF2B5EF4-FFF2-40B4-BE49-F238E27FC236}">
                <a16:creationId xmlns:a16="http://schemas.microsoft.com/office/drawing/2014/main" id="{44800E0E-EE51-4A13-8B04-43C8192AE3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73337" y="5264481"/>
            <a:ext cx="1636784" cy="886228"/>
          </a:xfrm>
          <a:prstGeom prst="rect">
            <a:avLst/>
          </a:prstGeom>
        </p:spPr>
      </p:pic>
      <p:pic>
        <p:nvPicPr>
          <p:cNvPr id="19" name="Picture 18" descr="A picture containing text, electronics&#10;&#10;Description automatically generated">
            <a:extLst>
              <a:ext uri="{FF2B5EF4-FFF2-40B4-BE49-F238E27FC236}">
                <a16:creationId xmlns:a16="http://schemas.microsoft.com/office/drawing/2014/main" id="{FC5C4ECC-8AEB-45C6-8365-94DBA84867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5032" y="4043764"/>
            <a:ext cx="2347740" cy="1555477"/>
          </a:xfrm>
          <a:prstGeom prst="rect">
            <a:avLst/>
          </a:prstGeom>
        </p:spPr>
      </p:pic>
      <p:graphicFrame>
        <p:nvGraphicFramePr>
          <p:cNvPr id="5" name="Table 7">
            <a:extLst>
              <a:ext uri="{FF2B5EF4-FFF2-40B4-BE49-F238E27FC236}">
                <a16:creationId xmlns:a16="http://schemas.microsoft.com/office/drawing/2014/main" id="{CC208BB7-D91E-F64B-AC42-67632CE213E5}"/>
              </a:ext>
            </a:extLst>
          </p:cNvPr>
          <p:cNvGraphicFramePr>
            <a:graphicFrameLocks noGrp="1"/>
          </p:cNvGraphicFramePr>
          <p:nvPr/>
        </p:nvGraphicFramePr>
        <p:xfrm>
          <a:off x="126743" y="4575922"/>
          <a:ext cx="4397277" cy="1737805"/>
        </p:xfrm>
        <a:graphic>
          <a:graphicData uri="http://schemas.openxmlformats.org/drawingml/2006/table">
            <a:tbl>
              <a:tblPr firstRow="1" bandRow="1">
                <a:tableStyleId>{00A15C55-8517-42AA-B614-E9B94910E393}</a:tableStyleId>
              </a:tblPr>
              <a:tblGrid>
                <a:gridCol w="1465759">
                  <a:extLst>
                    <a:ext uri="{9D8B030D-6E8A-4147-A177-3AD203B41FA5}">
                      <a16:colId xmlns:a16="http://schemas.microsoft.com/office/drawing/2014/main" val="4105679371"/>
                    </a:ext>
                  </a:extLst>
                </a:gridCol>
                <a:gridCol w="1465759">
                  <a:extLst>
                    <a:ext uri="{9D8B030D-6E8A-4147-A177-3AD203B41FA5}">
                      <a16:colId xmlns:a16="http://schemas.microsoft.com/office/drawing/2014/main" val="3058549834"/>
                    </a:ext>
                  </a:extLst>
                </a:gridCol>
                <a:gridCol w="1465759">
                  <a:extLst>
                    <a:ext uri="{9D8B030D-6E8A-4147-A177-3AD203B41FA5}">
                      <a16:colId xmlns:a16="http://schemas.microsoft.com/office/drawing/2014/main" val="1845370233"/>
                    </a:ext>
                  </a:extLst>
                </a:gridCol>
              </a:tblGrid>
              <a:tr h="731965">
                <a:tc>
                  <a:txBody>
                    <a:bodyPr/>
                    <a:lstStyle/>
                    <a:p>
                      <a:r>
                        <a:rPr lang="en-US" sz="1600" dirty="0"/>
                        <a:t>T65 no Camera</a:t>
                      </a:r>
                    </a:p>
                  </a:txBody>
                  <a:tcPr/>
                </a:tc>
                <a:tc>
                  <a:txBody>
                    <a:bodyPr/>
                    <a:lstStyle/>
                    <a:p>
                      <a:r>
                        <a:rPr lang="en-US" sz="1600" dirty="0"/>
                        <a:t>T75 w/ 4K Camera</a:t>
                      </a:r>
                    </a:p>
                  </a:txBody>
                  <a:tcPr/>
                </a:tc>
                <a:tc>
                  <a:txBody>
                    <a:bodyPr/>
                    <a:lstStyle/>
                    <a:p>
                      <a:r>
                        <a:rPr lang="en-US" sz="1600" dirty="0"/>
                        <a:t>T86 w/ 4K Camera</a:t>
                      </a:r>
                    </a:p>
                  </a:txBody>
                  <a:tcPr/>
                </a:tc>
                <a:extLst>
                  <a:ext uri="{0D108BD9-81ED-4DB2-BD59-A6C34878D82A}">
                    <a16:rowId xmlns:a16="http://schemas.microsoft.com/office/drawing/2014/main" val="3198656435"/>
                  </a:ext>
                </a:extLst>
              </a:tr>
              <a:tr h="731965">
                <a:tc>
                  <a:txBody>
                    <a:bodyPr/>
                    <a:lstStyle/>
                    <a:p>
                      <a:r>
                        <a:rPr lang="en-US" sz="1200" dirty="0"/>
                        <a:t>65” Touchscreen Display</a:t>
                      </a:r>
                    </a:p>
                    <a:p>
                      <a:r>
                        <a:rPr lang="en-US" sz="1200" dirty="0"/>
                        <a:t>$4,999</a:t>
                      </a:r>
                    </a:p>
                    <a:p>
                      <a:r>
                        <a:rPr lang="en-US" sz="1200" dirty="0"/>
                        <a:t>MTM: </a:t>
                      </a:r>
                      <a:r>
                        <a:rPr lang="en-US" sz="1200" b="1" dirty="0"/>
                        <a:t>62F3KATCWW</a:t>
                      </a:r>
                    </a:p>
                  </a:txBody>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75” Touchscreen Display</a:t>
                      </a:r>
                    </a:p>
                    <a:p>
                      <a:r>
                        <a:rPr lang="en-US" sz="1200" dirty="0"/>
                        <a:t>$5,999</a:t>
                      </a:r>
                    </a:p>
                    <a:p>
                      <a:r>
                        <a:rPr lang="en-US" sz="1200" dirty="0"/>
                        <a:t>MTM: </a:t>
                      </a:r>
                      <a:r>
                        <a:rPr lang="en-US" sz="1200" b="1" dirty="0"/>
                        <a:t>62F4KATCWW</a:t>
                      </a:r>
                    </a:p>
                  </a:txBody>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85” Touchscreen Display</a:t>
                      </a:r>
                    </a:p>
                    <a:p>
                      <a:r>
                        <a:rPr lang="en-US" sz="1200" dirty="0"/>
                        <a:t>$7,999</a:t>
                      </a:r>
                    </a:p>
                    <a:p>
                      <a:r>
                        <a:rPr lang="en-US" sz="1200" dirty="0"/>
                        <a:t>MTM: </a:t>
                      </a:r>
                      <a:r>
                        <a:rPr lang="en-US" sz="1200" b="1" dirty="0"/>
                        <a:t>62F0KATAWW</a:t>
                      </a:r>
                    </a:p>
                  </a:txBody>
                  <a:tcPr/>
                </a:tc>
                <a:extLst>
                  <a:ext uri="{0D108BD9-81ED-4DB2-BD59-A6C34878D82A}">
                    <a16:rowId xmlns:a16="http://schemas.microsoft.com/office/drawing/2014/main" val="1603433535"/>
                  </a:ext>
                </a:extLst>
              </a:tr>
            </a:tbl>
          </a:graphicData>
        </a:graphic>
      </p:graphicFrame>
      <p:sp>
        <p:nvSpPr>
          <p:cNvPr id="8" name="TextBox 7">
            <a:extLst>
              <a:ext uri="{FF2B5EF4-FFF2-40B4-BE49-F238E27FC236}">
                <a16:creationId xmlns:a16="http://schemas.microsoft.com/office/drawing/2014/main" id="{3E591B3C-E6C9-B036-6371-17204097D5A2}"/>
              </a:ext>
            </a:extLst>
          </p:cNvPr>
          <p:cNvSpPr txBox="1"/>
          <p:nvPr/>
        </p:nvSpPr>
        <p:spPr>
          <a:xfrm>
            <a:off x="8489950" y="6511295"/>
            <a:ext cx="2675732" cy="261610"/>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4K Camera only on T75 &amp; T86 models</a:t>
            </a:r>
          </a:p>
        </p:txBody>
      </p:sp>
      <p:sp>
        <p:nvSpPr>
          <p:cNvPr id="11" name="Slide Number Placeholder 2">
            <a:extLst>
              <a:ext uri="{FF2B5EF4-FFF2-40B4-BE49-F238E27FC236}">
                <a16:creationId xmlns:a16="http://schemas.microsoft.com/office/drawing/2014/main" id="{BDC54504-F548-8F61-D673-29724DA0666B}"/>
              </a:ext>
            </a:extLst>
          </p:cNvPr>
          <p:cNvSpPr>
            <a:spLocks noGrp="1"/>
          </p:cNvSpPr>
          <p:nvPr>
            <p:ph type="sldNum" sz="quarter" idx="10"/>
          </p:nvPr>
        </p:nvSpPr>
        <p:spPr>
          <a:xfrm>
            <a:off x="11669529" y="6400800"/>
            <a:ext cx="438912" cy="155448"/>
          </a:xfrm>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7113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light&#10;&#10;Description automatically generated">
            <a:extLst>
              <a:ext uri="{FF2B5EF4-FFF2-40B4-BE49-F238E27FC236}">
                <a16:creationId xmlns:a16="http://schemas.microsoft.com/office/drawing/2014/main" id="{C1AC71EE-C2C9-4F07-9452-53092D0FEB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200850" cy="6858000"/>
          </a:xfrm>
          <a:prstGeom prst="rect">
            <a:avLst/>
          </a:prstGeom>
        </p:spPr>
      </p:pic>
      <p:sp>
        <p:nvSpPr>
          <p:cNvPr id="40" name="Rectangle 39">
            <a:extLst>
              <a:ext uri="{FF2B5EF4-FFF2-40B4-BE49-F238E27FC236}">
                <a16:creationId xmlns:a16="http://schemas.microsoft.com/office/drawing/2014/main" id="{66624D6D-F045-49CE-938C-9A4E60D057A8}"/>
              </a:ext>
            </a:extLst>
          </p:cNvPr>
          <p:cNvSpPr/>
          <p:nvPr/>
        </p:nvSpPr>
        <p:spPr>
          <a:xfrm>
            <a:off x="-10636" y="343414"/>
            <a:ext cx="4640693" cy="588099"/>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D111E63F-B402-464C-97F9-77D1F9D55404}"/>
              </a:ext>
            </a:extLst>
          </p:cNvPr>
          <p:cNvSpPr>
            <a:spLocks noGrp="1"/>
          </p:cNvSpPr>
          <p:nvPr>
            <p:ph type="title"/>
          </p:nvPr>
        </p:nvSpPr>
        <p:spPr/>
        <p:txBody>
          <a:bodyPr/>
          <a:lstStyle/>
          <a:p>
            <a:r>
              <a:rPr lang="en-US" dirty="0">
                <a:solidFill>
                  <a:schemeClr val="bg1"/>
                </a:solidFill>
              </a:rPr>
              <a:t>ThinkVision T Series</a:t>
            </a:r>
          </a:p>
        </p:txBody>
      </p:sp>
      <p:sp>
        <p:nvSpPr>
          <p:cNvPr id="2" name="Slide Number Placeholder 1">
            <a:extLst>
              <a:ext uri="{FF2B5EF4-FFF2-40B4-BE49-F238E27FC236}">
                <a16:creationId xmlns:a16="http://schemas.microsoft.com/office/drawing/2014/main" id="{AC0F8405-4531-4C4A-A758-2786668BB367}"/>
              </a:ext>
            </a:extLst>
          </p:cNvPr>
          <p:cNvSpPr>
            <a:spLocks noGrp="1"/>
          </p:cNvSpPr>
          <p:nvPr>
            <p:ph type="sldNum" sz="quarter" idx="10"/>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858C7D17-8145-4D1B-9B22-8F3293885EA9}"/>
              </a:ext>
            </a:extLst>
          </p:cNvPr>
          <p:cNvSpPr/>
          <p:nvPr/>
        </p:nvSpPr>
        <p:spPr>
          <a:xfrm>
            <a:off x="399464" y="3477343"/>
            <a:ext cx="11525836" cy="261469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E9B0BB00-8FDE-49FA-B192-ED83F36DB0D9}"/>
              </a:ext>
            </a:extLst>
          </p:cNvPr>
          <p:cNvSpPr/>
          <p:nvPr/>
        </p:nvSpPr>
        <p:spPr>
          <a:xfrm>
            <a:off x="6138528" y="147215"/>
            <a:ext cx="5895908" cy="302843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3509EF36-991D-4C25-98A9-C00155BB701F}"/>
              </a:ext>
            </a:extLst>
          </p:cNvPr>
          <p:cNvSpPr txBox="1"/>
          <p:nvPr/>
        </p:nvSpPr>
        <p:spPr>
          <a:xfrm rot="16200000">
            <a:off x="-382159" y="4848749"/>
            <a:ext cx="2024913" cy="461665"/>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9C1D8"/>
                </a:solidFill>
                <a:effectLst/>
                <a:uLnTx/>
                <a:uFillTx/>
                <a:latin typeface="Arial" pitchFamily="34" charset="0"/>
                <a:ea typeface="+mn-ea"/>
                <a:cs typeface="Arial" pitchFamily="34" charset="0"/>
              </a:rPr>
              <a:t>21.5” – 23.8”</a:t>
            </a:r>
          </a:p>
        </p:txBody>
      </p:sp>
      <p:sp>
        <p:nvSpPr>
          <p:cNvPr id="15" name="TextBox 14">
            <a:extLst>
              <a:ext uri="{FF2B5EF4-FFF2-40B4-BE49-F238E27FC236}">
                <a16:creationId xmlns:a16="http://schemas.microsoft.com/office/drawing/2014/main" id="{D347EEC7-37A3-46D1-8993-4B9693E9A078}"/>
              </a:ext>
            </a:extLst>
          </p:cNvPr>
          <p:cNvSpPr txBox="1"/>
          <p:nvPr/>
        </p:nvSpPr>
        <p:spPr>
          <a:xfrm rot="16200000">
            <a:off x="6001905" y="2603090"/>
            <a:ext cx="681597" cy="461665"/>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9C1D8"/>
                </a:solidFill>
                <a:effectLst/>
                <a:uLnTx/>
                <a:uFillTx/>
                <a:latin typeface="Arial" pitchFamily="34" charset="0"/>
                <a:ea typeface="+mn-ea"/>
                <a:cs typeface="Arial" pitchFamily="34" charset="0"/>
              </a:rPr>
              <a:t>27”</a:t>
            </a:r>
          </a:p>
        </p:txBody>
      </p:sp>
      <p:pic>
        <p:nvPicPr>
          <p:cNvPr id="36" name="Picture 35" descr="A picture containing text, electronics, display, dark&#10;&#10;Description automatically generated">
            <a:extLst>
              <a:ext uri="{FF2B5EF4-FFF2-40B4-BE49-F238E27FC236}">
                <a16:creationId xmlns:a16="http://schemas.microsoft.com/office/drawing/2014/main" id="{BF927BDA-3286-4492-A2EF-C504A1802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9386" y="3362667"/>
            <a:ext cx="2896156" cy="1622149"/>
          </a:xfrm>
          <a:prstGeom prst="rect">
            <a:avLst/>
          </a:prstGeom>
        </p:spPr>
      </p:pic>
      <p:pic>
        <p:nvPicPr>
          <p:cNvPr id="41" name="Picture 40" descr="A picture containing text, indoor, electronics&#10;&#10;Description automatically generated">
            <a:extLst>
              <a:ext uri="{FF2B5EF4-FFF2-40B4-BE49-F238E27FC236}">
                <a16:creationId xmlns:a16="http://schemas.microsoft.com/office/drawing/2014/main" id="{69DDAFA7-B574-43DA-9440-B5AEAD75C9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5614" y="2354201"/>
            <a:ext cx="3564117" cy="1996145"/>
          </a:xfrm>
          <a:prstGeom prst="rect">
            <a:avLst/>
          </a:prstGeom>
        </p:spPr>
      </p:pic>
      <p:pic>
        <p:nvPicPr>
          <p:cNvPr id="43" name="Picture 42" descr="A picture containing text, electronics, display, computer&#10;&#10;Description automatically generated">
            <a:extLst>
              <a:ext uri="{FF2B5EF4-FFF2-40B4-BE49-F238E27FC236}">
                <a16:creationId xmlns:a16="http://schemas.microsoft.com/office/drawing/2014/main" id="{D97833D2-2D01-4846-B73F-4A33944D91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4044" y="76546"/>
            <a:ext cx="2801658" cy="1569117"/>
          </a:xfrm>
          <a:prstGeom prst="rect">
            <a:avLst/>
          </a:prstGeom>
        </p:spPr>
      </p:pic>
      <p:pic>
        <p:nvPicPr>
          <p:cNvPr id="45" name="Picture 44" descr="A picture containing text, electronics, display, black&#10;&#10;Description automatically generated">
            <a:extLst>
              <a:ext uri="{FF2B5EF4-FFF2-40B4-BE49-F238E27FC236}">
                <a16:creationId xmlns:a16="http://schemas.microsoft.com/office/drawing/2014/main" id="{EAA3D958-1E9D-47DB-BE0D-2F4DE72BF6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62368" y="-86439"/>
            <a:ext cx="3383951" cy="1895085"/>
          </a:xfrm>
          <a:prstGeom prst="rect">
            <a:avLst/>
          </a:prstGeom>
        </p:spPr>
      </p:pic>
      <p:sp>
        <p:nvSpPr>
          <p:cNvPr id="42" name="TextBox 41">
            <a:extLst>
              <a:ext uri="{FF2B5EF4-FFF2-40B4-BE49-F238E27FC236}">
                <a16:creationId xmlns:a16="http://schemas.microsoft.com/office/drawing/2014/main" id="{E3E4B01F-0D8A-4286-A09E-70F5F3CC034F}"/>
              </a:ext>
            </a:extLst>
          </p:cNvPr>
          <p:cNvSpPr txBox="1"/>
          <p:nvPr/>
        </p:nvSpPr>
        <p:spPr>
          <a:xfrm>
            <a:off x="1602289" y="6401580"/>
            <a:ext cx="4114800" cy="153888"/>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2023 Lenovo Internal. All rights reserved.</a:t>
            </a:r>
          </a:p>
        </p:txBody>
      </p:sp>
      <p:grpSp>
        <p:nvGrpSpPr>
          <p:cNvPr id="44" name="Group 43">
            <a:extLst>
              <a:ext uri="{FF2B5EF4-FFF2-40B4-BE49-F238E27FC236}">
                <a16:creationId xmlns:a16="http://schemas.microsoft.com/office/drawing/2014/main" id="{FA27030B-E1B6-4B5F-B316-8BE8D805F7E1}"/>
              </a:ext>
            </a:extLst>
          </p:cNvPr>
          <p:cNvGrpSpPr>
            <a:grpSpLocks noChangeAspect="1"/>
          </p:cNvGrpSpPr>
          <p:nvPr/>
        </p:nvGrpSpPr>
        <p:grpSpPr>
          <a:xfrm>
            <a:off x="760413" y="6348283"/>
            <a:ext cx="777240" cy="259316"/>
            <a:chOff x="547688" y="952500"/>
            <a:chExt cx="12190413" cy="4067175"/>
          </a:xfrm>
        </p:grpSpPr>
        <p:sp>
          <p:nvSpPr>
            <p:cNvPr id="46" name="Rectangle 45">
              <a:extLst>
                <a:ext uri="{FF2B5EF4-FFF2-40B4-BE49-F238E27FC236}">
                  <a16:creationId xmlns:a16="http://schemas.microsoft.com/office/drawing/2014/main" id="{5BFCF570-C1F4-411B-A80F-6E50826E4A8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Freeform 7">
              <a:extLst>
                <a:ext uri="{FF2B5EF4-FFF2-40B4-BE49-F238E27FC236}">
                  <a16:creationId xmlns:a16="http://schemas.microsoft.com/office/drawing/2014/main" id="{3B2EAABD-5DD4-4FD0-A01E-5059E635732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Freeform 8">
              <a:extLst>
                <a:ext uri="{FF2B5EF4-FFF2-40B4-BE49-F238E27FC236}">
                  <a16:creationId xmlns:a16="http://schemas.microsoft.com/office/drawing/2014/main" id="{2F12B248-2C4D-48C8-9005-3029456B8733}"/>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Freeform 9">
              <a:extLst>
                <a:ext uri="{FF2B5EF4-FFF2-40B4-BE49-F238E27FC236}">
                  <a16:creationId xmlns:a16="http://schemas.microsoft.com/office/drawing/2014/main" id="{ADD6ED7E-A9F7-4A00-9554-C1484BCDE12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Freeform 10">
              <a:extLst>
                <a:ext uri="{FF2B5EF4-FFF2-40B4-BE49-F238E27FC236}">
                  <a16:creationId xmlns:a16="http://schemas.microsoft.com/office/drawing/2014/main" id="{E03FE1EE-B3D6-4374-8A51-48260A21032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Freeform 10">
              <a:extLst>
                <a:ext uri="{FF2B5EF4-FFF2-40B4-BE49-F238E27FC236}">
                  <a16:creationId xmlns:a16="http://schemas.microsoft.com/office/drawing/2014/main" id="{CAB1239C-40D2-4B0B-BE86-1DD05D3FFA1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Freeform 11">
              <a:extLst>
                <a:ext uri="{FF2B5EF4-FFF2-40B4-BE49-F238E27FC236}">
                  <a16:creationId xmlns:a16="http://schemas.microsoft.com/office/drawing/2014/main" id="{3860C0F0-0840-4FA6-B372-8498C84C9C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6" name="Picture 5" descr="A picture containing text, monitor, sitting, light&#10;&#10;Description automatically generated">
            <a:extLst>
              <a:ext uri="{FF2B5EF4-FFF2-40B4-BE49-F238E27FC236}">
                <a16:creationId xmlns:a16="http://schemas.microsoft.com/office/drawing/2014/main" id="{246F8F90-29A0-42BD-8664-9F8A92B960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1125" y="3707702"/>
            <a:ext cx="2364805" cy="1331385"/>
          </a:xfrm>
          <a:prstGeom prst="rect">
            <a:avLst/>
          </a:prstGeom>
        </p:spPr>
      </p:pic>
      <p:graphicFrame>
        <p:nvGraphicFramePr>
          <p:cNvPr id="4" name="Table 7">
            <a:extLst>
              <a:ext uri="{FF2B5EF4-FFF2-40B4-BE49-F238E27FC236}">
                <a16:creationId xmlns:a16="http://schemas.microsoft.com/office/drawing/2014/main" id="{C3A65BC2-3DED-2722-330C-8D9C44C8C536}"/>
              </a:ext>
            </a:extLst>
          </p:cNvPr>
          <p:cNvGraphicFramePr>
            <a:graphicFrameLocks noGrp="1"/>
          </p:cNvGraphicFramePr>
          <p:nvPr/>
        </p:nvGraphicFramePr>
        <p:xfrm>
          <a:off x="8473776" y="1717748"/>
          <a:ext cx="3443190" cy="1343483"/>
        </p:xfrm>
        <a:graphic>
          <a:graphicData uri="http://schemas.openxmlformats.org/drawingml/2006/table">
            <a:tbl>
              <a:tblPr firstRow="1" bandRow="1">
                <a:tableStyleId>{00A15C55-8517-42AA-B614-E9B94910E393}</a:tableStyleId>
              </a:tblPr>
              <a:tblGrid>
                <a:gridCol w="1677890">
                  <a:extLst>
                    <a:ext uri="{9D8B030D-6E8A-4147-A177-3AD203B41FA5}">
                      <a16:colId xmlns:a16="http://schemas.microsoft.com/office/drawing/2014/main" val="4105679371"/>
                    </a:ext>
                  </a:extLst>
                </a:gridCol>
                <a:gridCol w="1765300">
                  <a:extLst>
                    <a:ext uri="{9D8B030D-6E8A-4147-A177-3AD203B41FA5}">
                      <a16:colId xmlns:a16="http://schemas.microsoft.com/office/drawing/2014/main" val="2725753758"/>
                    </a:ext>
                  </a:extLst>
                </a:gridCol>
              </a:tblGrid>
              <a:tr h="337643">
                <a:tc>
                  <a:txBody>
                    <a:bodyPr/>
                    <a:lstStyle/>
                    <a:p>
                      <a:r>
                        <a:rPr lang="en-US" sz="1600" dirty="0"/>
                        <a:t>T27h-20</a:t>
                      </a:r>
                    </a:p>
                  </a:txBody>
                  <a:tcPr/>
                </a:tc>
                <a:tc>
                  <a:txBody>
                    <a:bodyPr/>
                    <a:lstStyle/>
                    <a:p>
                      <a:r>
                        <a:rPr lang="en-US" sz="1600" dirty="0"/>
                        <a:t>T27h-2L</a:t>
                      </a:r>
                    </a:p>
                  </a:txBody>
                  <a:tcPr/>
                </a:tc>
                <a:extLst>
                  <a:ext uri="{0D108BD9-81ED-4DB2-BD59-A6C34878D82A}">
                    <a16:rowId xmlns:a16="http://schemas.microsoft.com/office/drawing/2014/main" val="3198656435"/>
                  </a:ext>
                </a:extLst>
              </a:tr>
              <a:tr h="731965">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27” 16:9 Display</a:t>
                      </a:r>
                    </a:p>
                    <a:p>
                      <a:r>
                        <a:rPr lang="en-US" sz="1200" dirty="0"/>
                        <a:t>QHD 2560x1440 </a:t>
                      </a:r>
                    </a:p>
                    <a:p>
                      <a:r>
                        <a:rPr lang="en-US" sz="1200" dirty="0"/>
                        <a:t>USB-C (75W)</a:t>
                      </a:r>
                    </a:p>
                    <a:p>
                      <a:r>
                        <a:rPr lang="en-US" sz="1200" dirty="0"/>
                        <a:t>$404</a:t>
                      </a:r>
                    </a:p>
                    <a:p>
                      <a:r>
                        <a:rPr lang="en-US" sz="1200" dirty="0"/>
                        <a:t>MTM: </a:t>
                      </a:r>
                      <a:r>
                        <a:rPr lang="en-US" sz="1200" b="1" dirty="0"/>
                        <a:t>61ECGAR2US</a:t>
                      </a:r>
                    </a:p>
                  </a:txBody>
                  <a:tcPr/>
                </a:tc>
                <a:tc>
                  <a:txBody>
                    <a:bodyPr/>
                    <a:lstStyle/>
                    <a:p>
                      <a:r>
                        <a:rPr lang="en-US" sz="1200" dirty="0"/>
                        <a:t>27” 16:9 nLBL Display</a:t>
                      </a:r>
                    </a:p>
                    <a:p>
                      <a:r>
                        <a:rPr lang="en-US" sz="1200" dirty="0"/>
                        <a:t>QHD 2560x1440</a:t>
                      </a:r>
                    </a:p>
                    <a:p>
                      <a:r>
                        <a:rPr lang="en-US" sz="1200" dirty="0"/>
                        <a:t>USB-C (75W)</a:t>
                      </a:r>
                    </a:p>
                    <a:p>
                      <a:r>
                        <a:rPr lang="en-US" sz="1200" dirty="0"/>
                        <a:t>$409</a:t>
                      </a:r>
                    </a:p>
                    <a:p>
                      <a:r>
                        <a:rPr lang="en-US" sz="1200" dirty="0"/>
                        <a:t>MTM: </a:t>
                      </a:r>
                      <a:r>
                        <a:rPr lang="en-US" sz="1200" b="1" dirty="0"/>
                        <a:t>62B1GAR2US</a:t>
                      </a:r>
                    </a:p>
                  </a:txBody>
                  <a:tcPr/>
                </a:tc>
                <a:extLst>
                  <a:ext uri="{0D108BD9-81ED-4DB2-BD59-A6C34878D82A}">
                    <a16:rowId xmlns:a16="http://schemas.microsoft.com/office/drawing/2014/main" val="1603433535"/>
                  </a:ext>
                </a:extLst>
              </a:tr>
            </a:tbl>
          </a:graphicData>
        </a:graphic>
      </p:graphicFrame>
      <p:graphicFrame>
        <p:nvGraphicFramePr>
          <p:cNvPr id="14" name="Table 7">
            <a:extLst>
              <a:ext uri="{FF2B5EF4-FFF2-40B4-BE49-F238E27FC236}">
                <a16:creationId xmlns:a16="http://schemas.microsoft.com/office/drawing/2014/main" id="{738080AA-B0A6-3BF0-33CE-BF408518C3B0}"/>
              </a:ext>
            </a:extLst>
          </p:cNvPr>
          <p:cNvGraphicFramePr>
            <a:graphicFrameLocks noGrp="1"/>
          </p:cNvGraphicFramePr>
          <p:nvPr/>
        </p:nvGraphicFramePr>
        <p:xfrm>
          <a:off x="6586236" y="1717748"/>
          <a:ext cx="1677890" cy="1343483"/>
        </p:xfrm>
        <a:graphic>
          <a:graphicData uri="http://schemas.openxmlformats.org/drawingml/2006/table">
            <a:tbl>
              <a:tblPr firstRow="1" bandRow="1">
                <a:tableStyleId>{00A15C55-8517-42AA-B614-E9B94910E393}</a:tableStyleId>
              </a:tblPr>
              <a:tblGrid>
                <a:gridCol w="1677890">
                  <a:extLst>
                    <a:ext uri="{9D8B030D-6E8A-4147-A177-3AD203B41FA5}">
                      <a16:colId xmlns:a16="http://schemas.microsoft.com/office/drawing/2014/main" val="4105679371"/>
                    </a:ext>
                  </a:extLst>
                </a:gridCol>
              </a:tblGrid>
              <a:tr h="337643">
                <a:tc>
                  <a:txBody>
                    <a:bodyPr/>
                    <a:lstStyle/>
                    <a:p>
                      <a:r>
                        <a:rPr lang="en-US" sz="1600" dirty="0"/>
                        <a:t>T27i-30</a:t>
                      </a:r>
                    </a:p>
                  </a:txBody>
                  <a:tcPr/>
                </a:tc>
                <a:extLst>
                  <a:ext uri="{0D108BD9-81ED-4DB2-BD59-A6C34878D82A}">
                    <a16:rowId xmlns:a16="http://schemas.microsoft.com/office/drawing/2014/main" val="3198656435"/>
                  </a:ext>
                </a:extLst>
              </a:tr>
              <a:tr h="731965">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27” 16:9 Display</a:t>
                      </a:r>
                    </a:p>
                    <a:p>
                      <a:r>
                        <a:rPr lang="en-US" sz="1200" dirty="0"/>
                        <a:t>FHD 1920x1080</a:t>
                      </a:r>
                    </a:p>
                    <a:p>
                      <a:r>
                        <a:rPr lang="en-US" sz="1200" dirty="0"/>
                        <a:t>DP/HDMI/VGA</a:t>
                      </a:r>
                    </a:p>
                    <a:p>
                      <a:r>
                        <a:rPr lang="en-US" sz="1200" dirty="0"/>
                        <a:t>$314</a:t>
                      </a:r>
                    </a:p>
                    <a:p>
                      <a:r>
                        <a:rPr lang="en-US" sz="1200" dirty="0"/>
                        <a:t>MTM: </a:t>
                      </a:r>
                      <a:r>
                        <a:rPr lang="en-US" sz="1200" b="1" dirty="0"/>
                        <a:t>63A4MAR1US</a:t>
                      </a:r>
                    </a:p>
                  </a:txBody>
                  <a:tcPr/>
                </a:tc>
                <a:extLst>
                  <a:ext uri="{0D108BD9-81ED-4DB2-BD59-A6C34878D82A}">
                    <a16:rowId xmlns:a16="http://schemas.microsoft.com/office/drawing/2014/main" val="1603433535"/>
                  </a:ext>
                </a:extLst>
              </a:tr>
            </a:tbl>
          </a:graphicData>
        </a:graphic>
      </p:graphicFrame>
      <p:graphicFrame>
        <p:nvGraphicFramePr>
          <p:cNvPr id="20" name="Table 7">
            <a:extLst>
              <a:ext uri="{FF2B5EF4-FFF2-40B4-BE49-F238E27FC236}">
                <a16:creationId xmlns:a16="http://schemas.microsoft.com/office/drawing/2014/main" id="{4DCBAC80-7DA6-55B4-3E76-CFB85D315C09}"/>
              </a:ext>
            </a:extLst>
          </p:cNvPr>
          <p:cNvGraphicFramePr>
            <a:graphicFrameLocks noGrp="1"/>
          </p:cNvGraphicFramePr>
          <p:nvPr/>
        </p:nvGraphicFramePr>
        <p:xfrm>
          <a:off x="889997" y="4507399"/>
          <a:ext cx="4419020" cy="1706880"/>
        </p:xfrm>
        <a:graphic>
          <a:graphicData uri="http://schemas.openxmlformats.org/drawingml/2006/table">
            <a:tbl>
              <a:tblPr firstRow="1" bandRow="1">
                <a:tableStyleId>{00A15C55-8517-42AA-B614-E9B94910E393}</a:tableStyleId>
              </a:tblPr>
              <a:tblGrid>
                <a:gridCol w="1423566">
                  <a:extLst>
                    <a:ext uri="{9D8B030D-6E8A-4147-A177-3AD203B41FA5}">
                      <a16:colId xmlns:a16="http://schemas.microsoft.com/office/drawing/2014/main" val="4105679371"/>
                    </a:ext>
                  </a:extLst>
                </a:gridCol>
                <a:gridCol w="1497727">
                  <a:extLst>
                    <a:ext uri="{9D8B030D-6E8A-4147-A177-3AD203B41FA5}">
                      <a16:colId xmlns:a16="http://schemas.microsoft.com/office/drawing/2014/main" val="2725753758"/>
                    </a:ext>
                  </a:extLst>
                </a:gridCol>
                <a:gridCol w="1497727">
                  <a:extLst>
                    <a:ext uri="{9D8B030D-6E8A-4147-A177-3AD203B41FA5}">
                      <a16:colId xmlns:a16="http://schemas.microsoft.com/office/drawing/2014/main" val="185284951"/>
                    </a:ext>
                  </a:extLst>
                </a:gridCol>
              </a:tblGrid>
              <a:tr h="337643">
                <a:tc>
                  <a:txBody>
                    <a:bodyPr/>
                    <a:lstStyle/>
                    <a:p>
                      <a:r>
                        <a:rPr lang="en-US" sz="1600" dirty="0"/>
                        <a:t>T22i-30</a:t>
                      </a:r>
                    </a:p>
                    <a:p>
                      <a:r>
                        <a:rPr lang="en-US" sz="1200" dirty="0"/>
                        <a:t>(Channel Only)</a:t>
                      </a:r>
                    </a:p>
                  </a:txBody>
                  <a:tcPr/>
                </a:tc>
                <a:tc>
                  <a:txBody>
                    <a:bodyPr/>
                    <a:lstStyle/>
                    <a:p>
                      <a:r>
                        <a:rPr lang="en-US" sz="1600" dirty="0"/>
                        <a:t>T23i-30</a:t>
                      </a:r>
                    </a:p>
                    <a:p>
                      <a:r>
                        <a:rPr lang="en-US" sz="1200" dirty="0"/>
                        <a:t>(Channel Only)</a:t>
                      </a:r>
                    </a:p>
                  </a:txBody>
                  <a:tcPr/>
                </a:tc>
                <a:tc>
                  <a:txBody>
                    <a:bodyPr/>
                    <a:lstStyle/>
                    <a:p>
                      <a:r>
                        <a:rPr lang="en-US" sz="1600" dirty="0"/>
                        <a:t>T24i-30</a:t>
                      </a:r>
                    </a:p>
                    <a:p>
                      <a:r>
                        <a:rPr lang="en-US" sz="1200" dirty="0"/>
                        <a:t>(Channel Only)</a:t>
                      </a:r>
                    </a:p>
                  </a:txBody>
                  <a:tcPr/>
                </a:tc>
                <a:extLst>
                  <a:ext uri="{0D108BD9-81ED-4DB2-BD59-A6C34878D82A}">
                    <a16:rowId xmlns:a16="http://schemas.microsoft.com/office/drawing/2014/main" val="3198656435"/>
                  </a:ext>
                </a:extLst>
              </a:tr>
              <a:tr h="731965">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21.5” 16:9 Display</a:t>
                      </a:r>
                    </a:p>
                    <a:p>
                      <a:r>
                        <a:rPr lang="en-US" sz="1200" dirty="0"/>
                        <a:t>FHD 1920x1080</a:t>
                      </a:r>
                    </a:p>
                    <a:p>
                      <a:r>
                        <a:rPr lang="en-US" sz="1200" dirty="0"/>
                        <a:t>DP/HDMI/VGA</a:t>
                      </a:r>
                    </a:p>
                    <a:p>
                      <a:r>
                        <a:rPr lang="en-US" sz="1200" dirty="0"/>
                        <a:t>$160</a:t>
                      </a:r>
                    </a:p>
                    <a:p>
                      <a:r>
                        <a:rPr lang="en-US" sz="1200" dirty="0"/>
                        <a:t>MTM: </a:t>
                      </a:r>
                      <a:r>
                        <a:rPr lang="en-US" sz="1200" b="1" dirty="0"/>
                        <a:t>63B0MAT6US</a:t>
                      </a:r>
                    </a:p>
                  </a:txBody>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 16:9 Display</a:t>
                      </a:r>
                    </a:p>
                    <a:p>
                      <a:r>
                        <a:rPr lang="en-US" sz="1200" dirty="0"/>
                        <a:t>FHD 1920x1080</a:t>
                      </a:r>
                    </a:p>
                    <a:p>
                      <a:r>
                        <a:rPr lang="en-US" sz="1200" dirty="0"/>
                        <a:t>DP/HDMI/VGA</a:t>
                      </a:r>
                    </a:p>
                    <a:p>
                      <a:r>
                        <a:rPr lang="en-US" sz="1200" dirty="0"/>
                        <a:t>$180</a:t>
                      </a:r>
                    </a:p>
                    <a:p>
                      <a:r>
                        <a:rPr lang="en-US" sz="1200" dirty="0"/>
                        <a:t>MTM: </a:t>
                      </a:r>
                      <a:r>
                        <a:rPr lang="en-US" sz="1200" b="1" dirty="0"/>
                        <a:t>63B2MAT6US</a:t>
                      </a:r>
                    </a:p>
                  </a:txBody>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23.8” 16:9 Display</a:t>
                      </a:r>
                    </a:p>
                    <a:p>
                      <a:r>
                        <a:rPr lang="en-US" sz="1200" dirty="0"/>
                        <a:t>FHD 1920x1080</a:t>
                      </a:r>
                    </a:p>
                    <a:p>
                      <a:r>
                        <a:rPr lang="en-US" sz="1200" dirty="0"/>
                        <a:t>DP/HDMI/VGA</a:t>
                      </a:r>
                    </a:p>
                    <a:p>
                      <a:r>
                        <a:rPr lang="en-US" sz="1200" dirty="0"/>
                        <a:t>$175</a:t>
                      </a:r>
                    </a:p>
                    <a:p>
                      <a:r>
                        <a:rPr lang="en-US" sz="1200" dirty="0"/>
                        <a:t>MTM: </a:t>
                      </a:r>
                      <a:r>
                        <a:rPr lang="en-US" sz="1200" b="1" dirty="0"/>
                        <a:t>63CFMAT1US</a:t>
                      </a:r>
                    </a:p>
                  </a:txBody>
                  <a:tcPr/>
                </a:tc>
                <a:extLst>
                  <a:ext uri="{0D108BD9-81ED-4DB2-BD59-A6C34878D82A}">
                    <a16:rowId xmlns:a16="http://schemas.microsoft.com/office/drawing/2014/main" val="1603433535"/>
                  </a:ext>
                </a:extLst>
              </a:tr>
            </a:tbl>
          </a:graphicData>
        </a:graphic>
      </p:graphicFrame>
      <p:graphicFrame>
        <p:nvGraphicFramePr>
          <p:cNvPr id="22" name="Table 7">
            <a:extLst>
              <a:ext uri="{FF2B5EF4-FFF2-40B4-BE49-F238E27FC236}">
                <a16:creationId xmlns:a16="http://schemas.microsoft.com/office/drawing/2014/main" id="{1DB87B59-E80E-D239-729D-9179E63C6A27}"/>
              </a:ext>
            </a:extLst>
          </p:cNvPr>
          <p:cNvGraphicFramePr>
            <a:graphicFrameLocks noGrp="1"/>
          </p:cNvGraphicFramePr>
          <p:nvPr/>
        </p:nvGraphicFramePr>
        <p:xfrm>
          <a:off x="7187667" y="4968720"/>
          <a:ext cx="4419020" cy="1706880"/>
        </p:xfrm>
        <a:graphic>
          <a:graphicData uri="http://schemas.openxmlformats.org/drawingml/2006/table">
            <a:tbl>
              <a:tblPr firstRow="1" bandRow="1">
                <a:tableStyleId>{00A15C55-8517-42AA-B614-E9B94910E393}</a:tableStyleId>
              </a:tblPr>
              <a:tblGrid>
                <a:gridCol w="1423566">
                  <a:extLst>
                    <a:ext uri="{9D8B030D-6E8A-4147-A177-3AD203B41FA5}">
                      <a16:colId xmlns:a16="http://schemas.microsoft.com/office/drawing/2014/main" val="4105679371"/>
                    </a:ext>
                  </a:extLst>
                </a:gridCol>
                <a:gridCol w="1497727">
                  <a:extLst>
                    <a:ext uri="{9D8B030D-6E8A-4147-A177-3AD203B41FA5}">
                      <a16:colId xmlns:a16="http://schemas.microsoft.com/office/drawing/2014/main" val="2725753758"/>
                    </a:ext>
                  </a:extLst>
                </a:gridCol>
                <a:gridCol w="1497727">
                  <a:extLst>
                    <a:ext uri="{9D8B030D-6E8A-4147-A177-3AD203B41FA5}">
                      <a16:colId xmlns:a16="http://schemas.microsoft.com/office/drawing/2014/main" val="185284951"/>
                    </a:ext>
                  </a:extLst>
                </a:gridCol>
              </a:tblGrid>
              <a:tr h="337643">
                <a:tc>
                  <a:txBody>
                    <a:bodyPr/>
                    <a:lstStyle/>
                    <a:p>
                      <a:r>
                        <a:rPr lang="en-US" sz="1600" dirty="0"/>
                        <a:t>T22i-20</a:t>
                      </a:r>
                    </a:p>
                    <a:p>
                      <a:r>
                        <a:rPr lang="en-US" sz="1200" dirty="0"/>
                        <a:t>(Channel Only)</a:t>
                      </a:r>
                    </a:p>
                  </a:txBody>
                  <a:tcPr/>
                </a:tc>
                <a:tc>
                  <a:txBody>
                    <a:bodyPr/>
                    <a:lstStyle/>
                    <a:p>
                      <a:r>
                        <a:rPr lang="en-US" sz="1600" dirty="0"/>
                        <a:t>T23i-20</a:t>
                      </a:r>
                    </a:p>
                    <a:p>
                      <a:r>
                        <a:rPr lang="en-US" sz="1200" dirty="0"/>
                        <a:t>(Channel Only)</a:t>
                      </a:r>
                    </a:p>
                  </a:txBody>
                  <a:tcPr/>
                </a:tc>
                <a:tc>
                  <a:txBody>
                    <a:bodyPr/>
                    <a:lstStyle/>
                    <a:p>
                      <a:r>
                        <a:rPr lang="en-US" sz="1600" dirty="0"/>
                        <a:t>T24i-20</a:t>
                      </a:r>
                    </a:p>
                    <a:p>
                      <a:r>
                        <a:rPr lang="en-US" sz="1200" dirty="0"/>
                        <a:t>(Channel Only)</a:t>
                      </a:r>
                    </a:p>
                  </a:txBody>
                  <a:tcPr/>
                </a:tc>
                <a:extLst>
                  <a:ext uri="{0D108BD9-81ED-4DB2-BD59-A6C34878D82A}">
                    <a16:rowId xmlns:a16="http://schemas.microsoft.com/office/drawing/2014/main" val="3198656435"/>
                  </a:ext>
                </a:extLst>
              </a:tr>
              <a:tr h="731965">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21.5” 16:9 Display</a:t>
                      </a:r>
                    </a:p>
                    <a:p>
                      <a:r>
                        <a:rPr lang="en-US" sz="1200" dirty="0"/>
                        <a:t>FHD 1920x1080</a:t>
                      </a:r>
                    </a:p>
                    <a:p>
                      <a:r>
                        <a:rPr lang="en-US" sz="1200" dirty="0"/>
                        <a:t>DP/HDMI/VGA</a:t>
                      </a:r>
                    </a:p>
                    <a:p>
                      <a:r>
                        <a:rPr lang="en-US" sz="1200" dirty="0"/>
                        <a:t>$190</a:t>
                      </a:r>
                    </a:p>
                    <a:p>
                      <a:r>
                        <a:rPr lang="en-US" sz="1200" dirty="0"/>
                        <a:t>MTM: </a:t>
                      </a:r>
                      <a:r>
                        <a:rPr lang="en-US" sz="1200" b="1" dirty="0"/>
                        <a:t>61FEMAT6US</a:t>
                      </a:r>
                    </a:p>
                  </a:txBody>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 16:9 Display</a:t>
                      </a:r>
                    </a:p>
                    <a:p>
                      <a:r>
                        <a:rPr lang="en-US" sz="1200" dirty="0"/>
                        <a:t>FHD 1920x1080</a:t>
                      </a:r>
                    </a:p>
                    <a:p>
                      <a:r>
                        <a:rPr lang="en-US" sz="1200" dirty="0"/>
                        <a:t>DP/HDMI/VGA</a:t>
                      </a:r>
                    </a:p>
                    <a:p>
                      <a:r>
                        <a:rPr lang="en-US" sz="1200" dirty="0"/>
                        <a:t>$220</a:t>
                      </a:r>
                    </a:p>
                    <a:p>
                      <a:r>
                        <a:rPr lang="en-US" sz="1200" dirty="0"/>
                        <a:t>MTM: </a:t>
                      </a:r>
                      <a:r>
                        <a:rPr lang="en-US" sz="1200" b="1" dirty="0"/>
                        <a:t>61F6MAT2US</a:t>
                      </a:r>
                    </a:p>
                  </a:txBody>
                  <a:tcPr/>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23.8” 16:9 Display</a:t>
                      </a:r>
                    </a:p>
                    <a:p>
                      <a:r>
                        <a:rPr lang="en-US" sz="1200" dirty="0"/>
                        <a:t>FHD 1920x1080</a:t>
                      </a:r>
                    </a:p>
                    <a:p>
                      <a:r>
                        <a:rPr lang="en-US" sz="1200" dirty="0"/>
                        <a:t>DP/HDMI/VGA</a:t>
                      </a:r>
                    </a:p>
                    <a:p>
                      <a:r>
                        <a:rPr lang="en-US" sz="1200" dirty="0"/>
                        <a:t>$205</a:t>
                      </a:r>
                    </a:p>
                    <a:p>
                      <a:r>
                        <a:rPr lang="en-US" sz="1200" dirty="0"/>
                        <a:t>MTM: </a:t>
                      </a:r>
                      <a:r>
                        <a:rPr lang="en-US" sz="1200" b="1" dirty="0"/>
                        <a:t>61F7MAT1US</a:t>
                      </a:r>
                    </a:p>
                  </a:txBody>
                  <a:tcPr/>
                </a:tc>
                <a:extLst>
                  <a:ext uri="{0D108BD9-81ED-4DB2-BD59-A6C34878D82A}">
                    <a16:rowId xmlns:a16="http://schemas.microsoft.com/office/drawing/2014/main" val="1603433535"/>
                  </a:ext>
                </a:extLst>
              </a:tr>
            </a:tbl>
          </a:graphicData>
        </a:graphic>
      </p:graphicFrame>
      <p:graphicFrame>
        <p:nvGraphicFramePr>
          <p:cNvPr id="23" name="Table 7">
            <a:extLst>
              <a:ext uri="{FF2B5EF4-FFF2-40B4-BE49-F238E27FC236}">
                <a16:creationId xmlns:a16="http://schemas.microsoft.com/office/drawing/2014/main" id="{3230C45D-74BC-025D-ED75-349E4F69CE4D}"/>
              </a:ext>
            </a:extLst>
          </p:cNvPr>
          <p:cNvGraphicFramePr>
            <a:graphicFrameLocks noGrp="1"/>
          </p:cNvGraphicFramePr>
          <p:nvPr/>
        </p:nvGraphicFramePr>
        <p:xfrm>
          <a:off x="5411057" y="4970899"/>
          <a:ext cx="1640271" cy="1343483"/>
        </p:xfrm>
        <a:graphic>
          <a:graphicData uri="http://schemas.openxmlformats.org/drawingml/2006/table">
            <a:tbl>
              <a:tblPr firstRow="1" bandRow="1">
                <a:tableStyleId>{00A15C55-8517-42AA-B614-E9B94910E393}</a:tableStyleId>
              </a:tblPr>
              <a:tblGrid>
                <a:gridCol w="1640271">
                  <a:extLst>
                    <a:ext uri="{9D8B030D-6E8A-4147-A177-3AD203B41FA5}">
                      <a16:colId xmlns:a16="http://schemas.microsoft.com/office/drawing/2014/main" val="4105679371"/>
                    </a:ext>
                  </a:extLst>
                </a:gridCol>
              </a:tblGrid>
              <a:tr h="337643">
                <a:tc>
                  <a:txBody>
                    <a:bodyPr/>
                    <a:lstStyle/>
                    <a:p>
                      <a:r>
                        <a:rPr lang="en-US" sz="1600" dirty="0"/>
                        <a:t>T23d-10</a:t>
                      </a:r>
                    </a:p>
                  </a:txBody>
                  <a:tcPr/>
                </a:tc>
                <a:extLst>
                  <a:ext uri="{0D108BD9-81ED-4DB2-BD59-A6C34878D82A}">
                    <a16:rowId xmlns:a16="http://schemas.microsoft.com/office/drawing/2014/main" val="3198656435"/>
                  </a:ext>
                </a:extLst>
              </a:tr>
              <a:tr h="731965">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22.5” 16:10 Display</a:t>
                      </a:r>
                    </a:p>
                    <a:p>
                      <a:r>
                        <a:rPr lang="en-US" sz="1200" dirty="0"/>
                        <a:t>FHD 1920x1080</a:t>
                      </a:r>
                    </a:p>
                    <a:p>
                      <a:r>
                        <a:rPr lang="en-US" sz="1200" dirty="0"/>
                        <a:t>DP/HDMI/VGA</a:t>
                      </a:r>
                    </a:p>
                    <a:p>
                      <a:r>
                        <a:rPr lang="en-US" sz="1200" dirty="0"/>
                        <a:t>$234</a:t>
                      </a:r>
                    </a:p>
                    <a:p>
                      <a:r>
                        <a:rPr lang="en-US" sz="1200" dirty="0"/>
                        <a:t>MTM: </a:t>
                      </a:r>
                      <a:r>
                        <a:rPr lang="en-US" sz="1200" b="1" dirty="0"/>
                        <a:t>61C3MAR6US</a:t>
                      </a:r>
                    </a:p>
                  </a:txBody>
                  <a:tcPr/>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392577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sign, drive&#10;&#10;Description automatically generated">
            <a:extLst>
              <a:ext uri="{FF2B5EF4-FFF2-40B4-BE49-F238E27FC236}">
                <a16:creationId xmlns:a16="http://schemas.microsoft.com/office/drawing/2014/main" id="{85D22826-739F-D520-7D96-9241EA4367E5}"/>
              </a:ext>
            </a:extLst>
          </p:cNvPr>
          <p:cNvPicPr>
            <a:picLocks noChangeAspect="1"/>
          </p:cNvPicPr>
          <p:nvPr/>
        </p:nvPicPr>
        <p:blipFill>
          <a:blip r:embed="rId2"/>
          <a:stretch>
            <a:fillRect/>
          </a:stretch>
        </p:blipFill>
        <p:spPr>
          <a:xfrm>
            <a:off x="3916099" y="4512351"/>
            <a:ext cx="2087957" cy="2087957"/>
          </a:xfrm>
          <a:prstGeom prst="rect">
            <a:avLst/>
          </a:prstGeom>
        </p:spPr>
      </p:pic>
      <p:pic>
        <p:nvPicPr>
          <p:cNvPr id="44" name="Picture 43" descr="A picture containing electronics, notebook, computer, computer&#10;&#10;Description automatically generated">
            <a:extLst>
              <a:ext uri="{FF2B5EF4-FFF2-40B4-BE49-F238E27FC236}">
                <a16:creationId xmlns:a16="http://schemas.microsoft.com/office/drawing/2014/main" id="{CFC44ECC-3D6A-C0B0-A94F-1C5A9D7B4CE1}"/>
              </a:ext>
            </a:extLst>
          </p:cNvPr>
          <p:cNvPicPr>
            <a:picLocks noChangeAspect="1"/>
          </p:cNvPicPr>
          <p:nvPr/>
        </p:nvPicPr>
        <p:blipFill rotWithShape="1">
          <a:blip r:embed="rId3"/>
          <a:srcRect l="6089" t="17528" r="4321" b="16676"/>
          <a:stretch/>
        </p:blipFill>
        <p:spPr>
          <a:xfrm>
            <a:off x="2818623" y="2881966"/>
            <a:ext cx="2252265" cy="1654085"/>
          </a:xfrm>
          <a:prstGeom prst="rect">
            <a:avLst/>
          </a:prstGeom>
        </p:spPr>
      </p:pic>
      <p:pic>
        <p:nvPicPr>
          <p:cNvPr id="32" name="Picture 31" descr="A picture containing electronics, computer, notebook, computer&#10;&#10;Description automatically generated">
            <a:extLst>
              <a:ext uri="{FF2B5EF4-FFF2-40B4-BE49-F238E27FC236}">
                <a16:creationId xmlns:a16="http://schemas.microsoft.com/office/drawing/2014/main" id="{3249291C-29F8-3790-FC62-1FE7875D93D0}"/>
              </a:ext>
            </a:extLst>
          </p:cNvPr>
          <p:cNvPicPr>
            <a:picLocks noChangeAspect="1"/>
          </p:cNvPicPr>
          <p:nvPr/>
        </p:nvPicPr>
        <p:blipFill rotWithShape="1">
          <a:blip r:embed="rId4"/>
          <a:srcRect t="15455" b="12847"/>
          <a:stretch/>
        </p:blipFill>
        <p:spPr>
          <a:xfrm>
            <a:off x="6717853" y="1042527"/>
            <a:ext cx="1907938" cy="1367958"/>
          </a:xfrm>
          <a:prstGeom prst="rect">
            <a:avLst/>
          </a:prstGeom>
        </p:spPr>
      </p:pic>
      <p:pic>
        <p:nvPicPr>
          <p:cNvPr id="21" name="Picture 20" descr="A picture containing computer, computer, flat panel display&#10;&#10;Description automatically generated">
            <a:extLst>
              <a:ext uri="{FF2B5EF4-FFF2-40B4-BE49-F238E27FC236}">
                <a16:creationId xmlns:a16="http://schemas.microsoft.com/office/drawing/2014/main" id="{6DFAD974-3049-8694-526F-D9F6B3AFD82A}"/>
              </a:ext>
            </a:extLst>
          </p:cNvPr>
          <p:cNvPicPr>
            <a:picLocks noChangeAspect="1"/>
          </p:cNvPicPr>
          <p:nvPr/>
        </p:nvPicPr>
        <p:blipFill rotWithShape="1">
          <a:blip r:embed="rId5"/>
          <a:srcRect t="17187" b="19063"/>
          <a:stretch/>
        </p:blipFill>
        <p:spPr>
          <a:xfrm>
            <a:off x="3517322" y="852798"/>
            <a:ext cx="2579647" cy="1644525"/>
          </a:xfrm>
          <a:prstGeom prst="rect">
            <a:avLst/>
          </a:prstGeom>
        </p:spPr>
      </p:pic>
      <p:pic>
        <p:nvPicPr>
          <p:cNvPr id="19" name="Picture 18" descr="A picture containing electronics, notebook, computer, computer&#10;&#10;Description automatically generated">
            <a:extLst>
              <a:ext uri="{FF2B5EF4-FFF2-40B4-BE49-F238E27FC236}">
                <a16:creationId xmlns:a16="http://schemas.microsoft.com/office/drawing/2014/main" id="{5AC4CD6F-8FB8-D084-7142-32672451B202}"/>
              </a:ext>
            </a:extLst>
          </p:cNvPr>
          <p:cNvPicPr>
            <a:picLocks noChangeAspect="1"/>
          </p:cNvPicPr>
          <p:nvPr/>
        </p:nvPicPr>
        <p:blipFill rotWithShape="1">
          <a:blip r:embed="rId6"/>
          <a:srcRect l="-683" t="9292" r="683" b="13748"/>
          <a:stretch/>
        </p:blipFill>
        <p:spPr>
          <a:xfrm>
            <a:off x="1025529" y="673867"/>
            <a:ext cx="2633258" cy="2026543"/>
          </a:xfrm>
          <a:prstGeom prst="rect">
            <a:avLst/>
          </a:prstGeom>
        </p:spPr>
      </p:pic>
      <p:pic>
        <p:nvPicPr>
          <p:cNvPr id="14" name="Picture 13" descr="A black computer with a blue screen&#10;&#10;Description automatically generated with low confidence">
            <a:extLst>
              <a:ext uri="{FF2B5EF4-FFF2-40B4-BE49-F238E27FC236}">
                <a16:creationId xmlns:a16="http://schemas.microsoft.com/office/drawing/2014/main" id="{E9107738-0F7F-8A7F-BC70-E4E3C11F881D}"/>
              </a:ext>
            </a:extLst>
          </p:cNvPr>
          <p:cNvPicPr>
            <a:picLocks noChangeAspect="1"/>
          </p:cNvPicPr>
          <p:nvPr/>
        </p:nvPicPr>
        <p:blipFill>
          <a:blip r:embed="rId7"/>
          <a:stretch>
            <a:fillRect/>
          </a:stretch>
        </p:blipFill>
        <p:spPr>
          <a:xfrm>
            <a:off x="8381324" y="4361078"/>
            <a:ext cx="2271195" cy="2271195"/>
          </a:xfrm>
          <a:prstGeom prst="rect">
            <a:avLst/>
          </a:prstGeom>
        </p:spPr>
      </p:pic>
      <p:sp>
        <p:nvSpPr>
          <p:cNvPr id="2" name="Title 1">
            <a:extLst>
              <a:ext uri="{FF2B5EF4-FFF2-40B4-BE49-F238E27FC236}">
                <a16:creationId xmlns:a16="http://schemas.microsoft.com/office/drawing/2014/main" id="{F489FA33-45B8-4FF7-94CE-D10942AFCA5E}"/>
              </a:ext>
            </a:extLst>
          </p:cNvPr>
          <p:cNvSpPr>
            <a:spLocks noGrp="1"/>
          </p:cNvSpPr>
          <p:nvPr>
            <p:ph type="title"/>
          </p:nvPr>
        </p:nvSpPr>
        <p:spPr/>
        <p:txBody>
          <a:bodyPr/>
          <a:lstStyle/>
          <a:p>
            <a:r>
              <a:rPr lang="en-US" dirty="0"/>
              <a:t>Premium ThinkPad</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734AC01-F3CE-4521-8B8F-36C58EC35B18}"/>
              </a:ext>
            </a:extLst>
          </p:cNvPr>
          <p:cNvSpPr txBox="1"/>
          <p:nvPr/>
        </p:nvSpPr>
        <p:spPr>
          <a:xfrm>
            <a:off x="1605601" y="2547609"/>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 Carbon 11</a:t>
            </a:r>
            <a:r>
              <a:rPr kumimoji="0" lang="en-US" sz="1165" b="1" i="0" u="none" strike="noStrike" kern="1200" cap="none" spc="0" normalizeH="0" baseline="30000" noProof="0" dirty="0">
                <a:ln>
                  <a:noFill/>
                </a:ln>
                <a:solidFill>
                  <a:srgbClr val="000000"/>
                </a:solidFill>
                <a:effectLst/>
                <a:uLnTx/>
                <a:uFillTx/>
                <a:latin typeface="Arial"/>
                <a:ea typeface="+mn-ea"/>
                <a:cs typeface="+mn-cs"/>
              </a:rPr>
              <a:t>th</a:t>
            </a:r>
            <a:r>
              <a:rPr kumimoji="0" lang="en-US" sz="1165" b="1" i="0" u="none" strike="noStrike" kern="1200" cap="none" spc="0" normalizeH="0" baseline="0" noProof="0" dirty="0">
                <a:ln>
                  <a:noFill/>
                </a:ln>
                <a:solidFill>
                  <a:srgbClr val="000000"/>
                </a:solidFill>
                <a:effectLst/>
                <a:uLnTx/>
                <a:uFillTx/>
                <a:latin typeface="Arial"/>
                <a:ea typeface="+mn-ea"/>
                <a:cs typeface="+mn-cs"/>
              </a:rPr>
              <a:t> Gen</a:t>
            </a:r>
          </a:p>
        </p:txBody>
      </p:sp>
      <p:sp>
        <p:nvSpPr>
          <p:cNvPr id="8" name="TextBox 7">
            <a:extLst>
              <a:ext uri="{FF2B5EF4-FFF2-40B4-BE49-F238E27FC236}">
                <a16:creationId xmlns:a16="http://schemas.microsoft.com/office/drawing/2014/main" id="{F7AEA504-671E-4803-B2AC-FC7F7877A3B1}"/>
              </a:ext>
            </a:extLst>
          </p:cNvPr>
          <p:cNvSpPr txBox="1"/>
          <p:nvPr/>
        </p:nvSpPr>
        <p:spPr>
          <a:xfrm>
            <a:off x="4395379" y="6204031"/>
            <a:ext cx="1293933"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X13 Yoga G3</a:t>
            </a:r>
          </a:p>
        </p:txBody>
      </p:sp>
      <p:sp>
        <p:nvSpPr>
          <p:cNvPr id="9" name="TextBox 8">
            <a:extLst>
              <a:ext uri="{FF2B5EF4-FFF2-40B4-BE49-F238E27FC236}">
                <a16:creationId xmlns:a16="http://schemas.microsoft.com/office/drawing/2014/main" id="{EB1B7E9F-7E77-4C68-848C-6A4A71EFA266}"/>
              </a:ext>
            </a:extLst>
          </p:cNvPr>
          <p:cNvSpPr txBox="1"/>
          <p:nvPr/>
        </p:nvSpPr>
        <p:spPr>
          <a:xfrm>
            <a:off x="8823250" y="6290702"/>
            <a:ext cx="1917904"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X13 G3  (Intel/AMD)</a:t>
            </a:r>
          </a:p>
        </p:txBody>
      </p:sp>
      <p:sp>
        <p:nvSpPr>
          <p:cNvPr id="11" name="TextBox 10">
            <a:extLst>
              <a:ext uri="{FF2B5EF4-FFF2-40B4-BE49-F238E27FC236}">
                <a16:creationId xmlns:a16="http://schemas.microsoft.com/office/drawing/2014/main" id="{7606E276-1CE0-49CC-92D5-534BBD9E3177}"/>
              </a:ext>
            </a:extLst>
          </p:cNvPr>
          <p:cNvSpPr txBox="1"/>
          <p:nvPr/>
        </p:nvSpPr>
        <p:spPr>
          <a:xfrm>
            <a:off x="4345152" y="2511709"/>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 Yoga 8</a:t>
            </a:r>
            <a:r>
              <a:rPr kumimoji="0" lang="en-US" sz="1165" b="1" i="0" u="none" strike="noStrike" kern="1200" cap="none" spc="0" normalizeH="0" baseline="30000" noProof="0" dirty="0">
                <a:ln>
                  <a:noFill/>
                </a:ln>
                <a:solidFill>
                  <a:srgbClr val="000000"/>
                </a:solidFill>
                <a:effectLst/>
                <a:uLnTx/>
                <a:uFillTx/>
                <a:latin typeface="Arial"/>
                <a:ea typeface="+mn-ea"/>
                <a:cs typeface="+mn-cs"/>
              </a:rPr>
              <a:t>th</a:t>
            </a:r>
            <a:r>
              <a:rPr kumimoji="0" lang="en-US" sz="1165" b="1" i="0" u="none" strike="noStrike" kern="1200" cap="none" spc="0" normalizeH="0" baseline="0" noProof="0" dirty="0">
                <a:ln>
                  <a:noFill/>
                </a:ln>
                <a:solidFill>
                  <a:srgbClr val="000000"/>
                </a:solidFill>
                <a:effectLst/>
                <a:uLnTx/>
                <a:uFillTx/>
                <a:latin typeface="Arial"/>
                <a:ea typeface="+mn-ea"/>
                <a:cs typeface="+mn-cs"/>
              </a:rPr>
              <a:t> Gen</a:t>
            </a:r>
          </a:p>
        </p:txBody>
      </p:sp>
      <p:sp>
        <p:nvSpPr>
          <p:cNvPr id="16" name="TextBox 15">
            <a:extLst>
              <a:ext uri="{FF2B5EF4-FFF2-40B4-BE49-F238E27FC236}">
                <a16:creationId xmlns:a16="http://schemas.microsoft.com/office/drawing/2014/main" id="{CC30B129-6933-4A23-B474-8A1838FCD49C}"/>
              </a:ext>
            </a:extLst>
          </p:cNvPr>
          <p:cNvSpPr txBox="1"/>
          <p:nvPr/>
        </p:nvSpPr>
        <p:spPr>
          <a:xfrm>
            <a:off x="7646989" y="4560767"/>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T16 G2 (Intel/AMD)</a:t>
            </a:r>
          </a:p>
        </p:txBody>
      </p:sp>
      <p:sp>
        <p:nvSpPr>
          <p:cNvPr id="22" name="TextBox 21">
            <a:extLst>
              <a:ext uri="{FF2B5EF4-FFF2-40B4-BE49-F238E27FC236}">
                <a16:creationId xmlns:a16="http://schemas.microsoft.com/office/drawing/2014/main" id="{EFF880D3-EA58-4A7D-B651-EBE154CB2BA4}"/>
              </a:ext>
            </a:extLst>
          </p:cNvPr>
          <p:cNvSpPr txBox="1"/>
          <p:nvPr/>
        </p:nvSpPr>
        <p:spPr>
          <a:xfrm>
            <a:off x="7028611" y="2507184"/>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 Nano Gen 3</a:t>
            </a:r>
          </a:p>
        </p:txBody>
      </p:sp>
      <p:sp>
        <p:nvSpPr>
          <p:cNvPr id="26" name="TextBox 25">
            <a:extLst>
              <a:ext uri="{FF2B5EF4-FFF2-40B4-BE49-F238E27FC236}">
                <a16:creationId xmlns:a16="http://schemas.microsoft.com/office/drawing/2014/main" id="{7EFCF471-AB97-46C7-A6E5-DC7DF8800A40}"/>
              </a:ext>
            </a:extLst>
          </p:cNvPr>
          <p:cNvSpPr txBox="1"/>
          <p:nvPr/>
        </p:nvSpPr>
        <p:spPr>
          <a:xfrm>
            <a:off x="9541476" y="2510855"/>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 Fold 16</a:t>
            </a:r>
          </a:p>
        </p:txBody>
      </p:sp>
      <p:sp>
        <p:nvSpPr>
          <p:cNvPr id="27" name="TextBox 26">
            <a:extLst>
              <a:ext uri="{FF2B5EF4-FFF2-40B4-BE49-F238E27FC236}">
                <a16:creationId xmlns:a16="http://schemas.microsoft.com/office/drawing/2014/main" id="{A4908397-23FD-47FE-A150-8D2FAC116241}"/>
              </a:ext>
            </a:extLst>
          </p:cNvPr>
          <p:cNvSpPr txBox="1"/>
          <p:nvPr/>
        </p:nvSpPr>
        <p:spPr>
          <a:xfrm>
            <a:off x="6786706" y="6227706"/>
            <a:ext cx="1293933"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X13s Gen 1</a:t>
            </a:r>
          </a:p>
        </p:txBody>
      </p:sp>
      <p:sp>
        <p:nvSpPr>
          <p:cNvPr id="29" name="Rectangle 28">
            <a:extLst>
              <a:ext uri="{FF2B5EF4-FFF2-40B4-BE49-F238E27FC236}">
                <a16:creationId xmlns:a16="http://schemas.microsoft.com/office/drawing/2014/main" id="{E85FB79C-4E40-46AF-8174-BDD11F31FBA2}"/>
              </a:ext>
            </a:extLst>
          </p:cNvPr>
          <p:cNvSpPr/>
          <p:nvPr/>
        </p:nvSpPr>
        <p:spPr>
          <a:xfrm>
            <a:off x="7374447" y="4276620"/>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DB6C152-B6BF-4DC7-9926-68AB25FF49DA}"/>
              </a:ext>
            </a:extLst>
          </p:cNvPr>
          <p:cNvSpPr/>
          <p:nvPr/>
        </p:nvSpPr>
        <p:spPr>
          <a:xfrm>
            <a:off x="1601108" y="4292028"/>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4402ECBD-7C4F-40DF-A8AB-0C080166D789}"/>
              </a:ext>
            </a:extLst>
          </p:cNvPr>
          <p:cNvSpPr txBox="1"/>
          <p:nvPr/>
        </p:nvSpPr>
        <p:spPr>
          <a:xfrm>
            <a:off x="1955964" y="6052367"/>
            <a:ext cx="1702823" cy="271613"/>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X12 Detachable G1</a:t>
            </a:r>
          </a:p>
        </p:txBody>
      </p:sp>
      <p:pic>
        <p:nvPicPr>
          <p:cNvPr id="36" name="Picture 35" descr="A close-up of a computer&#10;&#10;Description automatically generated with low confidence">
            <a:extLst>
              <a:ext uri="{FF2B5EF4-FFF2-40B4-BE49-F238E27FC236}">
                <a16:creationId xmlns:a16="http://schemas.microsoft.com/office/drawing/2014/main" id="{08B1992C-5B87-95D5-86FD-AF83806FD6A7}"/>
              </a:ext>
            </a:extLst>
          </p:cNvPr>
          <p:cNvPicPr>
            <a:picLocks noChangeAspect="1"/>
          </p:cNvPicPr>
          <p:nvPr/>
        </p:nvPicPr>
        <p:blipFill rotWithShape="1">
          <a:blip r:embed="rId8"/>
          <a:srcRect l="6791" t="18523" r="5854" b="16748"/>
          <a:stretch/>
        </p:blipFill>
        <p:spPr>
          <a:xfrm>
            <a:off x="8680949" y="1082755"/>
            <a:ext cx="2462370" cy="1368430"/>
          </a:xfrm>
          <a:prstGeom prst="rect">
            <a:avLst/>
          </a:prstGeom>
        </p:spPr>
      </p:pic>
      <p:pic>
        <p:nvPicPr>
          <p:cNvPr id="40" name="Picture 39" descr="A picture containing electronics, computer, computer, netbook&#10;&#10;Description automatically generated">
            <a:extLst>
              <a:ext uri="{FF2B5EF4-FFF2-40B4-BE49-F238E27FC236}">
                <a16:creationId xmlns:a16="http://schemas.microsoft.com/office/drawing/2014/main" id="{366FCCEB-04DB-1472-4C65-67522AFF5C5A}"/>
              </a:ext>
            </a:extLst>
          </p:cNvPr>
          <p:cNvPicPr>
            <a:picLocks noChangeAspect="1"/>
          </p:cNvPicPr>
          <p:nvPr/>
        </p:nvPicPr>
        <p:blipFill rotWithShape="1">
          <a:blip r:embed="rId9"/>
          <a:srcRect l="6090" t="16230" b="17407"/>
          <a:stretch/>
        </p:blipFill>
        <p:spPr>
          <a:xfrm>
            <a:off x="7120924" y="2902841"/>
            <a:ext cx="2407315" cy="1707451"/>
          </a:xfrm>
          <a:prstGeom prst="rect">
            <a:avLst/>
          </a:prstGeom>
        </p:spPr>
      </p:pic>
      <p:sp>
        <p:nvSpPr>
          <p:cNvPr id="15" name="TextBox 14">
            <a:extLst>
              <a:ext uri="{FF2B5EF4-FFF2-40B4-BE49-F238E27FC236}">
                <a16:creationId xmlns:a16="http://schemas.microsoft.com/office/drawing/2014/main" id="{37612EBD-2EAE-4A35-82FA-A5DAA7B1B090}"/>
              </a:ext>
            </a:extLst>
          </p:cNvPr>
          <p:cNvSpPr txBox="1"/>
          <p:nvPr/>
        </p:nvSpPr>
        <p:spPr>
          <a:xfrm>
            <a:off x="3123639" y="4527170"/>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T14s G4 (Intel/AMD)</a:t>
            </a:r>
          </a:p>
        </p:txBody>
      </p:sp>
      <p:sp>
        <p:nvSpPr>
          <p:cNvPr id="17" name="TextBox 16">
            <a:extLst>
              <a:ext uri="{FF2B5EF4-FFF2-40B4-BE49-F238E27FC236}">
                <a16:creationId xmlns:a16="http://schemas.microsoft.com/office/drawing/2014/main" id="{FA3BF959-821A-4078-8BC5-83EA01CD3D74}"/>
              </a:ext>
            </a:extLst>
          </p:cNvPr>
          <p:cNvSpPr txBox="1"/>
          <p:nvPr/>
        </p:nvSpPr>
        <p:spPr>
          <a:xfrm>
            <a:off x="5349867" y="4536950"/>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T14 G4 (Intel/AMD)</a:t>
            </a:r>
          </a:p>
        </p:txBody>
      </p:sp>
      <p:pic>
        <p:nvPicPr>
          <p:cNvPr id="47" name="Picture 46" descr="A picture containing electronics, notebook, computer, computer&#10;&#10;Description automatically generated">
            <a:extLst>
              <a:ext uri="{FF2B5EF4-FFF2-40B4-BE49-F238E27FC236}">
                <a16:creationId xmlns:a16="http://schemas.microsoft.com/office/drawing/2014/main" id="{F6349CA9-35B3-7501-1BC2-C1CEEA85246C}"/>
              </a:ext>
            </a:extLst>
          </p:cNvPr>
          <p:cNvPicPr>
            <a:picLocks noChangeAspect="1"/>
          </p:cNvPicPr>
          <p:nvPr/>
        </p:nvPicPr>
        <p:blipFill rotWithShape="1">
          <a:blip r:embed="rId10"/>
          <a:srcRect l="6090" t="16290" r="6941" b="16505"/>
          <a:stretch/>
        </p:blipFill>
        <p:spPr>
          <a:xfrm>
            <a:off x="5156052" y="2925392"/>
            <a:ext cx="1895002" cy="1464340"/>
          </a:xfrm>
          <a:prstGeom prst="rect">
            <a:avLst/>
          </a:prstGeom>
        </p:spPr>
      </p:pic>
      <p:pic>
        <p:nvPicPr>
          <p:cNvPr id="51" name="Picture 50" descr="A picture containing electronics, computer, notebook, electronic device&#10;&#10;Description automatically generated">
            <a:extLst>
              <a:ext uri="{FF2B5EF4-FFF2-40B4-BE49-F238E27FC236}">
                <a16:creationId xmlns:a16="http://schemas.microsoft.com/office/drawing/2014/main" id="{E4BC9063-6E68-CB56-3C07-C0133F141D6B}"/>
              </a:ext>
            </a:extLst>
          </p:cNvPr>
          <p:cNvPicPr>
            <a:picLocks noChangeAspect="1"/>
          </p:cNvPicPr>
          <p:nvPr/>
        </p:nvPicPr>
        <p:blipFill rotWithShape="1">
          <a:blip r:embed="rId11"/>
          <a:srcRect l="6071" r="7094"/>
          <a:stretch/>
        </p:blipFill>
        <p:spPr>
          <a:xfrm>
            <a:off x="1955077" y="4798712"/>
            <a:ext cx="1453099" cy="1253654"/>
          </a:xfrm>
          <a:prstGeom prst="rect">
            <a:avLst/>
          </a:prstGeom>
        </p:spPr>
      </p:pic>
      <p:pic>
        <p:nvPicPr>
          <p:cNvPr id="53" name="Picture 52" descr="A picture containing electronics, computer, computer, electronic device&#10;&#10;Description automatically generated">
            <a:extLst>
              <a:ext uri="{FF2B5EF4-FFF2-40B4-BE49-F238E27FC236}">
                <a16:creationId xmlns:a16="http://schemas.microsoft.com/office/drawing/2014/main" id="{E19572B0-7E3A-30A1-2D60-B433ECF243BF}"/>
              </a:ext>
            </a:extLst>
          </p:cNvPr>
          <p:cNvPicPr>
            <a:picLocks noChangeAspect="1"/>
          </p:cNvPicPr>
          <p:nvPr/>
        </p:nvPicPr>
        <p:blipFill rotWithShape="1">
          <a:blip r:embed="rId12"/>
          <a:srcRect l="5418" t="13354" r="6690" b="12671"/>
          <a:stretch/>
        </p:blipFill>
        <p:spPr>
          <a:xfrm>
            <a:off x="6411561" y="4880250"/>
            <a:ext cx="1562257" cy="1314877"/>
          </a:xfrm>
          <a:prstGeom prst="rect">
            <a:avLst/>
          </a:prstGeom>
        </p:spPr>
      </p:pic>
    </p:spTree>
    <p:extLst>
      <p:ext uri="{BB962C8B-B14F-4D97-AF65-F5344CB8AC3E}">
        <p14:creationId xmlns:p14="http://schemas.microsoft.com/office/powerpoint/2010/main" val="226889447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person, person, computer&#10;&#10;Description automatically generated">
            <a:extLst>
              <a:ext uri="{FF2B5EF4-FFF2-40B4-BE49-F238E27FC236}">
                <a16:creationId xmlns:a16="http://schemas.microsoft.com/office/drawing/2014/main" id="{79D4336E-87D0-4705-B608-86EED0809C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754" r="16170"/>
          <a:stretch/>
        </p:blipFill>
        <p:spPr>
          <a:xfrm>
            <a:off x="-1" y="0"/>
            <a:ext cx="6959009" cy="6861761"/>
          </a:xfrm>
          <a:prstGeom prst="rect">
            <a:avLst/>
          </a:prstGeom>
        </p:spPr>
      </p:pic>
      <p:pic>
        <p:nvPicPr>
          <p:cNvPr id="20" name="Picture 19" descr="A person sitting at a table with a computer&#10;&#10;Description automatically generated with medium confidence">
            <a:extLst>
              <a:ext uri="{FF2B5EF4-FFF2-40B4-BE49-F238E27FC236}">
                <a16:creationId xmlns:a16="http://schemas.microsoft.com/office/drawing/2014/main" id="{CCAF586B-938C-479C-A55A-C0A7B5C76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372" r="15615"/>
          <a:stretch/>
        </p:blipFill>
        <p:spPr>
          <a:xfrm>
            <a:off x="6094410" y="0"/>
            <a:ext cx="6094415" cy="6858001"/>
          </a:xfrm>
          <a:prstGeom prst="rect">
            <a:avLst/>
          </a:prstGeom>
        </p:spPr>
      </p:pic>
      <p:sp>
        <p:nvSpPr>
          <p:cNvPr id="23" name="Rectangle 22">
            <a:extLst>
              <a:ext uri="{FF2B5EF4-FFF2-40B4-BE49-F238E27FC236}">
                <a16:creationId xmlns:a16="http://schemas.microsoft.com/office/drawing/2014/main" id="{FE5B2070-1BD5-4BE0-915D-CE10915F84ED}"/>
              </a:ext>
            </a:extLst>
          </p:cNvPr>
          <p:cNvSpPr/>
          <p:nvPr/>
        </p:nvSpPr>
        <p:spPr>
          <a:xfrm>
            <a:off x="-10636" y="343414"/>
            <a:ext cx="7496980" cy="588099"/>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5189F730-3448-4874-B2CE-D97F69D7234C}"/>
              </a:ext>
            </a:extLst>
          </p:cNvPr>
          <p:cNvSpPr>
            <a:spLocks noGrp="1"/>
          </p:cNvSpPr>
          <p:nvPr>
            <p:ph type="title"/>
          </p:nvPr>
        </p:nvSpPr>
        <p:spPr/>
        <p:txBody>
          <a:bodyPr/>
          <a:lstStyle/>
          <a:p>
            <a:r>
              <a:rPr lang="en-US" dirty="0">
                <a:solidFill>
                  <a:schemeClr val="bg1"/>
                </a:solidFill>
              </a:rPr>
              <a:t>ThinkVision M Series Mobile Monitors</a:t>
            </a:r>
          </a:p>
        </p:txBody>
      </p:sp>
      <p:sp>
        <p:nvSpPr>
          <p:cNvPr id="2" name="Slide Number Placeholder 1">
            <a:extLst>
              <a:ext uri="{FF2B5EF4-FFF2-40B4-BE49-F238E27FC236}">
                <a16:creationId xmlns:a16="http://schemas.microsoft.com/office/drawing/2014/main" id="{6CA070D0-5796-4C86-9A1F-9BEF86AB8C9B}"/>
              </a:ext>
            </a:extLst>
          </p:cNvPr>
          <p:cNvSpPr>
            <a:spLocks noGrp="1"/>
          </p:cNvSpPr>
          <p:nvPr>
            <p:ph type="sldNum" sz="quarter" idx="10"/>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1957DFD2-9BD6-4F6C-BB38-0F328346C641}"/>
              </a:ext>
            </a:extLst>
          </p:cNvPr>
          <p:cNvSpPr/>
          <p:nvPr/>
        </p:nvSpPr>
        <p:spPr>
          <a:xfrm>
            <a:off x="6094410" y="6415471"/>
            <a:ext cx="819823" cy="46166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CA752E1C-928D-4816-BDF5-CF91A09C2092}"/>
              </a:ext>
            </a:extLst>
          </p:cNvPr>
          <p:cNvSpPr txBox="1"/>
          <p:nvPr/>
        </p:nvSpPr>
        <p:spPr>
          <a:xfrm>
            <a:off x="6094410" y="6415472"/>
            <a:ext cx="784189" cy="461665"/>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9C1D8"/>
                </a:solidFill>
                <a:effectLst/>
                <a:uLnTx/>
                <a:uFillTx/>
                <a:latin typeface="Arial" pitchFamily="34" charset="0"/>
                <a:ea typeface="+mn-ea"/>
                <a:cs typeface="Arial" pitchFamily="34" charset="0"/>
              </a:rPr>
              <a:t>M15</a:t>
            </a:r>
          </a:p>
        </p:txBody>
      </p:sp>
      <p:sp>
        <p:nvSpPr>
          <p:cNvPr id="30" name="TextBox 29">
            <a:extLst>
              <a:ext uri="{FF2B5EF4-FFF2-40B4-BE49-F238E27FC236}">
                <a16:creationId xmlns:a16="http://schemas.microsoft.com/office/drawing/2014/main" id="{FB727DB5-5AB9-49BD-B26E-A199A2B7CDF5}"/>
              </a:ext>
            </a:extLst>
          </p:cNvPr>
          <p:cNvSpPr txBox="1"/>
          <p:nvPr/>
        </p:nvSpPr>
        <p:spPr>
          <a:xfrm>
            <a:off x="1602289" y="6401580"/>
            <a:ext cx="4114800" cy="153888"/>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2023 Lenovo Internal. All rights reserved.</a:t>
            </a:r>
          </a:p>
        </p:txBody>
      </p:sp>
      <p:grpSp>
        <p:nvGrpSpPr>
          <p:cNvPr id="31" name="Group 30">
            <a:extLst>
              <a:ext uri="{FF2B5EF4-FFF2-40B4-BE49-F238E27FC236}">
                <a16:creationId xmlns:a16="http://schemas.microsoft.com/office/drawing/2014/main" id="{ED91C230-567A-47CB-84D1-62CDEFD5455B}"/>
              </a:ext>
            </a:extLst>
          </p:cNvPr>
          <p:cNvGrpSpPr>
            <a:grpSpLocks noChangeAspect="1"/>
          </p:cNvGrpSpPr>
          <p:nvPr/>
        </p:nvGrpSpPr>
        <p:grpSpPr>
          <a:xfrm>
            <a:off x="760413" y="6348283"/>
            <a:ext cx="777240" cy="259316"/>
            <a:chOff x="547688" y="952500"/>
            <a:chExt cx="12190413" cy="4067175"/>
          </a:xfrm>
        </p:grpSpPr>
        <p:sp>
          <p:nvSpPr>
            <p:cNvPr id="32" name="Rectangle 31">
              <a:extLst>
                <a:ext uri="{FF2B5EF4-FFF2-40B4-BE49-F238E27FC236}">
                  <a16:creationId xmlns:a16="http://schemas.microsoft.com/office/drawing/2014/main" id="{7C290CC1-DBF8-4374-80A8-4CB0CB39A4B9}"/>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3" name="Freeform 7">
              <a:extLst>
                <a:ext uri="{FF2B5EF4-FFF2-40B4-BE49-F238E27FC236}">
                  <a16:creationId xmlns:a16="http://schemas.microsoft.com/office/drawing/2014/main" id="{8D49E195-64F8-4633-9924-5F9D374BE4E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Freeform 8">
              <a:extLst>
                <a:ext uri="{FF2B5EF4-FFF2-40B4-BE49-F238E27FC236}">
                  <a16:creationId xmlns:a16="http://schemas.microsoft.com/office/drawing/2014/main" id="{405533E0-3CF9-4903-A098-80E09B0D391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Freeform 9">
              <a:extLst>
                <a:ext uri="{FF2B5EF4-FFF2-40B4-BE49-F238E27FC236}">
                  <a16:creationId xmlns:a16="http://schemas.microsoft.com/office/drawing/2014/main" id="{8D6B7045-8D4F-4D6C-9971-FF25764F9D3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Freeform 10">
              <a:extLst>
                <a:ext uri="{FF2B5EF4-FFF2-40B4-BE49-F238E27FC236}">
                  <a16:creationId xmlns:a16="http://schemas.microsoft.com/office/drawing/2014/main" id="{6503EA8E-BEF7-4B6E-BBD7-1D30FBD9DD8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7" name="Freeform 10">
              <a:extLst>
                <a:ext uri="{FF2B5EF4-FFF2-40B4-BE49-F238E27FC236}">
                  <a16:creationId xmlns:a16="http://schemas.microsoft.com/office/drawing/2014/main" id="{9C4E67AC-8486-4CF7-AD84-4BC5C8C4564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Freeform 11">
              <a:extLst>
                <a:ext uri="{FF2B5EF4-FFF2-40B4-BE49-F238E27FC236}">
                  <a16:creationId xmlns:a16="http://schemas.microsoft.com/office/drawing/2014/main" id="{3A3D8124-CF3E-4C81-979A-A568F68A673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9" name="Rectangle 38">
            <a:extLst>
              <a:ext uri="{FF2B5EF4-FFF2-40B4-BE49-F238E27FC236}">
                <a16:creationId xmlns:a16="http://schemas.microsoft.com/office/drawing/2014/main" id="{0B1045CF-16E0-4530-B338-70C5932F328D}"/>
              </a:ext>
            </a:extLst>
          </p:cNvPr>
          <p:cNvSpPr/>
          <p:nvPr/>
        </p:nvSpPr>
        <p:spPr>
          <a:xfrm>
            <a:off x="-10636" y="5731709"/>
            <a:ext cx="819823" cy="46166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TextBox 39">
            <a:extLst>
              <a:ext uri="{FF2B5EF4-FFF2-40B4-BE49-F238E27FC236}">
                <a16:creationId xmlns:a16="http://schemas.microsoft.com/office/drawing/2014/main" id="{A74BC214-E167-45DA-B9A5-55CEF39B6578}"/>
              </a:ext>
            </a:extLst>
          </p:cNvPr>
          <p:cNvSpPr txBox="1"/>
          <p:nvPr/>
        </p:nvSpPr>
        <p:spPr>
          <a:xfrm>
            <a:off x="-10636" y="5731710"/>
            <a:ext cx="784189" cy="461665"/>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9C1D8"/>
                </a:solidFill>
                <a:effectLst/>
                <a:uLnTx/>
                <a:uFillTx/>
                <a:latin typeface="Arial" pitchFamily="34" charset="0"/>
                <a:ea typeface="+mn-ea"/>
                <a:cs typeface="Arial" pitchFamily="34" charset="0"/>
              </a:rPr>
              <a:t>M14</a:t>
            </a:r>
          </a:p>
        </p:txBody>
      </p:sp>
      <p:sp>
        <p:nvSpPr>
          <p:cNvPr id="41" name="Rectangle 40">
            <a:extLst>
              <a:ext uri="{FF2B5EF4-FFF2-40B4-BE49-F238E27FC236}">
                <a16:creationId xmlns:a16="http://schemas.microsoft.com/office/drawing/2014/main" id="{F47EE234-8B0D-4A35-881C-440156D84039}"/>
              </a:ext>
            </a:extLst>
          </p:cNvPr>
          <p:cNvSpPr/>
          <p:nvPr/>
        </p:nvSpPr>
        <p:spPr>
          <a:xfrm>
            <a:off x="10616304" y="3120287"/>
            <a:ext cx="1010696" cy="30777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2944B9A6-1757-4CEF-9CF1-622DB36DAD9F}"/>
              </a:ext>
            </a:extLst>
          </p:cNvPr>
          <p:cNvSpPr txBox="1"/>
          <p:nvPr/>
        </p:nvSpPr>
        <p:spPr>
          <a:xfrm>
            <a:off x="10616303" y="3120288"/>
            <a:ext cx="1053226" cy="30777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9C1D8"/>
                </a:solidFill>
                <a:effectLst/>
                <a:uLnTx/>
                <a:uFillTx/>
                <a:latin typeface="Arial" pitchFamily="34" charset="0"/>
                <a:ea typeface="+mn-ea"/>
                <a:cs typeface="Arial" pitchFamily="34" charset="0"/>
              </a:rPr>
              <a:t>15.6” FHD</a:t>
            </a:r>
          </a:p>
        </p:txBody>
      </p:sp>
      <p:sp>
        <p:nvSpPr>
          <p:cNvPr id="43" name="Rectangle 42">
            <a:extLst>
              <a:ext uri="{FF2B5EF4-FFF2-40B4-BE49-F238E27FC236}">
                <a16:creationId xmlns:a16="http://schemas.microsoft.com/office/drawing/2014/main" id="{1499BFE2-6728-48E8-A130-15F370F61608}"/>
              </a:ext>
            </a:extLst>
          </p:cNvPr>
          <p:cNvSpPr/>
          <p:nvPr/>
        </p:nvSpPr>
        <p:spPr>
          <a:xfrm>
            <a:off x="4418633" y="4999414"/>
            <a:ext cx="938292" cy="30777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182880" rIns="182880" bIns="18288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6E642EE5-4630-4FB4-BEED-41D9279067E8}"/>
              </a:ext>
            </a:extLst>
          </p:cNvPr>
          <p:cNvSpPr txBox="1"/>
          <p:nvPr/>
        </p:nvSpPr>
        <p:spPr>
          <a:xfrm>
            <a:off x="4418633" y="4999415"/>
            <a:ext cx="891591" cy="307777"/>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9C1D8"/>
                </a:solidFill>
                <a:effectLst/>
                <a:uLnTx/>
                <a:uFillTx/>
                <a:latin typeface="Arial" pitchFamily="34" charset="0"/>
                <a:ea typeface="+mn-ea"/>
                <a:cs typeface="Arial" pitchFamily="34" charset="0"/>
              </a:rPr>
              <a:t>14” FHD</a:t>
            </a:r>
          </a:p>
        </p:txBody>
      </p:sp>
      <p:graphicFrame>
        <p:nvGraphicFramePr>
          <p:cNvPr id="3" name="Table 7">
            <a:extLst>
              <a:ext uri="{FF2B5EF4-FFF2-40B4-BE49-F238E27FC236}">
                <a16:creationId xmlns:a16="http://schemas.microsoft.com/office/drawing/2014/main" id="{43A9ED43-157C-12A7-B063-52E57F9B38B4}"/>
              </a:ext>
            </a:extLst>
          </p:cNvPr>
          <p:cNvGraphicFramePr>
            <a:graphicFrameLocks noGrp="1"/>
          </p:cNvGraphicFramePr>
          <p:nvPr/>
        </p:nvGraphicFramePr>
        <p:xfrm>
          <a:off x="1587978" y="1635868"/>
          <a:ext cx="2603500" cy="1160603"/>
        </p:xfrm>
        <a:graphic>
          <a:graphicData uri="http://schemas.openxmlformats.org/drawingml/2006/table">
            <a:tbl>
              <a:tblPr firstRow="1" bandRow="1">
                <a:tableStyleId>{00A15C55-8517-42AA-B614-E9B94910E393}</a:tableStyleId>
              </a:tblPr>
              <a:tblGrid>
                <a:gridCol w="2603500">
                  <a:extLst>
                    <a:ext uri="{9D8B030D-6E8A-4147-A177-3AD203B41FA5}">
                      <a16:colId xmlns:a16="http://schemas.microsoft.com/office/drawing/2014/main" val="4105679371"/>
                    </a:ext>
                  </a:extLst>
                </a:gridCol>
              </a:tblGrid>
              <a:tr h="337643">
                <a:tc>
                  <a:txBody>
                    <a:bodyPr/>
                    <a:lstStyle/>
                    <a:p>
                      <a:r>
                        <a:rPr lang="en-US" sz="1600" dirty="0"/>
                        <a:t>M14</a:t>
                      </a:r>
                    </a:p>
                  </a:txBody>
                  <a:tcPr/>
                </a:tc>
                <a:extLst>
                  <a:ext uri="{0D108BD9-81ED-4DB2-BD59-A6C34878D82A}">
                    <a16:rowId xmlns:a16="http://schemas.microsoft.com/office/drawing/2014/main" val="3198656435"/>
                  </a:ext>
                </a:extLst>
              </a:tr>
              <a:tr h="731965">
                <a:tc>
                  <a:txBody>
                    <a:bodyPr/>
                    <a:lstStyle/>
                    <a:p>
                      <a:r>
                        <a:rPr lang="en-US" sz="1200" dirty="0"/>
                        <a:t>14” FHD 1920x1080 16:9 Display</a:t>
                      </a:r>
                    </a:p>
                    <a:p>
                      <a:r>
                        <a:rPr lang="en-US" sz="1200" dirty="0"/>
                        <a:t>72% sRGB Color</a:t>
                      </a:r>
                    </a:p>
                    <a:p>
                      <a:r>
                        <a:rPr lang="en-US" sz="1200" dirty="0"/>
                        <a:t>$284</a:t>
                      </a:r>
                    </a:p>
                    <a:p>
                      <a:r>
                        <a:rPr lang="en-US" sz="1200" dirty="0"/>
                        <a:t>MTM: </a:t>
                      </a:r>
                      <a:r>
                        <a:rPr lang="en-US" sz="1200" b="1" dirty="0"/>
                        <a:t>61DDUAR6US</a:t>
                      </a:r>
                    </a:p>
                  </a:txBody>
                  <a:tcPr/>
                </a:tc>
                <a:extLst>
                  <a:ext uri="{0D108BD9-81ED-4DB2-BD59-A6C34878D82A}">
                    <a16:rowId xmlns:a16="http://schemas.microsoft.com/office/drawing/2014/main" val="1603433535"/>
                  </a:ext>
                </a:extLst>
              </a:tr>
            </a:tbl>
          </a:graphicData>
        </a:graphic>
      </p:graphicFrame>
      <p:graphicFrame>
        <p:nvGraphicFramePr>
          <p:cNvPr id="5" name="Table 7">
            <a:extLst>
              <a:ext uri="{FF2B5EF4-FFF2-40B4-BE49-F238E27FC236}">
                <a16:creationId xmlns:a16="http://schemas.microsoft.com/office/drawing/2014/main" id="{7E73D238-85EF-A420-54BC-F72FE84AB548}"/>
              </a:ext>
            </a:extLst>
          </p:cNvPr>
          <p:cNvGraphicFramePr>
            <a:graphicFrameLocks noGrp="1"/>
          </p:cNvGraphicFramePr>
          <p:nvPr/>
        </p:nvGraphicFramePr>
        <p:xfrm>
          <a:off x="9457540" y="931513"/>
          <a:ext cx="2603500" cy="1160603"/>
        </p:xfrm>
        <a:graphic>
          <a:graphicData uri="http://schemas.openxmlformats.org/drawingml/2006/table">
            <a:tbl>
              <a:tblPr firstRow="1" bandRow="1">
                <a:tableStyleId>{00A15C55-8517-42AA-B614-E9B94910E393}</a:tableStyleId>
              </a:tblPr>
              <a:tblGrid>
                <a:gridCol w="2603500">
                  <a:extLst>
                    <a:ext uri="{9D8B030D-6E8A-4147-A177-3AD203B41FA5}">
                      <a16:colId xmlns:a16="http://schemas.microsoft.com/office/drawing/2014/main" val="4105679371"/>
                    </a:ext>
                  </a:extLst>
                </a:gridCol>
              </a:tblGrid>
              <a:tr h="337643">
                <a:tc>
                  <a:txBody>
                    <a:bodyPr/>
                    <a:lstStyle/>
                    <a:p>
                      <a:r>
                        <a:rPr lang="en-US" sz="1600" dirty="0"/>
                        <a:t>M15</a:t>
                      </a:r>
                    </a:p>
                  </a:txBody>
                  <a:tcPr/>
                </a:tc>
                <a:extLst>
                  <a:ext uri="{0D108BD9-81ED-4DB2-BD59-A6C34878D82A}">
                    <a16:rowId xmlns:a16="http://schemas.microsoft.com/office/drawing/2014/main" val="3198656435"/>
                  </a:ext>
                </a:extLst>
              </a:tr>
              <a:tr h="731965">
                <a:tc>
                  <a:txBody>
                    <a:bodyPr/>
                    <a:lstStyle/>
                    <a:p>
                      <a:r>
                        <a:rPr lang="en-US" sz="1200" dirty="0"/>
                        <a:t>15.6” FHD 1920x1080 16:9 Display</a:t>
                      </a:r>
                    </a:p>
                    <a:p>
                      <a:r>
                        <a:rPr lang="en-US" sz="1200" dirty="0"/>
                        <a:t>45% sRGB Color</a:t>
                      </a:r>
                    </a:p>
                    <a:p>
                      <a:r>
                        <a:rPr lang="en-US" sz="1200" dirty="0"/>
                        <a:t>$219</a:t>
                      </a:r>
                    </a:p>
                    <a:p>
                      <a:r>
                        <a:rPr lang="en-US" sz="1200" dirty="0"/>
                        <a:t>MTM: </a:t>
                      </a:r>
                      <a:r>
                        <a:rPr lang="en-US" sz="1200" b="1" dirty="0"/>
                        <a:t>62CAUAR1US</a:t>
                      </a:r>
                    </a:p>
                  </a:txBody>
                  <a:tcPr/>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161309586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8D0B4612-7617-4698-8FBB-4E84065F9C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3163"/>
            <a:ext cx="12188825" cy="6911163"/>
          </a:xfrm>
          <a:prstGeom prst="rect">
            <a:avLst/>
          </a:prstGeom>
        </p:spPr>
      </p:pic>
      <p:sp>
        <p:nvSpPr>
          <p:cNvPr id="83" name="Rectangle 82">
            <a:extLst>
              <a:ext uri="{FF2B5EF4-FFF2-40B4-BE49-F238E27FC236}">
                <a16:creationId xmlns:a16="http://schemas.microsoft.com/office/drawing/2014/main" id="{191A06C2-DF5E-485B-A971-8D5AEBBC500A}"/>
              </a:ext>
            </a:extLst>
          </p:cNvPr>
          <p:cNvSpPr/>
          <p:nvPr/>
        </p:nvSpPr>
        <p:spPr>
          <a:xfrm>
            <a:off x="-1" y="283"/>
            <a:ext cx="12188825" cy="685743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A490F08-0013-4DEE-AFE4-E426381DB491}"/>
              </a:ext>
            </a:extLst>
          </p:cNvPr>
          <p:cNvSpPr/>
          <p:nvPr/>
        </p:nvSpPr>
        <p:spPr>
          <a:xfrm>
            <a:off x="-39597" y="-39511"/>
            <a:ext cx="12228422" cy="853691"/>
          </a:xfrm>
          <a:prstGeom prst="rect">
            <a:avLst/>
          </a:prstGeom>
          <a:gradFill flip="none" rotWithShape="1">
            <a:gsLst>
              <a:gs pos="0">
                <a:schemeClr val="tx1">
                  <a:lumMod val="50000"/>
                  <a:lumOff val="50000"/>
                </a:schemeClr>
              </a:gs>
              <a:gs pos="25000">
                <a:schemeClr val="tx1">
                  <a:alpha val="91000"/>
                  <a:lumMod val="100000"/>
                </a:schemeClr>
              </a:gs>
              <a:gs pos="41000">
                <a:schemeClr val="bg2">
                  <a:lumMod val="40000"/>
                  <a:lumOff val="60000"/>
                  <a:alpha val="62000"/>
                </a:schemeClr>
              </a:gs>
              <a:gs pos="56000">
                <a:schemeClr val="tx1">
                  <a:lumMod val="50000"/>
                  <a:lumOff val="50000"/>
                  <a:alpha val="49000"/>
                </a:schemeClr>
              </a:gs>
              <a:gs pos="71000">
                <a:schemeClr val="bg2">
                  <a:lumMod val="20000"/>
                  <a:lumOff val="80000"/>
                  <a:alpha val="23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65EBA486-DF21-4AFF-8673-E410763B1E56}"/>
              </a:ext>
            </a:extLst>
          </p:cNvPr>
          <p:cNvSpPr txBox="1"/>
          <p:nvPr/>
        </p:nvSpPr>
        <p:spPr>
          <a:xfrm>
            <a:off x="2742420" y="-44230"/>
            <a:ext cx="2157963" cy="830868"/>
          </a:xfrm>
          <a:prstGeom prst="rect">
            <a:avLst/>
          </a:prstGeom>
          <a:noFill/>
        </p:spPr>
        <p:txBody>
          <a:bodyPr wrap="non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E Series</a:t>
            </a:r>
          </a:p>
        </p:txBody>
      </p:sp>
      <p:sp>
        <p:nvSpPr>
          <p:cNvPr id="25" name="Rectangle 24">
            <a:extLst>
              <a:ext uri="{FF2B5EF4-FFF2-40B4-BE49-F238E27FC236}">
                <a16:creationId xmlns:a16="http://schemas.microsoft.com/office/drawing/2014/main" id="{28EB7241-66E9-4250-9083-A1FEEAA90677}"/>
              </a:ext>
            </a:extLst>
          </p:cNvPr>
          <p:cNvSpPr/>
          <p:nvPr/>
        </p:nvSpPr>
        <p:spPr>
          <a:xfrm>
            <a:off x="133576" y="3922755"/>
            <a:ext cx="4069744" cy="23996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EAC43417-E9B5-41CD-83C8-D8345030A009}"/>
              </a:ext>
            </a:extLst>
          </p:cNvPr>
          <p:cNvSpPr txBox="1"/>
          <p:nvPr/>
        </p:nvSpPr>
        <p:spPr>
          <a:xfrm>
            <a:off x="133575" y="3919368"/>
            <a:ext cx="2174868" cy="892424"/>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E22-28</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$204</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62BAMAR4US</a:t>
            </a:r>
            <a:endPar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506" y="-127580"/>
            <a:ext cx="3119897" cy="988482"/>
          </a:xfrm>
          <a:prstGeom prst="rect">
            <a:avLst/>
          </a:prstGeom>
        </p:spPr>
      </p:pic>
      <p:sp>
        <p:nvSpPr>
          <p:cNvPr id="37" name="Rectangle 36">
            <a:extLst>
              <a:ext uri="{FF2B5EF4-FFF2-40B4-BE49-F238E27FC236}">
                <a16:creationId xmlns:a16="http://schemas.microsoft.com/office/drawing/2014/main" id="{CFB7982C-2965-4527-B9DA-28A26EBB7F79}"/>
              </a:ext>
            </a:extLst>
          </p:cNvPr>
          <p:cNvSpPr/>
          <p:nvPr/>
        </p:nvSpPr>
        <p:spPr>
          <a:xfrm>
            <a:off x="144517" y="4942658"/>
            <a:ext cx="3328195" cy="138499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000000">
                  <a:lumMod val="50000"/>
                  <a:lumOff val="50000"/>
                </a:srgbClr>
              </a:buClr>
              <a:buSzPct val="70000"/>
              <a:buFontTx/>
              <a:buNone/>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21.5” Widescreen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21.5” IPS Screen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1920x1080 FHD Resolution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VGA, </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HDMI</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&amp; DP Video Inputs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Lift, </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Tilt</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Pivot Stand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Integrated Speakers (2x 2W)</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VESA Mount</a:t>
            </a: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1207" y="5889142"/>
            <a:ext cx="790367" cy="355615"/>
          </a:xfrm>
          <a:prstGeom prst="rect">
            <a:avLst/>
          </a:prstGeom>
        </p:spPr>
      </p:pic>
      <p:sp>
        <p:nvSpPr>
          <p:cNvPr id="39" name="Rectangle 38">
            <a:extLst>
              <a:ext uri="{FF2B5EF4-FFF2-40B4-BE49-F238E27FC236}">
                <a16:creationId xmlns:a16="http://schemas.microsoft.com/office/drawing/2014/main" id="{5A2E607B-D5C9-4965-BDB3-432BD777B2AF}"/>
              </a:ext>
            </a:extLst>
          </p:cNvPr>
          <p:cNvSpPr/>
          <p:nvPr/>
        </p:nvSpPr>
        <p:spPr>
          <a:xfrm>
            <a:off x="4382712" y="3922754"/>
            <a:ext cx="4022638" cy="265973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TextBox 39">
            <a:extLst>
              <a:ext uri="{FF2B5EF4-FFF2-40B4-BE49-F238E27FC236}">
                <a16:creationId xmlns:a16="http://schemas.microsoft.com/office/drawing/2014/main" id="{87EBB5C7-FAF3-4EE0-974D-C48DB8F66A5C}"/>
              </a:ext>
            </a:extLst>
          </p:cNvPr>
          <p:cNvSpPr txBox="1"/>
          <p:nvPr/>
        </p:nvSpPr>
        <p:spPr>
          <a:xfrm>
            <a:off x="4388044" y="3921902"/>
            <a:ext cx="2174868" cy="892424"/>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E24-28</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$234</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62C8MAR4US</a:t>
            </a:r>
          </a:p>
        </p:txBody>
      </p:sp>
      <p:sp>
        <p:nvSpPr>
          <p:cNvPr id="48" name="Rectangle 47">
            <a:extLst>
              <a:ext uri="{FF2B5EF4-FFF2-40B4-BE49-F238E27FC236}">
                <a16:creationId xmlns:a16="http://schemas.microsoft.com/office/drawing/2014/main" id="{2280DD5D-786E-498E-9414-283F58ED986B}"/>
              </a:ext>
            </a:extLst>
          </p:cNvPr>
          <p:cNvSpPr/>
          <p:nvPr/>
        </p:nvSpPr>
        <p:spPr>
          <a:xfrm>
            <a:off x="4395825" y="5196644"/>
            <a:ext cx="3521761" cy="138499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000000">
                  <a:lumMod val="50000"/>
                  <a:lumOff val="50000"/>
                </a:srgbClr>
              </a:buClr>
              <a:buSzPct val="70000"/>
              <a:buFontTx/>
              <a:buNone/>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23.8” Widescreen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3-sided Near-Edgeless</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23.8” IPS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1920x1080 FHD Resolution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VGA, </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HDMI</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&amp; DP Video Inputs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Lift, </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Tilt</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Pivot Stand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Integrated Speakers (2x 2W)</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VESA Mount</a:t>
            </a:r>
          </a:p>
        </p:txBody>
      </p:sp>
      <p:sp>
        <p:nvSpPr>
          <p:cNvPr id="58" name="TextBox 57">
            <a:extLst>
              <a:ext uri="{FF2B5EF4-FFF2-40B4-BE49-F238E27FC236}">
                <a16:creationId xmlns:a16="http://schemas.microsoft.com/office/drawing/2014/main" id="{46C8227B-E01A-4DF2-8BA6-710B8C9BD846}"/>
              </a:ext>
            </a:extLst>
          </p:cNvPr>
          <p:cNvSpPr txBox="1"/>
          <p:nvPr/>
        </p:nvSpPr>
        <p:spPr>
          <a:xfrm>
            <a:off x="1396214" y="6473952"/>
            <a:ext cx="4114800" cy="153888"/>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2023 Lenovo Internal. All rights reserved.</a:t>
            </a:r>
          </a:p>
        </p:txBody>
      </p:sp>
      <p:grpSp>
        <p:nvGrpSpPr>
          <p:cNvPr id="59" name="Group 58">
            <a:extLst>
              <a:ext uri="{FF2B5EF4-FFF2-40B4-BE49-F238E27FC236}">
                <a16:creationId xmlns:a16="http://schemas.microsoft.com/office/drawing/2014/main" id="{3CE86089-D982-4D81-9720-BBE629E0EF3C}"/>
              </a:ext>
            </a:extLst>
          </p:cNvPr>
          <p:cNvGrpSpPr/>
          <p:nvPr/>
        </p:nvGrpSpPr>
        <p:grpSpPr>
          <a:xfrm>
            <a:off x="554338" y="6421482"/>
            <a:ext cx="734356" cy="245008"/>
            <a:chOff x="547688" y="952500"/>
            <a:chExt cx="12190413" cy="4067175"/>
          </a:xfrm>
        </p:grpSpPr>
        <p:sp>
          <p:nvSpPr>
            <p:cNvPr id="62" name="Rectangle 61">
              <a:extLst>
                <a:ext uri="{FF2B5EF4-FFF2-40B4-BE49-F238E27FC236}">
                  <a16:creationId xmlns:a16="http://schemas.microsoft.com/office/drawing/2014/main" id="{7106E21D-F539-4B9D-8995-1845ED378BC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Freeform 7">
              <a:extLst>
                <a:ext uri="{FF2B5EF4-FFF2-40B4-BE49-F238E27FC236}">
                  <a16:creationId xmlns:a16="http://schemas.microsoft.com/office/drawing/2014/main" id="{E7C4FE54-A2F9-45B7-A085-45813D350D3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Freeform 8">
              <a:extLst>
                <a:ext uri="{FF2B5EF4-FFF2-40B4-BE49-F238E27FC236}">
                  <a16:creationId xmlns:a16="http://schemas.microsoft.com/office/drawing/2014/main" id="{D1F85FA3-565B-4112-B6D9-B19E14E5AE5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Freeform 10">
              <a:extLst>
                <a:ext uri="{FF2B5EF4-FFF2-40B4-BE49-F238E27FC236}">
                  <a16:creationId xmlns:a16="http://schemas.microsoft.com/office/drawing/2014/main" id="{83E87399-24FD-45F7-82E5-715D49DAB0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Freeform 11">
              <a:extLst>
                <a:ext uri="{FF2B5EF4-FFF2-40B4-BE49-F238E27FC236}">
                  <a16:creationId xmlns:a16="http://schemas.microsoft.com/office/drawing/2014/main" id="{746DEDB5-64ED-4421-AE92-1E8BEC0C65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Freeform 10">
              <a:extLst>
                <a:ext uri="{FF2B5EF4-FFF2-40B4-BE49-F238E27FC236}">
                  <a16:creationId xmlns:a16="http://schemas.microsoft.com/office/drawing/2014/main" id="{08A404D9-542C-4D82-A132-050E4D9971C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Freeform 11">
              <a:extLst>
                <a:ext uri="{FF2B5EF4-FFF2-40B4-BE49-F238E27FC236}">
                  <a16:creationId xmlns:a16="http://schemas.microsoft.com/office/drawing/2014/main" id="{F58D13BC-624E-472D-9829-46B071ECCEB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77" name="Picture 76">
            <a:extLst>
              <a:ext uri="{FF2B5EF4-FFF2-40B4-BE49-F238E27FC236}">
                <a16:creationId xmlns:a16="http://schemas.microsoft.com/office/drawing/2014/main" id="{42855A03-0247-432F-913E-370FC6947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6799" y="5921616"/>
            <a:ext cx="790367" cy="355615"/>
          </a:xfrm>
          <a:prstGeom prst="rect">
            <a:avLst/>
          </a:prstGeom>
        </p:spPr>
      </p:pic>
      <p:pic>
        <p:nvPicPr>
          <p:cNvPr id="92" name="Picture 91">
            <a:extLst>
              <a:ext uri="{FF2B5EF4-FFF2-40B4-BE49-F238E27FC236}">
                <a16:creationId xmlns:a16="http://schemas.microsoft.com/office/drawing/2014/main" id="{9DF60D8F-3B10-4258-9D73-B6883991DF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7957" y="5786173"/>
            <a:ext cx="544141" cy="544141"/>
          </a:xfrm>
          <a:prstGeom prst="rect">
            <a:avLst/>
          </a:prstGeom>
        </p:spPr>
      </p:pic>
      <p:pic>
        <p:nvPicPr>
          <p:cNvPr id="93" name="Picture 92">
            <a:extLst>
              <a:ext uri="{FF2B5EF4-FFF2-40B4-BE49-F238E27FC236}">
                <a16:creationId xmlns:a16="http://schemas.microsoft.com/office/drawing/2014/main" id="{036F1707-09C3-4B4B-A002-13F305BEB4A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20354" y="5418377"/>
            <a:ext cx="421220" cy="424021"/>
          </a:xfrm>
          <a:prstGeom prst="roundRect">
            <a:avLst/>
          </a:prstGeom>
        </p:spPr>
      </p:pic>
      <p:pic>
        <p:nvPicPr>
          <p:cNvPr id="94" name="Picture 93">
            <a:extLst>
              <a:ext uri="{FF2B5EF4-FFF2-40B4-BE49-F238E27FC236}">
                <a16:creationId xmlns:a16="http://schemas.microsoft.com/office/drawing/2014/main" id="{F1628A8C-08F7-4944-8638-0BE8A947C2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4474" y="5815083"/>
            <a:ext cx="544141" cy="544141"/>
          </a:xfrm>
          <a:prstGeom prst="rect">
            <a:avLst/>
          </a:prstGeom>
        </p:spPr>
      </p:pic>
      <p:pic>
        <p:nvPicPr>
          <p:cNvPr id="97" name="Picture 96">
            <a:extLst>
              <a:ext uri="{FF2B5EF4-FFF2-40B4-BE49-F238E27FC236}">
                <a16:creationId xmlns:a16="http://schemas.microsoft.com/office/drawing/2014/main" id="{76D81663-7676-402B-B4ED-86A73667D5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80698" y="5418376"/>
            <a:ext cx="421220" cy="424021"/>
          </a:xfrm>
          <a:prstGeom prst="roundRect">
            <a:avLst/>
          </a:prstGeom>
        </p:spPr>
      </p:pic>
      <p:pic>
        <p:nvPicPr>
          <p:cNvPr id="7" name="Picture 6" descr="A screen shot of a computer&#10;&#10;Description automatically generated">
            <a:extLst>
              <a:ext uri="{FF2B5EF4-FFF2-40B4-BE49-F238E27FC236}">
                <a16:creationId xmlns:a16="http://schemas.microsoft.com/office/drawing/2014/main" id="{4367C9EC-5B89-4FFD-BD38-E02F07B2B42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77957" y="4351435"/>
            <a:ext cx="1096161" cy="1029733"/>
          </a:xfrm>
          <a:prstGeom prst="rect">
            <a:avLst/>
          </a:prstGeom>
        </p:spPr>
      </p:pic>
      <p:sp>
        <p:nvSpPr>
          <p:cNvPr id="100" name="Rectangle 99">
            <a:extLst>
              <a:ext uri="{FF2B5EF4-FFF2-40B4-BE49-F238E27FC236}">
                <a16:creationId xmlns:a16="http://schemas.microsoft.com/office/drawing/2014/main" id="{0A100F5D-F101-45FF-8BD2-0BDA202C85A8}"/>
              </a:ext>
            </a:extLst>
          </p:cNvPr>
          <p:cNvSpPr/>
          <p:nvPr/>
        </p:nvSpPr>
        <p:spPr>
          <a:xfrm>
            <a:off x="4388044" y="887780"/>
            <a:ext cx="4022638" cy="286331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ADD8740A-BDF1-4F03-873F-49BB685E464A}"/>
              </a:ext>
            </a:extLst>
          </p:cNvPr>
          <p:cNvSpPr txBox="1"/>
          <p:nvPr/>
        </p:nvSpPr>
        <p:spPr>
          <a:xfrm>
            <a:off x="4382712" y="886049"/>
            <a:ext cx="2174868" cy="892424"/>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E28u-20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$389</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62F9GAR4US</a:t>
            </a:r>
          </a:p>
        </p:txBody>
      </p:sp>
      <p:sp>
        <p:nvSpPr>
          <p:cNvPr id="102" name="Rectangle 101">
            <a:extLst>
              <a:ext uri="{FF2B5EF4-FFF2-40B4-BE49-F238E27FC236}">
                <a16:creationId xmlns:a16="http://schemas.microsoft.com/office/drawing/2014/main" id="{C74CA729-52D7-4682-9A8A-8EBE7EC5AD24}"/>
              </a:ext>
            </a:extLst>
          </p:cNvPr>
          <p:cNvSpPr/>
          <p:nvPr/>
        </p:nvSpPr>
        <p:spPr>
          <a:xfrm>
            <a:off x="4388044" y="2158393"/>
            <a:ext cx="3921063" cy="1200329"/>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000000">
                  <a:lumMod val="50000"/>
                  <a:lumOff val="50000"/>
                </a:srgbClr>
              </a:buClr>
              <a:buSzPct val="70000"/>
              <a:buFontTx/>
              <a:buNone/>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28” Widescreen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28” IPS Screen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3840x2160 FHD Resolution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DP &amp; HDMI Video Inputs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Lift, </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Tilt</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Pivot Stand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VESA Mount</a:t>
            </a:r>
          </a:p>
        </p:txBody>
      </p:sp>
      <p:sp>
        <p:nvSpPr>
          <p:cNvPr id="104" name="Rectangle 103">
            <a:extLst>
              <a:ext uri="{FF2B5EF4-FFF2-40B4-BE49-F238E27FC236}">
                <a16:creationId xmlns:a16="http://schemas.microsoft.com/office/drawing/2014/main" id="{68A37989-99CF-45EE-924B-F9F74C6AE092}"/>
              </a:ext>
            </a:extLst>
          </p:cNvPr>
          <p:cNvSpPr/>
          <p:nvPr/>
        </p:nvSpPr>
        <p:spPr>
          <a:xfrm>
            <a:off x="8553129" y="880048"/>
            <a:ext cx="3450375" cy="28878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8D43DE76-9A13-4F0F-9120-7130408DDE8F}"/>
              </a:ext>
            </a:extLst>
          </p:cNvPr>
          <p:cNvSpPr txBox="1"/>
          <p:nvPr/>
        </p:nvSpPr>
        <p:spPr>
          <a:xfrm>
            <a:off x="8553128" y="873050"/>
            <a:ext cx="2174868" cy="1323311"/>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E29w-20</a:t>
            </a: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1218621"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$299</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62CEGAR3US</a:t>
            </a:r>
          </a:p>
        </p:txBody>
      </p:sp>
      <p:sp>
        <p:nvSpPr>
          <p:cNvPr id="106" name="Rectangle 105">
            <a:extLst>
              <a:ext uri="{FF2B5EF4-FFF2-40B4-BE49-F238E27FC236}">
                <a16:creationId xmlns:a16="http://schemas.microsoft.com/office/drawing/2014/main" id="{BCE4226F-2FD5-4AD3-AFC4-17BF1EE88C56}"/>
              </a:ext>
            </a:extLst>
          </p:cNvPr>
          <p:cNvSpPr/>
          <p:nvPr/>
        </p:nvSpPr>
        <p:spPr>
          <a:xfrm>
            <a:off x="8558461" y="2174273"/>
            <a:ext cx="3506415" cy="1569660"/>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000000">
                  <a:lumMod val="50000"/>
                  <a:lumOff val="50000"/>
                </a:srgbClr>
              </a:buClr>
              <a:buSzPct val="70000"/>
              <a:buFontTx/>
              <a:buNone/>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29” Widescreen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23.8” IPS Screen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2560 x 1080 FHD Resolution (75 Hz)</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HDMI</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&amp; DP Video Inputs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Lift, </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Tilt</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Swivel Stand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Integrated Speakers (TBD)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Natural Low Blue Light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VESA Mount</a:t>
            </a:r>
          </a:p>
        </p:txBody>
      </p:sp>
      <p:pic>
        <p:nvPicPr>
          <p:cNvPr id="111" name="Picture 110">
            <a:extLst>
              <a:ext uri="{FF2B5EF4-FFF2-40B4-BE49-F238E27FC236}">
                <a16:creationId xmlns:a16="http://schemas.microsoft.com/office/drawing/2014/main" id="{3818903F-4AEA-42ED-B6B6-279911F4D3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36989" y="2835062"/>
            <a:ext cx="421220" cy="424021"/>
          </a:xfrm>
          <a:prstGeom prst="roundRect">
            <a:avLst/>
          </a:prstGeom>
        </p:spPr>
      </p:pic>
      <p:sp>
        <p:nvSpPr>
          <p:cNvPr id="124" name="Rectangle 123">
            <a:extLst>
              <a:ext uri="{FF2B5EF4-FFF2-40B4-BE49-F238E27FC236}">
                <a16:creationId xmlns:a16="http://schemas.microsoft.com/office/drawing/2014/main" id="{F2F52E43-0B10-4021-AF17-3129EB36D7C9}"/>
              </a:ext>
            </a:extLst>
          </p:cNvPr>
          <p:cNvSpPr/>
          <p:nvPr/>
        </p:nvSpPr>
        <p:spPr>
          <a:xfrm>
            <a:off x="133576" y="887780"/>
            <a:ext cx="4069744" cy="28800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25" name="TextBox 124">
            <a:extLst>
              <a:ext uri="{FF2B5EF4-FFF2-40B4-BE49-F238E27FC236}">
                <a16:creationId xmlns:a16="http://schemas.microsoft.com/office/drawing/2014/main" id="{1D0D74FA-58AE-4790-885C-D7009FC53A3E}"/>
              </a:ext>
            </a:extLst>
          </p:cNvPr>
          <p:cNvSpPr txBox="1"/>
          <p:nvPr/>
        </p:nvSpPr>
        <p:spPr>
          <a:xfrm>
            <a:off x="133575" y="887392"/>
            <a:ext cx="2174868" cy="892424"/>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E27q-20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$314</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62D0GAR1US</a:t>
            </a:r>
          </a:p>
        </p:txBody>
      </p:sp>
      <p:sp>
        <p:nvSpPr>
          <p:cNvPr id="126" name="Rectangle 125">
            <a:extLst>
              <a:ext uri="{FF2B5EF4-FFF2-40B4-BE49-F238E27FC236}">
                <a16:creationId xmlns:a16="http://schemas.microsoft.com/office/drawing/2014/main" id="{7360099A-E95D-4A6C-8057-5FA278D880A6}"/>
              </a:ext>
            </a:extLst>
          </p:cNvPr>
          <p:cNvSpPr/>
          <p:nvPr/>
        </p:nvSpPr>
        <p:spPr>
          <a:xfrm>
            <a:off x="141086" y="2167417"/>
            <a:ext cx="3506415" cy="138499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000000">
                  <a:lumMod val="50000"/>
                  <a:lumOff val="50000"/>
                </a:srgbClr>
              </a:buClr>
              <a:buSzPct val="70000"/>
              <a:buFontTx/>
              <a:buNone/>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27” Widescreen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27” IPS Screen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2560x1440 FHD Resolution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HDMI</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&amp; DP Video Inputs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Lift, </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Tilt</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Pivot Stand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Integrated Speakers (2x 2W)</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VESA Mount</a:t>
            </a:r>
          </a:p>
        </p:txBody>
      </p:sp>
      <p:pic>
        <p:nvPicPr>
          <p:cNvPr id="129" name="Picture 128">
            <a:extLst>
              <a:ext uri="{FF2B5EF4-FFF2-40B4-BE49-F238E27FC236}">
                <a16:creationId xmlns:a16="http://schemas.microsoft.com/office/drawing/2014/main" id="{556D015E-D743-45CC-B5B6-ACE84D398E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8348" y="3259084"/>
            <a:ext cx="544141" cy="544141"/>
          </a:xfrm>
          <a:prstGeom prst="rect">
            <a:avLst/>
          </a:prstGeom>
        </p:spPr>
      </p:pic>
      <p:pic>
        <p:nvPicPr>
          <p:cNvPr id="130" name="Picture 129">
            <a:extLst>
              <a:ext uri="{FF2B5EF4-FFF2-40B4-BE49-F238E27FC236}">
                <a16:creationId xmlns:a16="http://schemas.microsoft.com/office/drawing/2014/main" id="{876D6D42-2AC0-4C61-91D8-8E8462ACD7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36416" y="2835063"/>
            <a:ext cx="421220" cy="424021"/>
          </a:xfrm>
          <a:prstGeom prst="roundRect">
            <a:avLst/>
          </a:prstGeom>
        </p:spPr>
      </p:pic>
      <p:pic>
        <p:nvPicPr>
          <p:cNvPr id="5" name="Picture 4" descr="A picture containing dark, sitting, lamp, room&#10;&#10;Description automatically generated">
            <a:extLst>
              <a:ext uri="{FF2B5EF4-FFF2-40B4-BE49-F238E27FC236}">
                <a16:creationId xmlns:a16="http://schemas.microsoft.com/office/drawing/2014/main" id="{FDF67A6E-89FA-41C6-B9E9-1BAA5E8C61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47504" y="4049134"/>
            <a:ext cx="1401941" cy="1287509"/>
          </a:xfrm>
          <a:prstGeom prst="rect">
            <a:avLst/>
          </a:prstGeom>
        </p:spPr>
      </p:pic>
      <p:grpSp>
        <p:nvGrpSpPr>
          <p:cNvPr id="134" name="组合 5">
            <a:extLst>
              <a:ext uri="{FF2B5EF4-FFF2-40B4-BE49-F238E27FC236}">
                <a16:creationId xmlns:a16="http://schemas.microsoft.com/office/drawing/2014/main" id="{C5110D0B-FAD3-4E15-A1A6-5E2E66FDF023}"/>
              </a:ext>
            </a:extLst>
          </p:cNvPr>
          <p:cNvGrpSpPr/>
          <p:nvPr/>
        </p:nvGrpSpPr>
        <p:grpSpPr>
          <a:xfrm>
            <a:off x="9617927" y="754294"/>
            <a:ext cx="2617101" cy="1939498"/>
            <a:chOff x="3246055" y="932603"/>
            <a:chExt cx="1590166" cy="1191727"/>
          </a:xfrm>
        </p:grpSpPr>
        <p:pic>
          <p:nvPicPr>
            <p:cNvPr id="135" name="图片 6">
              <a:extLst>
                <a:ext uri="{FF2B5EF4-FFF2-40B4-BE49-F238E27FC236}">
                  <a16:creationId xmlns:a16="http://schemas.microsoft.com/office/drawing/2014/main" id="{B712F253-B882-468D-B4C1-550FC2BEDE23}"/>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6055" y="932603"/>
              <a:ext cx="1590166" cy="1191727"/>
            </a:xfrm>
            <a:prstGeom prst="rect">
              <a:avLst/>
            </a:prstGeom>
          </p:spPr>
        </p:pic>
        <p:pic>
          <p:nvPicPr>
            <p:cNvPr id="136" name="图片 7" descr="图片包含 自然, 沙丘, 户外, 雪&#10;&#10;描述已自动生成">
              <a:extLst>
                <a:ext uri="{FF2B5EF4-FFF2-40B4-BE49-F238E27FC236}">
                  <a16:creationId xmlns:a16="http://schemas.microsoft.com/office/drawing/2014/main" id="{EE1E63B7-66A0-4218-95F8-0B3A63E9BD1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92761" y="1050524"/>
              <a:ext cx="1260466" cy="543621"/>
            </a:xfrm>
            <a:prstGeom prst="rect">
              <a:avLst/>
            </a:prstGeom>
          </p:spPr>
        </p:pic>
      </p:grpSp>
      <p:pic>
        <p:nvPicPr>
          <p:cNvPr id="112" name="Picture 111">
            <a:extLst>
              <a:ext uri="{FF2B5EF4-FFF2-40B4-BE49-F238E27FC236}">
                <a16:creationId xmlns:a16="http://schemas.microsoft.com/office/drawing/2014/main" id="{20AE0C56-FA57-41B9-9C2C-5107BA36ED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44079" y="2794721"/>
            <a:ext cx="544141" cy="544141"/>
          </a:xfrm>
          <a:prstGeom prst="rect">
            <a:avLst/>
          </a:prstGeom>
        </p:spPr>
      </p:pic>
      <p:pic>
        <p:nvPicPr>
          <p:cNvPr id="113" name="Picture 112">
            <a:extLst>
              <a:ext uri="{FF2B5EF4-FFF2-40B4-BE49-F238E27FC236}">
                <a16:creationId xmlns:a16="http://schemas.microsoft.com/office/drawing/2014/main" id="{798185AD-664F-441B-8E8C-7981EC7CA3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73338" y="2411041"/>
            <a:ext cx="421220" cy="424021"/>
          </a:xfrm>
          <a:prstGeom prst="roundRect">
            <a:avLst/>
          </a:prstGeom>
        </p:spPr>
      </p:pic>
      <p:pic>
        <p:nvPicPr>
          <p:cNvPr id="49" name="Picture 48" descr="A picture containing dark, sitting, lamp, room&#10;&#10;Description automatically generated">
            <a:extLst>
              <a:ext uri="{FF2B5EF4-FFF2-40B4-BE49-F238E27FC236}">
                <a16:creationId xmlns:a16="http://schemas.microsoft.com/office/drawing/2014/main" id="{7BC70835-7470-4B85-BCBA-7DA29E732B9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88880" y="1040308"/>
            <a:ext cx="1401941" cy="1287509"/>
          </a:xfrm>
          <a:prstGeom prst="rect">
            <a:avLst/>
          </a:prstGeom>
        </p:spPr>
      </p:pic>
      <p:pic>
        <p:nvPicPr>
          <p:cNvPr id="52" name="Picture 51" descr="A picture containing dark, sitting, lamp, room&#10;&#10;Description automatically generated">
            <a:extLst>
              <a:ext uri="{FF2B5EF4-FFF2-40B4-BE49-F238E27FC236}">
                <a16:creationId xmlns:a16="http://schemas.microsoft.com/office/drawing/2014/main" id="{AF7199BD-E9EB-4C96-8A16-173A9549C75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347445" y="998315"/>
            <a:ext cx="1711566" cy="1571861"/>
          </a:xfrm>
          <a:prstGeom prst="rect">
            <a:avLst/>
          </a:prstGeom>
        </p:spPr>
      </p:pic>
      <p:pic>
        <p:nvPicPr>
          <p:cNvPr id="53" name="Picture 52">
            <a:extLst>
              <a:ext uri="{FF2B5EF4-FFF2-40B4-BE49-F238E27FC236}">
                <a16:creationId xmlns:a16="http://schemas.microsoft.com/office/drawing/2014/main" id="{447E07D4-8F3D-4157-891C-384FDC01361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81726" y="3268530"/>
            <a:ext cx="798696" cy="362566"/>
          </a:xfrm>
          <a:prstGeom prst="rect">
            <a:avLst/>
          </a:prstGeom>
        </p:spPr>
      </p:pic>
      <p:sp>
        <p:nvSpPr>
          <p:cNvPr id="57" name="Rectangle 56">
            <a:extLst>
              <a:ext uri="{FF2B5EF4-FFF2-40B4-BE49-F238E27FC236}">
                <a16:creationId xmlns:a16="http://schemas.microsoft.com/office/drawing/2014/main" id="{D2F701FD-0C49-4732-A2F4-09D5CD4DB62C}"/>
              </a:ext>
            </a:extLst>
          </p:cNvPr>
          <p:cNvSpPr/>
          <p:nvPr/>
        </p:nvSpPr>
        <p:spPr>
          <a:xfrm>
            <a:off x="8553128" y="3925618"/>
            <a:ext cx="3443681" cy="265973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TextBox 59">
            <a:extLst>
              <a:ext uri="{FF2B5EF4-FFF2-40B4-BE49-F238E27FC236}">
                <a16:creationId xmlns:a16="http://schemas.microsoft.com/office/drawing/2014/main" id="{C43691D4-7720-49CA-BC8D-11A41E455B73}"/>
              </a:ext>
            </a:extLst>
          </p:cNvPr>
          <p:cNvSpPr txBox="1"/>
          <p:nvPr/>
        </p:nvSpPr>
        <p:spPr>
          <a:xfrm>
            <a:off x="8559229" y="3916147"/>
            <a:ext cx="2174868" cy="892424"/>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E24q-20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$259</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62CFGAR1US</a:t>
            </a:r>
          </a:p>
        </p:txBody>
      </p:sp>
      <p:sp>
        <p:nvSpPr>
          <p:cNvPr id="61" name="Rectangle 60">
            <a:extLst>
              <a:ext uri="{FF2B5EF4-FFF2-40B4-BE49-F238E27FC236}">
                <a16:creationId xmlns:a16="http://schemas.microsoft.com/office/drawing/2014/main" id="{6BBD32A1-B097-43CE-ADA0-8E4EB21196DA}"/>
              </a:ext>
            </a:extLst>
          </p:cNvPr>
          <p:cNvSpPr/>
          <p:nvPr/>
        </p:nvSpPr>
        <p:spPr>
          <a:xfrm>
            <a:off x="8564491" y="5200360"/>
            <a:ext cx="3506415" cy="138499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000000">
                  <a:lumMod val="50000"/>
                  <a:lumOff val="50000"/>
                </a:srgbClr>
              </a:buClr>
              <a:buSzPct val="70000"/>
              <a:buFontTx/>
              <a:buNone/>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23.8” Widescreen Display</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3-silded Near-Edgeless</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23.8” IPS Screen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2560x1440 FHD Resolution</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HDMI</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&amp; DP Video Inputs</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Lift, </a:t>
            </a: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Tilt</a:t>
            </a: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Pivot Stand</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Integrated Speakers (2x 2W)</a:t>
            </a:r>
          </a:p>
          <a:p>
            <a:pPr marL="285750" marR="0" lvl="0" indent="-285750" algn="l" defTabSz="914126" rtl="0" eaLnBrk="1" fontAlgn="auto" latinLnBrk="0" hangingPunct="1">
              <a:lnSpc>
                <a:spcPct val="100000"/>
              </a:lnSpc>
              <a:spcBef>
                <a:spcPts val="0"/>
              </a:spcBef>
              <a:spcAft>
                <a:spcPts val="0"/>
              </a:spcAft>
              <a:buClr>
                <a:srgbClr val="000000">
                  <a:lumMod val="50000"/>
                  <a:lumOff val="50000"/>
                </a:srgbClr>
              </a:buClr>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VESA Mount</a:t>
            </a:r>
          </a:p>
        </p:txBody>
      </p:sp>
      <p:pic>
        <p:nvPicPr>
          <p:cNvPr id="63" name="Picture 62">
            <a:extLst>
              <a:ext uri="{FF2B5EF4-FFF2-40B4-BE49-F238E27FC236}">
                <a16:creationId xmlns:a16="http://schemas.microsoft.com/office/drawing/2014/main" id="{BB497FBD-DF5F-47EB-82A7-7D1F42C68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96224" y="5489209"/>
            <a:ext cx="544141" cy="544141"/>
          </a:xfrm>
          <a:prstGeom prst="rect">
            <a:avLst/>
          </a:prstGeom>
        </p:spPr>
      </p:pic>
      <p:pic>
        <p:nvPicPr>
          <p:cNvPr id="64" name="Picture 63">
            <a:extLst>
              <a:ext uri="{FF2B5EF4-FFF2-40B4-BE49-F238E27FC236}">
                <a16:creationId xmlns:a16="http://schemas.microsoft.com/office/drawing/2014/main" id="{E8921164-4481-4517-B00B-922B40DF4C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519145" y="4897074"/>
            <a:ext cx="421220" cy="424021"/>
          </a:xfrm>
          <a:prstGeom prst="roundRect">
            <a:avLst/>
          </a:prstGeom>
        </p:spPr>
      </p:pic>
      <p:pic>
        <p:nvPicPr>
          <p:cNvPr id="66" name="Picture 65" descr="A picture containing dark, sitting, lamp, room&#10;&#10;Description automatically generated">
            <a:extLst>
              <a:ext uri="{FF2B5EF4-FFF2-40B4-BE49-F238E27FC236}">
                <a16:creationId xmlns:a16="http://schemas.microsoft.com/office/drawing/2014/main" id="{4FBE7502-DE25-4B57-BBFF-830AFAFFE0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437808" y="3975654"/>
            <a:ext cx="1401941" cy="1287509"/>
          </a:xfrm>
          <a:prstGeom prst="rect">
            <a:avLst/>
          </a:prstGeom>
        </p:spPr>
      </p:pic>
      <p:pic>
        <p:nvPicPr>
          <p:cNvPr id="70" name="Picture 69">
            <a:extLst>
              <a:ext uri="{FF2B5EF4-FFF2-40B4-BE49-F238E27FC236}">
                <a16:creationId xmlns:a16="http://schemas.microsoft.com/office/drawing/2014/main" id="{BC64B0E4-861A-46E0-B505-817A8E46C89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0891" y="6021291"/>
            <a:ext cx="798696" cy="362566"/>
          </a:xfrm>
          <a:prstGeom prst="rect">
            <a:avLst/>
          </a:prstGeom>
        </p:spPr>
      </p:pic>
      <p:pic>
        <p:nvPicPr>
          <p:cNvPr id="72" name="Picture 2" descr="C:\Users\wangqi23\Desktop\4klogo.png">
            <a:extLst>
              <a:ext uri="{FF2B5EF4-FFF2-40B4-BE49-F238E27FC236}">
                <a16:creationId xmlns:a16="http://schemas.microsoft.com/office/drawing/2014/main" id="{6B6DCF4D-1CD6-4AC6-88D1-757B6928A8C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17586" y="3298067"/>
            <a:ext cx="448265" cy="43877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3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23031B61-359F-4F5C-B31C-59092F2AA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3" name="Rectangle 12">
            <a:extLst>
              <a:ext uri="{FF2B5EF4-FFF2-40B4-BE49-F238E27FC236}">
                <a16:creationId xmlns:a16="http://schemas.microsoft.com/office/drawing/2014/main" id="{8A490F08-0013-4DEE-AFE4-E426381DB491}"/>
              </a:ext>
            </a:extLst>
          </p:cNvPr>
          <p:cNvSpPr/>
          <p:nvPr/>
        </p:nvSpPr>
        <p:spPr>
          <a:xfrm>
            <a:off x="-39597" y="-39511"/>
            <a:ext cx="12228422" cy="853691"/>
          </a:xfrm>
          <a:prstGeom prst="rect">
            <a:avLst/>
          </a:prstGeom>
          <a:gradFill flip="none" rotWithShape="1">
            <a:gsLst>
              <a:gs pos="0">
                <a:schemeClr val="accent6"/>
              </a:gs>
              <a:gs pos="25000">
                <a:schemeClr val="accent6">
                  <a:alpha val="91000"/>
                </a:schemeClr>
              </a:gs>
              <a:gs pos="41000">
                <a:schemeClr val="accent6">
                  <a:lumMod val="40000"/>
                  <a:lumOff val="60000"/>
                  <a:alpha val="62000"/>
                </a:schemeClr>
              </a:gs>
              <a:gs pos="56000">
                <a:schemeClr val="accent6">
                  <a:alpha val="49000"/>
                </a:schemeClr>
              </a:gs>
              <a:gs pos="71000">
                <a:schemeClr val="accent6">
                  <a:lumMod val="20000"/>
                  <a:lumOff val="80000"/>
                  <a:alpha val="23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65EBA486-DF21-4AFF-8673-E410763B1E56}"/>
              </a:ext>
            </a:extLst>
          </p:cNvPr>
          <p:cNvSpPr txBox="1"/>
          <p:nvPr/>
        </p:nvSpPr>
        <p:spPr>
          <a:xfrm>
            <a:off x="2742420" y="-44230"/>
            <a:ext cx="2156360" cy="830868"/>
          </a:xfrm>
          <a:prstGeom prst="rect">
            <a:avLst/>
          </a:prstGeom>
          <a:noFill/>
        </p:spPr>
        <p:txBody>
          <a:bodyPr wrap="non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 Series</a:t>
            </a: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506" y="-127580"/>
            <a:ext cx="3119897" cy="988482"/>
          </a:xfrm>
          <a:prstGeom prst="rect">
            <a:avLst/>
          </a:prstGeom>
        </p:spPr>
      </p:pic>
      <p:sp>
        <p:nvSpPr>
          <p:cNvPr id="58" name="TextBox 57">
            <a:extLst>
              <a:ext uri="{FF2B5EF4-FFF2-40B4-BE49-F238E27FC236}">
                <a16:creationId xmlns:a16="http://schemas.microsoft.com/office/drawing/2014/main" id="{46C8227B-E01A-4DF2-8BA6-710B8C9BD846}"/>
              </a:ext>
            </a:extLst>
          </p:cNvPr>
          <p:cNvSpPr txBox="1"/>
          <p:nvPr/>
        </p:nvSpPr>
        <p:spPr>
          <a:xfrm>
            <a:off x="1396214" y="6473952"/>
            <a:ext cx="4114800" cy="153888"/>
          </a:xfrm>
          <a:prstGeom prst="rect">
            <a:avLst/>
          </a:prstGeom>
          <a:noFill/>
        </p:spPr>
        <p:txBody>
          <a:bodyPr wrap="squar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2023 Lenovo Internal. All rights reserved.</a:t>
            </a:r>
          </a:p>
        </p:txBody>
      </p:sp>
      <p:grpSp>
        <p:nvGrpSpPr>
          <p:cNvPr id="59" name="Group 58">
            <a:extLst>
              <a:ext uri="{FF2B5EF4-FFF2-40B4-BE49-F238E27FC236}">
                <a16:creationId xmlns:a16="http://schemas.microsoft.com/office/drawing/2014/main" id="{3CE86089-D982-4D81-9720-BBE629E0EF3C}"/>
              </a:ext>
            </a:extLst>
          </p:cNvPr>
          <p:cNvGrpSpPr/>
          <p:nvPr/>
        </p:nvGrpSpPr>
        <p:grpSpPr>
          <a:xfrm>
            <a:off x="554338" y="6421482"/>
            <a:ext cx="734356" cy="245008"/>
            <a:chOff x="547688" y="952500"/>
            <a:chExt cx="12190413" cy="4067175"/>
          </a:xfrm>
        </p:grpSpPr>
        <p:sp>
          <p:nvSpPr>
            <p:cNvPr id="62" name="Rectangle 61">
              <a:extLst>
                <a:ext uri="{FF2B5EF4-FFF2-40B4-BE49-F238E27FC236}">
                  <a16:creationId xmlns:a16="http://schemas.microsoft.com/office/drawing/2014/main" id="{7106E21D-F539-4B9D-8995-1845ED378BC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Freeform 7">
              <a:extLst>
                <a:ext uri="{FF2B5EF4-FFF2-40B4-BE49-F238E27FC236}">
                  <a16:creationId xmlns:a16="http://schemas.microsoft.com/office/drawing/2014/main" id="{E7C4FE54-A2F9-45B7-A085-45813D350D3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Freeform 8">
              <a:extLst>
                <a:ext uri="{FF2B5EF4-FFF2-40B4-BE49-F238E27FC236}">
                  <a16:creationId xmlns:a16="http://schemas.microsoft.com/office/drawing/2014/main" id="{D1F85FA3-565B-4112-B6D9-B19E14E5AE5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Freeform 10">
              <a:extLst>
                <a:ext uri="{FF2B5EF4-FFF2-40B4-BE49-F238E27FC236}">
                  <a16:creationId xmlns:a16="http://schemas.microsoft.com/office/drawing/2014/main" id="{83E87399-24FD-45F7-82E5-715D49DAB0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Freeform 11">
              <a:extLst>
                <a:ext uri="{FF2B5EF4-FFF2-40B4-BE49-F238E27FC236}">
                  <a16:creationId xmlns:a16="http://schemas.microsoft.com/office/drawing/2014/main" id="{746DEDB5-64ED-4421-AE92-1E8BEC0C65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Freeform 10">
              <a:extLst>
                <a:ext uri="{FF2B5EF4-FFF2-40B4-BE49-F238E27FC236}">
                  <a16:creationId xmlns:a16="http://schemas.microsoft.com/office/drawing/2014/main" id="{08A404D9-542C-4D82-A132-050E4D9971C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Freeform 11">
              <a:extLst>
                <a:ext uri="{FF2B5EF4-FFF2-40B4-BE49-F238E27FC236}">
                  <a16:creationId xmlns:a16="http://schemas.microsoft.com/office/drawing/2014/main" id="{F58D13BC-624E-472D-9829-46B071ECCEB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C7E9A27F-3555-4C81-90A5-E4F63E4A6173}"/>
              </a:ext>
            </a:extLst>
          </p:cNvPr>
          <p:cNvGrpSpPr/>
          <p:nvPr/>
        </p:nvGrpSpPr>
        <p:grpSpPr>
          <a:xfrm>
            <a:off x="311277" y="3665766"/>
            <a:ext cx="3480759" cy="2897619"/>
            <a:chOff x="311277" y="3665766"/>
            <a:chExt cx="3480759" cy="2897619"/>
          </a:xfrm>
        </p:grpSpPr>
        <p:sp>
          <p:nvSpPr>
            <p:cNvPr id="41" name="Rectangle 40">
              <a:extLst>
                <a:ext uri="{FF2B5EF4-FFF2-40B4-BE49-F238E27FC236}">
                  <a16:creationId xmlns:a16="http://schemas.microsoft.com/office/drawing/2014/main" id="{2EE34E92-A320-4BEA-AFA8-8DEAB1693E52}"/>
                </a:ext>
              </a:extLst>
            </p:cNvPr>
            <p:cNvSpPr/>
            <p:nvPr/>
          </p:nvSpPr>
          <p:spPr>
            <a:xfrm>
              <a:off x="312801" y="3688468"/>
              <a:ext cx="3450375" cy="2663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4A0F6447-9C27-48DB-AA49-EC760A96AE0B}"/>
                </a:ext>
              </a:extLst>
            </p:cNvPr>
            <p:cNvSpPr txBox="1"/>
            <p:nvPr/>
          </p:nvSpPr>
          <p:spPr>
            <a:xfrm>
              <a:off x="311277" y="3665766"/>
              <a:ext cx="2174868" cy="1200200"/>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S22e-20 </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(Channel Only)</a:t>
              </a:r>
              <a:endParaRPr kumimoji="0" lang="en-US" sz="20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$150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62C6KA</a:t>
              </a:r>
              <a:r>
                <a:rPr kumimoji="0" lang="en-US" sz="1400" b="1" i="0" u="none" strike="noStrike" kern="1200" cap="none" spc="0" normalizeH="0" baseline="0" noProof="0" dirty="0">
                  <a:ln>
                    <a:noFill/>
                  </a:ln>
                  <a:solidFill>
                    <a:srgbClr val="000000"/>
                  </a:solidFill>
                  <a:effectLst/>
                  <a:highlight>
                    <a:srgbClr val="FFFF00"/>
                  </a:highlight>
                  <a:uLnTx/>
                  <a:uFillTx/>
                  <a:latin typeface="Segoe UI Light" panose="020B0502040204020203" pitchFamily="34" charset="0"/>
                  <a:ea typeface="+mn-ea"/>
                  <a:cs typeface="Segoe UI Light" panose="020B0502040204020203" pitchFamily="34" charset="0"/>
                </a:rPr>
                <a:t>T</a:t>
              </a: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1US </a:t>
              </a:r>
            </a:p>
          </p:txBody>
        </p:sp>
        <p:sp>
          <p:nvSpPr>
            <p:cNvPr id="47" name="Rectangle 46">
              <a:extLst>
                <a:ext uri="{FF2B5EF4-FFF2-40B4-BE49-F238E27FC236}">
                  <a16:creationId xmlns:a16="http://schemas.microsoft.com/office/drawing/2014/main" id="{CFB7982C-2965-4527-B9DA-28A26EBB7F79}"/>
                </a:ext>
              </a:extLst>
            </p:cNvPr>
            <p:cNvSpPr/>
            <p:nvPr/>
          </p:nvSpPr>
          <p:spPr>
            <a:xfrm>
              <a:off x="352602" y="4962947"/>
              <a:ext cx="3439434" cy="1600438"/>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6AC346"/>
                </a:buClr>
                <a:buSzPct val="70000"/>
                <a:buFontTx/>
                <a:buNone/>
                <a:tabLst/>
                <a:defRPr/>
              </a:pPr>
              <a:r>
                <a:rPr kumimoji="0" lang="en-US" sz="14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21.5” Widescreen Display</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Near-Edgeless 21.5” VA Screen</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1920x1080 FHD Resolution</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VGA &amp; HDMI Video Inputs</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Tilting Stand</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VESA Mount</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endPar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8972" y="5945195"/>
              <a:ext cx="790367" cy="355615"/>
            </a:xfrm>
            <a:prstGeom prst="rect">
              <a:avLst/>
            </a:prstGeom>
          </p:spPr>
        </p:pic>
        <p:pic>
          <p:nvPicPr>
            <p:cNvPr id="4" name="Picture 3" descr="A picture containing text, electronics, television, monitor&#10;&#10;Description automatically generated">
              <a:extLst>
                <a:ext uri="{FF2B5EF4-FFF2-40B4-BE49-F238E27FC236}">
                  <a16:creationId xmlns:a16="http://schemas.microsoft.com/office/drawing/2014/main" id="{CE960DD0-DF7E-482A-9668-846A4CEE4F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70291" y="3909005"/>
              <a:ext cx="1208769" cy="1053942"/>
            </a:xfrm>
            <a:prstGeom prst="rect">
              <a:avLst/>
            </a:prstGeom>
          </p:spPr>
        </p:pic>
      </p:grpSp>
      <p:grpSp>
        <p:nvGrpSpPr>
          <p:cNvPr id="6" name="Group 5">
            <a:extLst>
              <a:ext uri="{FF2B5EF4-FFF2-40B4-BE49-F238E27FC236}">
                <a16:creationId xmlns:a16="http://schemas.microsoft.com/office/drawing/2014/main" id="{33ABA9D7-BA86-41BB-A967-5A22B0C41DB8}"/>
              </a:ext>
            </a:extLst>
          </p:cNvPr>
          <p:cNvGrpSpPr/>
          <p:nvPr/>
        </p:nvGrpSpPr>
        <p:grpSpPr>
          <a:xfrm>
            <a:off x="4370418" y="2394158"/>
            <a:ext cx="3450375" cy="2506892"/>
            <a:chOff x="4374019" y="2671364"/>
            <a:chExt cx="3450375" cy="2506892"/>
          </a:xfrm>
        </p:grpSpPr>
        <p:sp>
          <p:nvSpPr>
            <p:cNvPr id="42" name="Rectangle 41">
              <a:extLst>
                <a:ext uri="{FF2B5EF4-FFF2-40B4-BE49-F238E27FC236}">
                  <a16:creationId xmlns:a16="http://schemas.microsoft.com/office/drawing/2014/main" id="{2EE34E92-A320-4BEA-AFA8-8DEAB1693E52}"/>
                </a:ext>
              </a:extLst>
            </p:cNvPr>
            <p:cNvSpPr/>
            <p:nvPr/>
          </p:nvSpPr>
          <p:spPr>
            <a:xfrm>
              <a:off x="4374019" y="2671364"/>
              <a:ext cx="3450375" cy="24752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4A0F6447-9C27-48DB-AA49-EC760A96AE0B}"/>
                </a:ext>
              </a:extLst>
            </p:cNvPr>
            <p:cNvSpPr txBox="1"/>
            <p:nvPr/>
          </p:nvSpPr>
          <p:spPr>
            <a:xfrm>
              <a:off x="4374019" y="2676682"/>
              <a:ext cx="2174868" cy="1200200"/>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S24e-20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(Channel Only)</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$170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62AEKA</a:t>
              </a:r>
              <a:r>
                <a:rPr kumimoji="0" lang="en-US" sz="1400" b="1" i="0" u="none" strike="noStrike" kern="1200" cap="none" spc="0" normalizeH="0" baseline="0" noProof="0" dirty="0">
                  <a:ln>
                    <a:noFill/>
                  </a:ln>
                  <a:solidFill>
                    <a:srgbClr val="000000"/>
                  </a:solidFill>
                  <a:effectLst/>
                  <a:highlight>
                    <a:srgbClr val="FFFF00"/>
                  </a:highlight>
                  <a:uLnTx/>
                  <a:uFillTx/>
                  <a:latin typeface="Segoe UI Light" panose="020B0502040204020203" pitchFamily="34" charset="0"/>
                  <a:ea typeface="+mn-ea"/>
                  <a:cs typeface="Segoe UI Light" panose="020B0502040204020203" pitchFamily="34" charset="0"/>
                </a:rPr>
                <a:t>T</a:t>
              </a: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2US</a:t>
              </a:r>
            </a:p>
          </p:txBody>
        </p:sp>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9564" y="4674733"/>
              <a:ext cx="790367" cy="355615"/>
            </a:xfrm>
            <a:prstGeom prst="rect">
              <a:avLst/>
            </a:prstGeom>
          </p:spPr>
        </p:pic>
        <p:sp>
          <p:nvSpPr>
            <p:cNvPr id="46" name="Rectangle 45">
              <a:extLst>
                <a:ext uri="{FF2B5EF4-FFF2-40B4-BE49-F238E27FC236}">
                  <a16:creationId xmlns:a16="http://schemas.microsoft.com/office/drawing/2014/main" id="{CFB7982C-2965-4527-B9DA-28A26EBB7F79}"/>
                </a:ext>
              </a:extLst>
            </p:cNvPr>
            <p:cNvSpPr/>
            <p:nvPr/>
          </p:nvSpPr>
          <p:spPr>
            <a:xfrm>
              <a:off x="4398113" y="3793261"/>
              <a:ext cx="3402029" cy="138499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6AC346"/>
                </a:buClr>
                <a:buSzPct val="70000"/>
                <a:buFontTx/>
                <a:buNone/>
                <a:tabLst/>
                <a:defRPr/>
              </a:pPr>
              <a:r>
                <a:rPr kumimoji="0" lang="en-US" sz="14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23.8” Widescreen Display</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Near-Edgeless 23.8” VA Screen</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1920x1080 FHD Resolution</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VGA &amp; HDMI Video Inputs</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Tilting Stand</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VESA Mount</a:t>
              </a:r>
            </a:p>
          </p:txBody>
        </p:sp>
        <p:pic>
          <p:nvPicPr>
            <p:cNvPr id="8" name="Picture 7" descr="A picture containing text, display, picture frame&#10;&#10;Description automatically generated">
              <a:extLst>
                <a:ext uri="{FF2B5EF4-FFF2-40B4-BE49-F238E27FC236}">
                  <a16:creationId xmlns:a16="http://schemas.microsoft.com/office/drawing/2014/main" id="{FE3D9664-61EB-450A-8A1A-465E680179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2881" y="2718086"/>
              <a:ext cx="1601424" cy="1325773"/>
            </a:xfrm>
            <a:prstGeom prst="rect">
              <a:avLst/>
            </a:prstGeom>
          </p:spPr>
        </p:pic>
      </p:grpSp>
      <p:grpSp>
        <p:nvGrpSpPr>
          <p:cNvPr id="7" name="Group 6">
            <a:extLst>
              <a:ext uri="{FF2B5EF4-FFF2-40B4-BE49-F238E27FC236}">
                <a16:creationId xmlns:a16="http://schemas.microsoft.com/office/drawing/2014/main" id="{F5DC9F79-490E-413E-958B-EB6535844AA3}"/>
              </a:ext>
            </a:extLst>
          </p:cNvPr>
          <p:cNvGrpSpPr/>
          <p:nvPr/>
        </p:nvGrpSpPr>
        <p:grpSpPr>
          <a:xfrm>
            <a:off x="8399176" y="883834"/>
            <a:ext cx="3605402" cy="2722905"/>
            <a:chOff x="8557062" y="812811"/>
            <a:chExt cx="3605402" cy="2722905"/>
          </a:xfrm>
        </p:grpSpPr>
        <p:sp>
          <p:nvSpPr>
            <p:cNvPr id="25" name="Rectangle 24">
              <a:extLst>
                <a:ext uri="{FF2B5EF4-FFF2-40B4-BE49-F238E27FC236}">
                  <a16:creationId xmlns:a16="http://schemas.microsoft.com/office/drawing/2014/main" id="{28EB7241-66E9-4250-9083-A1FEEAA90677}"/>
                </a:ext>
              </a:extLst>
            </p:cNvPr>
            <p:cNvSpPr/>
            <p:nvPr/>
          </p:nvSpPr>
          <p:spPr>
            <a:xfrm>
              <a:off x="8557062" y="871143"/>
              <a:ext cx="3450375" cy="266457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21"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EAC43417-E9B5-41CD-83C8-D8345030A009}"/>
                </a:ext>
              </a:extLst>
            </p:cNvPr>
            <p:cNvSpPr txBox="1"/>
            <p:nvPr/>
          </p:nvSpPr>
          <p:spPr>
            <a:xfrm>
              <a:off x="8557062" y="871902"/>
              <a:ext cx="2174868" cy="1200200"/>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S27e-20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(Channel Only)</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$210</a:t>
              </a:r>
            </a:p>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MTM: 62AFKA</a:t>
              </a:r>
              <a:r>
                <a:rPr kumimoji="0" lang="en-US" sz="1400" b="1" i="0" u="none" strike="noStrike" kern="1200" cap="none" spc="0" normalizeH="0" baseline="0" noProof="0" dirty="0">
                  <a:ln>
                    <a:noFill/>
                  </a:ln>
                  <a:solidFill>
                    <a:srgbClr val="000000"/>
                  </a:solidFill>
                  <a:effectLst/>
                  <a:highlight>
                    <a:srgbClr val="FFFF00"/>
                  </a:highlight>
                  <a:uLnTx/>
                  <a:uFillTx/>
                  <a:latin typeface="Segoe UI Light" panose="020B0502040204020203" pitchFamily="34" charset="0"/>
                  <a:ea typeface="+mn-ea"/>
                  <a:cs typeface="Segoe UI Light" panose="020B0502040204020203" pitchFamily="34" charset="0"/>
                </a:rPr>
                <a:t>T</a:t>
              </a:r>
              <a:r>
                <a:rPr kumimoji="0" lang="en-US" sz="1400" b="1"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2US</a:t>
              </a:r>
            </a:p>
          </p:txBody>
        </p:sp>
        <p:sp>
          <p:nvSpPr>
            <p:cNvPr id="37" name="Rectangle 36">
              <a:extLst>
                <a:ext uri="{FF2B5EF4-FFF2-40B4-BE49-F238E27FC236}">
                  <a16:creationId xmlns:a16="http://schemas.microsoft.com/office/drawing/2014/main" id="{CFB7982C-2965-4527-B9DA-28A26EBB7F79}"/>
                </a:ext>
              </a:extLst>
            </p:cNvPr>
            <p:cNvSpPr/>
            <p:nvPr/>
          </p:nvSpPr>
          <p:spPr>
            <a:xfrm>
              <a:off x="8641763" y="2141756"/>
              <a:ext cx="3328195" cy="138499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
                  <a:srgbClr val="6AC346"/>
                </a:buClr>
                <a:buSzPct val="70000"/>
                <a:buFontTx/>
                <a:buNone/>
                <a:tabLst/>
                <a:defRPr/>
              </a:pPr>
              <a:r>
                <a:rPr kumimoji="0" lang="en-US" sz="1400"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27” Widescreen Display</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Near-Edgeless 27” IPS Screen</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1920x1080 FHD Resolution</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VGA &amp; HDMI Video Inputs</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Tilting Stand</a:t>
              </a:r>
            </a:p>
            <a:p>
              <a:pPr marL="285750" marR="0" lvl="0" indent="-285750" algn="l" defTabSz="914126" rtl="0" eaLnBrk="1" fontAlgn="auto" latinLnBrk="0" hangingPunct="1">
                <a:lnSpc>
                  <a:spcPct val="100000"/>
                </a:lnSpc>
                <a:spcBef>
                  <a:spcPts val="0"/>
                </a:spcBef>
                <a:spcAft>
                  <a:spcPts val="0"/>
                </a:spcAft>
                <a:buClr>
                  <a:srgbClr val="6AC346"/>
                </a:buClr>
                <a:buSzPct val="7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VESA Mount</a:t>
              </a: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2450" y="3129146"/>
              <a:ext cx="790367" cy="355615"/>
            </a:xfrm>
            <a:prstGeom prst="rect">
              <a:avLst/>
            </a:prstGeom>
          </p:spPr>
        </p:pic>
        <p:pic>
          <p:nvPicPr>
            <p:cNvPr id="10" name="Picture 9" descr="A picture containing text, dark, picture frame&#10;&#10;Description automatically generated">
              <a:extLst>
                <a:ext uri="{FF2B5EF4-FFF2-40B4-BE49-F238E27FC236}">
                  <a16:creationId xmlns:a16="http://schemas.microsoft.com/office/drawing/2014/main" id="{FE02B11A-ECA5-4479-9091-7551233267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40700" y="812811"/>
              <a:ext cx="1921764" cy="1578133"/>
            </a:xfrm>
            <a:prstGeom prst="rect">
              <a:avLst/>
            </a:prstGeom>
          </p:spPr>
        </p:pic>
      </p:grpSp>
    </p:spTree>
    <p:extLst>
      <p:ext uri="{BB962C8B-B14F-4D97-AF65-F5344CB8AC3E}">
        <p14:creationId xmlns:p14="http://schemas.microsoft.com/office/powerpoint/2010/main" val="164351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015A25-F91F-462B-B98B-6D8DB4AD9819}"/>
              </a:ext>
            </a:extLst>
          </p:cNvPr>
          <p:cNvSpPr>
            <a:spLocks noGrp="1"/>
          </p:cNvSpPr>
          <p:nvPr>
            <p:ph type="title"/>
          </p:nvPr>
        </p:nvSpPr>
        <p:spPr/>
        <p:txBody>
          <a:bodyPr/>
          <a:lstStyle/>
          <a:p>
            <a:r>
              <a:rPr lang="en-US" dirty="0"/>
              <a:t>Accessories</a:t>
            </a:r>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29219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A366-41CE-422C-B7F7-160549E94468}"/>
              </a:ext>
            </a:extLst>
          </p:cNvPr>
          <p:cNvSpPr>
            <a:spLocks noGrp="1"/>
          </p:cNvSpPr>
          <p:nvPr>
            <p:ph type="title"/>
          </p:nvPr>
        </p:nvSpPr>
        <p:spPr/>
        <p:txBody>
          <a:bodyPr/>
          <a:lstStyle/>
          <a:p>
            <a:r>
              <a:rPr lang="en-US" dirty="0"/>
              <a:t>Laptop Accessories: Travel Hubs, Docks, Power, Webcams</a:t>
            </a:r>
          </a:p>
        </p:txBody>
      </p:sp>
      <p:sp>
        <p:nvSpPr>
          <p:cNvPr id="4" name="Slide Number Placeholder 3">
            <a:extLst>
              <a:ext uri="{FF2B5EF4-FFF2-40B4-BE49-F238E27FC236}">
                <a16:creationId xmlns:a16="http://schemas.microsoft.com/office/drawing/2014/main" id="{BED0D0F6-ED1D-40C7-849F-47F2886250DB}"/>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64</a:t>
            </a:fld>
            <a:endParaRPr lang="en-US" dirty="0"/>
          </a:p>
        </p:txBody>
      </p:sp>
      <p:graphicFrame>
        <p:nvGraphicFramePr>
          <p:cNvPr id="5" name="Table 4">
            <a:extLst>
              <a:ext uri="{FF2B5EF4-FFF2-40B4-BE49-F238E27FC236}">
                <a16:creationId xmlns:a16="http://schemas.microsoft.com/office/drawing/2014/main" id="{80B173EF-EE3B-43F9-89F7-9F73F656DB1E}"/>
              </a:ext>
            </a:extLst>
          </p:cNvPr>
          <p:cNvGraphicFramePr>
            <a:graphicFrameLocks noGrp="1"/>
          </p:cNvGraphicFramePr>
          <p:nvPr/>
        </p:nvGraphicFramePr>
        <p:xfrm>
          <a:off x="323983" y="1109306"/>
          <a:ext cx="7195679" cy="1683025"/>
        </p:xfrm>
        <a:graphic>
          <a:graphicData uri="http://schemas.openxmlformats.org/drawingml/2006/table">
            <a:tbl>
              <a:tblPr firstRow="1">
                <a:tableStyleId>{2D5ABB26-0587-4C30-8999-92F81FD0307C}</a:tableStyleId>
              </a:tblPr>
              <a:tblGrid>
                <a:gridCol w="307109">
                  <a:extLst>
                    <a:ext uri="{9D8B030D-6E8A-4147-A177-3AD203B41FA5}">
                      <a16:colId xmlns:a16="http://schemas.microsoft.com/office/drawing/2014/main" val="20000"/>
                    </a:ext>
                  </a:extLst>
                </a:gridCol>
                <a:gridCol w="1322657">
                  <a:extLst>
                    <a:ext uri="{9D8B030D-6E8A-4147-A177-3AD203B41FA5}">
                      <a16:colId xmlns:a16="http://schemas.microsoft.com/office/drawing/2014/main" val="20001"/>
                    </a:ext>
                  </a:extLst>
                </a:gridCol>
                <a:gridCol w="1306286">
                  <a:extLst>
                    <a:ext uri="{9D8B030D-6E8A-4147-A177-3AD203B41FA5}">
                      <a16:colId xmlns:a16="http://schemas.microsoft.com/office/drawing/2014/main" val="20003"/>
                    </a:ext>
                  </a:extLst>
                </a:gridCol>
                <a:gridCol w="1260849">
                  <a:extLst>
                    <a:ext uri="{9D8B030D-6E8A-4147-A177-3AD203B41FA5}">
                      <a16:colId xmlns:a16="http://schemas.microsoft.com/office/drawing/2014/main" val="20005"/>
                    </a:ext>
                  </a:extLst>
                </a:gridCol>
                <a:gridCol w="1317645">
                  <a:extLst>
                    <a:ext uri="{9D8B030D-6E8A-4147-A177-3AD203B41FA5}">
                      <a16:colId xmlns:a16="http://schemas.microsoft.com/office/drawing/2014/main" val="862688208"/>
                    </a:ext>
                  </a:extLst>
                </a:gridCol>
                <a:gridCol w="340770">
                  <a:extLst>
                    <a:ext uri="{9D8B030D-6E8A-4147-A177-3AD203B41FA5}">
                      <a16:colId xmlns:a16="http://schemas.microsoft.com/office/drawing/2014/main" val="20012"/>
                    </a:ext>
                  </a:extLst>
                </a:gridCol>
                <a:gridCol w="1340363">
                  <a:extLst>
                    <a:ext uri="{9D8B030D-6E8A-4147-A177-3AD203B41FA5}">
                      <a16:colId xmlns:a16="http://schemas.microsoft.com/office/drawing/2014/main" val="20013"/>
                    </a:ext>
                  </a:extLst>
                </a:gridCol>
              </a:tblGrid>
              <a:tr h="282341">
                <a:tc rowSpan="4">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Hubs</a:t>
                      </a:r>
                    </a:p>
                  </a:txBody>
                  <a:tcPr marL="0" marR="0" marT="91416"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$104.99</a:t>
                      </a:r>
                    </a:p>
                  </a:txBody>
                  <a:tcPr marL="91416" marR="12696" marT="0" marB="0" anchor="b">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$64.99</a:t>
                      </a:r>
                    </a:p>
                  </a:txBody>
                  <a:tcPr marL="91416" marR="12696" marT="0" marB="0" anchor="b">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12696" marT="0" marB="0" anchor="b">
                    <a:lnR w="38100" cap="flat" cmpd="sng" algn="ctr">
                      <a:noFill/>
                      <a:prstDash val="solid"/>
                      <a:round/>
                      <a:headEnd type="none" w="med" len="med"/>
                      <a:tailEnd type="none" w="med" len="med"/>
                    </a:lnR>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12696" marT="0" marB="0" anchor="b">
                    <a:lnL>
                      <a:noFill/>
                    </a:lnL>
                    <a:lnR w="38100" cap="flat" cmpd="sng" algn="ctr">
                      <a:noFill/>
                      <a:prstDash val="solid"/>
                      <a:round/>
                      <a:headEnd type="none" w="med" len="med"/>
                      <a:tailEnd type="none" w="med" len="med"/>
                    </a:lnR>
                    <a:solidFill>
                      <a:schemeClr val="bg1">
                        <a:lumMod val="95000"/>
                      </a:schemeClr>
                    </a:solidFill>
                  </a:tcPr>
                </a:tc>
                <a:tc rowSpan="4">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mn-lt"/>
                          <a:ea typeface="+mn-ea"/>
                          <a:cs typeface="+mn-cs"/>
                        </a:rPr>
                        <a:t>Privacy Filter</a:t>
                      </a:r>
                    </a:p>
                  </a:txBody>
                  <a:tcPr marL="0" marR="0" marT="91416" marB="0" vert="vert270" anchor="ctr">
                    <a:lnL>
                      <a:noFill/>
                    </a:lnL>
                    <a:solidFill>
                      <a:schemeClr val="tx1">
                        <a:lumMod val="65000"/>
                        <a:lumOff val="35000"/>
                      </a:schemeClr>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12696" marT="0" marB="0" anchor="b">
                    <a:solidFill>
                      <a:schemeClr val="bg1"/>
                    </a:solidFill>
                  </a:tcPr>
                </a:tc>
                <a:extLst>
                  <a:ext uri="{0D108BD9-81ED-4DB2-BD59-A6C34878D82A}">
                    <a16:rowId xmlns:a16="http://schemas.microsoft.com/office/drawing/2014/main" val="10000"/>
                  </a:ext>
                </a:extLst>
              </a:tr>
              <a:tr h="2904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2"/>
                        </a:rPr>
                        <a:t>USB-C Powered Travel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rgbClr val="E2E3E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3"/>
                        </a:rPr>
                        <a:t>USB-C 7-in-1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rgbClr val="F3F2F0"/>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4"/>
                        </a:rPr>
                        <a:t>4 Port USB-A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R w="38100" cap="flat" cmpd="sng" algn="ctr">
                      <a:noFill/>
                      <a:prstDash val="solid"/>
                      <a:round/>
                      <a:headEnd type="none" w="med" len="med"/>
                      <a:tailEnd type="none" w="med" len="med"/>
                    </a:lnR>
                    <a:solidFill>
                      <a:srgbClr val="E2E3E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5"/>
                        </a:rPr>
                        <a:t>USB-C Travel Hub Gen 2</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L>
                      <a:noFill/>
                    </a:lnL>
                    <a:lnR w="38100" cap="flat" cmpd="sng" algn="ctr">
                      <a:noFill/>
                      <a:prstDash val="solid"/>
                      <a:round/>
                      <a:headEnd type="none" w="med" len="med"/>
                      <a:tailEnd type="none" w="med" len="med"/>
                    </a:lnR>
                    <a:solidFill>
                      <a:schemeClr val="bg1">
                        <a:lumMod val="95000"/>
                      </a:schemeClr>
                    </a:solidFill>
                  </a:tcPr>
                </a:tc>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bg2">
                        <a:lumMod val="20000"/>
                        <a:lumOff val="80000"/>
                      </a:schemeClr>
                    </a:solidFill>
                  </a:tcPr>
                </a:tc>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E8DDD"/>
                          </a:solidFill>
                          <a:effectLst/>
                          <a:uLnTx/>
                          <a:uFillTx/>
                          <a:latin typeface="Arial" charset="0"/>
                          <a:ea typeface="Arial" charset="0"/>
                          <a:cs typeface="Arial" charset="0"/>
                          <a:hlinkClick r:id="" action="ppaction://noaction"/>
                        </a:rPr>
                        <a:t>14.0W </a:t>
                      </a:r>
                      <a:endParaRPr kumimoji="0" lang="en-US" sz="800" b="1" i="0" u="none" strike="noStrike" kern="1200" cap="none" spc="0" normalizeH="0" baseline="0" noProof="0">
                        <a:ln>
                          <a:noFill/>
                        </a:ln>
                        <a:solidFill>
                          <a:srgbClr val="3E8DDD"/>
                        </a:solidFill>
                        <a:effectLst/>
                        <a:uLnTx/>
                        <a:uFillTx/>
                        <a:latin typeface="Arial" charset="0"/>
                        <a:ea typeface="Arial" charset="0"/>
                        <a:cs typeface="Arial" charset="0"/>
                      </a:endParaRPr>
                    </a:p>
                  </a:txBody>
                  <a:tcPr marR="12699" marT="0" marB="0" anchor="ctr">
                    <a:solidFill>
                      <a:schemeClr val="tx2">
                        <a:lumMod val="20000"/>
                        <a:lumOff val="80000"/>
                      </a:schemeClr>
                    </a:solidFill>
                  </a:tcPr>
                </a:tc>
                <a:extLst>
                  <a:ext uri="{0D108BD9-81ED-4DB2-BD59-A6C34878D82A}">
                    <a16:rowId xmlns:a16="http://schemas.microsoft.com/office/drawing/2014/main" val="10001"/>
                  </a:ext>
                </a:extLst>
              </a:tr>
              <a:tr h="26154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E8DDD"/>
                          </a:solidFill>
                          <a:effectLst/>
                          <a:uLnTx/>
                          <a:uFillTx/>
                          <a:latin typeface="Arial" charset="0"/>
                          <a:ea typeface="Arial" charset="0"/>
                          <a:cs typeface="Arial" charset="0"/>
                          <a:hlinkClick r:id="rId6"/>
                        </a:rPr>
                        <a:t>14.0W </a:t>
                      </a:r>
                      <a:endParaRPr kumimoji="0" lang="en-US" sz="800" b="0"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chemeClr val="bg1"/>
                    </a:solidFill>
                  </a:tcPr>
                </a:tc>
                <a:extLst>
                  <a:ext uri="{0D108BD9-81ED-4DB2-BD59-A6C34878D82A}">
                    <a16:rowId xmlns:a16="http://schemas.microsoft.com/office/drawing/2014/main" val="3309912622"/>
                  </a:ext>
                </a:extLst>
              </a:tr>
              <a:tr h="1110096">
                <a:tc vMerge="1">
                  <a:txBody>
                    <a:bodyPr/>
                    <a:lstStyle/>
                    <a:p>
                      <a:endParaRPr lang="en-US"/>
                    </a:p>
                  </a:txBody>
                  <a:tcPr/>
                </a:tc>
                <a:tc>
                  <a:txBody>
                    <a:bodyPr/>
                    <a:lstStyle/>
                    <a:p>
                      <a:pPr algn="l" fontAlgn="b"/>
                      <a:r>
                        <a:rPr lang="en-US" sz="1000" b="1" i="0" u="none" strike="noStrike" dirty="0">
                          <a:solidFill>
                            <a:srgbClr val="000000"/>
                          </a:solidFill>
                          <a:effectLst/>
                          <a:latin typeface="+mn-lt"/>
                          <a:cs typeface="Arial"/>
                        </a:rPr>
                        <a:t>4X90S92381</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Video ports: HDMI &amp; VGA</a:t>
                      </a:r>
                    </a:p>
                  </a:txBody>
                  <a:tcPr marL="91416" marR="12696" marT="0" marB="0">
                    <a:lnB>
                      <a:noFill/>
                    </a:lnB>
                    <a:solidFill>
                      <a:srgbClr val="E2E3E2"/>
                    </a:solidFill>
                  </a:tcPr>
                </a:tc>
                <a:tc>
                  <a:txBody>
                    <a:bodyPr/>
                    <a:lstStyle/>
                    <a:p>
                      <a:pPr algn="l" fontAlgn="b"/>
                      <a:r>
                        <a:rPr lang="en-US" sz="1000" b="1" i="0" u="none" strike="noStrike" dirty="0">
                          <a:solidFill>
                            <a:srgbClr val="000000"/>
                          </a:solidFill>
                          <a:effectLst/>
                          <a:latin typeface="+mn-lt"/>
                          <a:cs typeface="Arial"/>
                        </a:rPr>
                        <a:t>4X90V55523</a:t>
                      </a:r>
                      <a:endParaRPr lang="en-US" sz="1000" b="1" i="0" u="none" strike="noStrike" dirty="0">
                        <a:solidFill>
                          <a:srgbClr val="000000"/>
                        </a:solidFill>
                        <a:effectLst/>
                        <a:latin typeface="Arial"/>
                        <a:cs typeface="Arial"/>
                      </a:endParaRP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HDMI Video Port</a:t>
                      </a:r>
                    </a:p>
                  </a:txBody>
                  <a:tcPr marL="91416" marR="12696" marT="0" marB="0">
                    <a:solidFill>
                      <a:srgbClr val="F3F2F0"/>
                    </a:solidFill>
                  </a:tcPr>
                </a:tc>
                <a:tc>
                  <a:txBody>
                    <a:bodyPr/>
                    <a:lstStyle/>
                    <a:p>
                      <a:pPr algn="l" fontAlgn="b"/>
                      <a:r>
                        <a:rPr lang="en-US" sz="1000" b="1" i="0" u="none" strike="noStrike" dirty="0">
                          <a:solidFill>
                            <a:srgbClr val="000000"/>
                          </a:solidFill>
                          <a:effectLst/>
                          <a:latin typeface="Arial"/>
                          <a:cs typeface="Arial"/>
                        </a:rPr>
                        <a:t>4X90X21427</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Additional 4 USB-A ports </a:t>
                      </a:r>
                    </a:p>
                    <a:p>
                      <a:pPr algn="l" fontAlgn="b"/>
                      <a:endParaRPr lang="en-US" sz="1000" b="0" i="0" u="none" strike="noStrike" dirty="0">
                        <a:solidFill>
                          <a:srgbClr val="000000"/>
                        </a:solidFill>
                        <a:effectLst/>
                        <a:latin typeface="Arial"/>
                        <a:cs typeface="Arial"/>
                      </a:endParaRPr>
                    </a:p>
                    <a:p>
                      <a:pPr algn="l" fontAlgn="b"/>
                      <a:endParaRPr lang="en-US" sz="1000" b="0" i="0" u="none" strike="noStrike" dirty="0">
                        <a:solidFill>
                          <a:srgbClr val="000000"/>
                        </a:solidFill>
                        <a:effectLst/>
                        <a:latin typeface="Arial"/>
                        <a:cs typeface="Arial"/>
                      </a:endParaRPr>
                    </a:p>
                  </a:txBody>
                  <a:tcPr marL="91416" marR="12696" marT="0" marB="0">
                    <a:lnR w="38100" cap="flat" cmpd="sng" algn="ctr">
                      <a:noFill/>
                      <a:prstDash val="solid"/>
                      <a:round/>
                      <a:headEnd type="none" w="med" len="med"/>
                      <a:tailEnd type="none" w="med" len="med"/>
                    </a:lnR>
                    <a:solidFill>
                      <a:srgbClr val="E2E3E2"/>
                    </a:solidFill>
                  </a:tcPr>
                </a:tc>
                <a:tc>
                  <a:txBody>
                    <a:bodyPr/>
                    <a:lstStyle/>
                    <a:p>
                      <a:pPr algn="l" fontAlgn="b"/>
                      <a:r>
                        <a:rPr lang="en-US" sz="1000" b="1" i="0" u="none" strike="noStrike" dirty="0">
                          <a:solidFill>
                            <a:srgbClr val="000000"/>
                          </a:solidFill>
                          <a:effectLst/>
                          <a:latin typeface="+mn-lt"/>
                          <a:cs typeface="Arial"/>
                        </a:rPr>
                        <a:t>4X91A30366</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HDMI / VGA Video Ports</a:t>
                      </a:r>
                      <a:endParaRPr lang="en-US" sz="1000" b="1" i="0" u="none" strike="noStrike" dirty="0">
                        <a:solidFill>
                          <a:srgbClr val="000000"/>
                        </a:solidFill>
                        <a:effectLst/>
                        <a:latin typeface="+mn-lt"/>
                        <a:cs typeface="Arial"/>
                      </a:endParaRPr>
                    </a:p>
                    <a:p>
                      <a:pPr algn="l" fontAlgn="b"/>
                      <a:endParaRPr lang="en-US" sz="1000" b="0" i="0" u="none" strike="noStrike" dirty="0">
                        <a:solidFill>
                          <a:srgbClr val="000000"/>
                        </a:solidFill>
                        <a:effectLst/>
                        <a:latin typeface="Arial"/>
                        <a:cs typeface="Arial"/>
                      </a:endParaRPr>
                    </a:p>
                  </a:txBody>
                  <a:tcPr marL="91416" marR="12696" marT="0" marB="0">
                    <a:lnL>
                      <a:noFill/>
                    </a:lnL>
                    <a:lnR w="38100" cap="flat" cmpd="sng" algn="ctr">
                      <a:noFill/>
                      <a:prstDash val="solid"/>
                      <a:round/>
                      <a:headEnd type="none" w="med" len="med"/>
                      <a:tailEnd type="none" w="med" len="med"/>
                    </a:lnR>
                    <a:solidFill>
                      <a:schemeClr val="bg1">
                        <a:lumMod val="95000"/>
                      </a:schemeClr>
                    </a:solidFill>
                  </a:tcPr>
                </a:tc>
                <a:tc vMerge="1">
                  <a:txBody>
                    <a:bodyPr/>
                    <a:lstStyle/>
                    <a:p>
                      <a:endParaRPr lang="en-US"/>
                    </a:p>
                  </a:txBody>
                  <a:tcPr>
                    <a:lnL>
                      <a:noFill/>
                    </a:lnL>
                  </a:tcPr>
                </a:tc>
                <a:tc>
                  <a:txBody>
                    <a:bodyPr/>
                    <a:lstStyle/>
                    <a:p>
                      <a:pPr algn="l" fontAlgn="b"/>
                      <a:r>
                        <a:rPr lang="en-US" sz="1000" b="1" i="0" u="none" strike="noStrike" dirty="0">
                          <a:solidFill>
                            <a:schemeClr val="tx1"/>
                          </a:solidFill>
                          <a:effectLst/>
                          <a:latin typeface="Arial" panose="020B0604020202020204" pitchFamily="34" charset="0"/>
                          <a:cs typeface="Arial" panose="020B0604020202020204" pitchFamily="34" charset="0"/>
                        </a:rPr>
                        <a:t>0A61769</a:t>
                      </a:r>
                    </a:p>
                    <a:p>
                      <a:pPr marL="171450" indent="-171450" algn="l" fontAlgn="b">
                        <a:buFont typeface="Arial" panose="020B0604020202020204" pitchFamily="34" charset="0"/>
                        <a:buChar char="•"/>
                      </a:pPr>
                      <a:r>
                        <a:rPr lang="en-US" sz="1000" b="0" i="0" u="none" strike="noStrike" dirty="0">
                          <a:solidFill>
                            <a:schemeClr val="tx1"/>
                          </a:solidFill>
                          <a:effectLst/>
                          <a:latin typeface="Arial" panose="020B0604020202020204" pitchFamily="34" charset="0"/>
                          <a:cs typeface="Arial" panose="020B0604020202020204" pitchFamily="34" charset="0"/>
                        </a:rPr>
                        <a:t>Reversible Solution</a:t>
                      </a:r>
                    </a:p>
                  </a:txBody>
                  <a:tcPr marL="91416" marR="12696" marT="0" marB="0">
                    <a:solidFill>
                      <a:schemeClr val="bg1"/>
                    </a:solidFill>
                  </a:tcPr>
                </a:tc>
                <a:extLst>
                  <a:ext uri="{0D108BD9-81ED-4DB2-BD59-A6C34878D82A}">
                    <a16:rowId xmlns:a16="http://schemas.microsoft.com/office/drawing/2014/main" val="3075173288"/>
                  </a:ext>
                </a:extLst>
              </a:tr>
            </a:tbl>
          </a:graphicData>
        </a:graphic>
      </p:graphicFrame>
      <p:pic>
        <p:nvPicPr>
          <p:cNvPr id="6" name="Picture 5" descr="A close up of electronics&#10;&#10;Description automatically generated">
            <a:extLst>
              <a:ext uri="{FF2B5EF4-FFF2-40B4-BE49-F238E27FC236}">
                <a16:creationId xmlns:a16="http://schemas.microsoft.com/office/drawing/2014/main" id="{FB6C672C-2E81-4AD3-B1B0-F527B49E1D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50054" y="2576926"/>
            <a:ext cx="1240702" cy="1240702"/>
          </a:xfrm>
          <a:prstGeom prst="rect">
            <a:avLst/>
          </a:prstGeom>
        </p:spPr>
      </p:pic>
      <p:graphicFrame>
        <p:nvGraphicFramePr>
          <p:cNvPr id="7" name="Table 6">
            <a:extLst>
              <a:ext uri="{FF2B5EF4-FFF2-40B4-BE49-F238E27FC236}">
                <a16:creationId xmlns:a16="http://schemas.microsoft.com/office/drawing/2014/main" id="{CA33C50E-978F-4837-A7B6-4AC8AC129458}"/>
              </a:ext>
            </a:extLst>
          </p:cNvPr>
          <p:cNvGraphicFramePr>
            <a:graphicFrameLocks noGrp="1"/>
          </p:cNvGraphicFramePr>
          <p:nvPr/>
        </p:nvGraphicFramePr>
        <p:xfrm>
          <a:off x="325016" y="3792742"/>
          <a:ext cx="5322922" cy="1602199"/>
        </p:xfrm>
        <a:graphic>
          <a:graphicData uri="http://schemas.openxmlformats.org/drawingml/2006/table">
            <a:tbl>
              <a:tblPr firstRow="1" bandRow="1">
                <a:tableStyleId>{D7AC3CCA-C797-4891-BE02-D94E43425B78}</a:tableStyleId>
              </a:tblPr>
              <a:tblGrid>
                <a:gridCol w="631909">
                  <a:extLst>
                    <a:ext uri="{9D8B030D-6E8A-4147-A177-3AD203B41FA5}">
                      <a16:colId xmlns:a16="http://schemas.microsoft.com/office/drawing/2014/main" val="3010592920"/>
                    </a:ext>
                  </a:extLst>
                </a:gridCol>
                <a:gridCol w="2282974">
                  <a:extLst>
                    <a:ext uri="{9D8B030D-6E8A-4147-A177-3AD203B41FA5}">
                      <a16:colId xmlns:a16="http://schemas.microsoft.com/office/drawing/2014/main" val="1585626574"/>
                    </a:ext>
                  </a:extLst>
                </a:gridCol>
                <a:gridCol w="2408039">
                  <a:extLst>
                    <a:ext uri="{9D8B030D-6E8A-4147-A177-3AD203B41FA5}">
                      <a16:colId xmlns:a16="http://schemas.microsoft.com/office/drawing/2014/main" val="3233750083"/>
                    </a:ext>
                  </a:extLst>
                </a:gridCol>
              </a:tblGrid>
              <a:tr h="350813">
                <a:tc rowSpan="3">
                  <a:txBody>
                    <a:bodyPr/>
                    <a:lstStyle/>
                    <a:p>
                      <a:pPr algn="ctr"/>
                      <a:r>
                        <a:rPr lang="en-US" sz="1800" b="0" dirty="0">
                          <a:solidFill>
                            <a:schemeClr val="bg1">
                              <a:lumMod val="95000"/>
                            </a:schemeClr>
                          </a:solidFill>
                        </a:rPr>
                        <a:t>Docks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$159.99</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$199.99</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286146787"/>
                  </a:ext>
                </a:extLst>
              </a:tr>
              <a:tr h="24557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AC0E0"/>
                          </a:solidFill>
                          <a:effectLst/>
                          <a:uLnTx/>
                          <a:uFillTx/>
                          <a:latin typeface="Arial" charset="0"/>
                          <a:ea typeface="Arial" charset="0"/>
                          <a:cs typeface="Arial" charset="0"/>
                          <a:hlinkClick r:id="rId8"/>
                        </a:rPr>
                        <a:t>USB-C Mini Dock</a:t>
                      </a:r>
                      <a:endParaRPr kumimoji="0" lang="en-US" sz="800" b="0" i="0" u="none" strike="noStrike" kern="1200" cap="none" spc="0" normalizeH="0" baseline="0" noProof="0" dirty="0">
                        <a:ln>
                          <a:noFill/>
                        </a:ln>
                        <a:solidFill>
                          <a:srgbClr val="4AC0E0"/>
                        </a:solidFill>
                        <a:effectLst/>
                        <a:uLnTx/>
                        <a:uFillTx/>
                        <a:latin typeface="Arial" charset="0"/>
                        <a:ea typeface="Arial" charset="0"/>
                        <a:cs typeface="Arial" charset="0"/>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b="0" dirty="0">
                          <a:hlinkClick r:id="rId9"/>
                        </a:rPr>
                        <a:t>Universal USB-C Business Dock</a:t>
                      </a:r>
                      <a:endParaRPr lang="en-US" sz="800" b="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102860706"/>
                  </a:ext>
                </a:extLst>
              </a:tr>
              <a:tr h="1005578">
                <a:tc vMerge="1">
                  <a:txBody>
                    <a:bodyPr/>
                    <a:lstStyle/>
                    <a:p>
                      <a:endParaRPr lang="en-US" dirty="0"/>
                    </a:p>
                  </a:txBody>
                  <a:tcPr/>
                </a:tc>
                <a:tc>
                  <a:txBody>
                    <a:bodyPr/>
                    <a:lstStyle/>
                    <a:p>
                      <a:r>
                        <a:rPr lang="en-US" sz="1000" b="1" dirty="0"/>
                        <a:t>40AU0065US</a:t>
                      </a:r>
                    </a:p>
                    <a:p>
                      <a:pPr marL="171450" indent="-171450">
                        <a:buFont typeface="Arial" panose="020B0604020202020204" pitchFamily="34" charset="0"/>
                        <a:buChar char="•"/>
                      </a:pPr>
                      <a:r>
                        <a:rPr lang="en-US" sz="1000" b="0" dirty="0"/>
                        <a:t>1 External Display</a:t>
                      </a:r>
                    </a:p>
                    <a:p>
                      <a:pPr marL="171450" indent="-171450">
                        <a:buFont typeface="Arial" panose="020B0604020202020204" pitchFamily="34" charset="0"/>
                        <a:buChar char="•"/>
                      </a:pPr>
                      <a:r>
                        <a:rPr lang="en-US" sz="1000" b="0" dirty="0"/>
                        <a:t>Power Pass Through</a:t>
                      </a:r>
                    </a:p>
                    <a:p>
                      <a:pPr marL="171450" indent="-171450">
                        <a:buFont typeface="Arial" panose="020B0604020202020204" pitchFamily="34" charset="0"/>
                        <a:buChar char="•"/>
                      </a:pPr>
                      <a:r>
                        <a:rPr lang="en-US" sz="1000" b="0" dirty="0"/>
                        <a:t>Video Ports: HDMI &amp; VGA</a:t>
                      </a:r>
                    </a:p>
                    <a:p>
                      <a:pPr marL="171450" indent="-171450">
                        <a:buFont typeface="Arial" panose="020B0604020202020204" pitchFamily="34" charset="0"/>
                        <a:buChar char="•"/>
                      </a:pPr>
                      <a:endParaRPr lang="en-US" sz="1000" b="0" dirty="0"/>
                    </a:p>
                    <a:p>
                      <a:pPr marL="171450" indent="-171450">
                        <a:buFont typeface="Arial" panose="020B0604020202020204" pitchFamily="34" charset="0"/>
                        <a:buChar char="•"/>
                      </a:pPr>
                      <a:endParaRPr lang="en-US" sz="1000" b="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1000" b="1" dirty="0"/>
                        <a:t>40B30090US</a:t>
                      </a:r>
                    </a:p>
                    <a:p>
                      <a:pPr marL="171450" indent="-171450">
                        <a:buFont typeface="Arial" panose="020B0604020202020204" pitchFamily="34" charset="0"/>
                        <a:buChar char="•"/>
                      </a:pPr>
                      <a:r>
                        <a:rPr lang="en-US" sz="1000" b="0" dirty="0"/>
                        <a:t>2 External Displays</a:t>
                      </a:r>
                    </a:p>
                    <a:p>
                      <a:pPr marL="171450" indent="-171450">
                        <a:buFont typeface="Arial" panose="020B0604020202020204" pitchFamily="34" charset="0"/>
                        <a:buChar char="•"/>
                      </a:pPr>
                      <a:r>
                        <a:rPr lang="en-US" sz="1000" b="0" dirty="0"/>
                        <a:t>10Gbps Data Rate</a:t>
                      </a:r>
                    </a:p>
                    <a:p>
                      <a:pPr marL="171450" indent="-171450">
                        <a:buFont typeface="Arial" panose="020B0604020202020204" pitchFamily="34" charset="0"/>
                        <a:buChar char="•"/>
                      </a:pPr>
                      <a:r>
                        <a:rPr lang="en-US" sz="1000" b="0" dirty="0"/>
                        <a:t>Video Ports: HDMI &amp; DP</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575401244"/>
                  </a:ext>
                </a:extLst>
              </a:tr>
            </a:tbl>
          </a:graphicData>
        </a:graphic>
      </p:graphicFrame>
      <p:graphicFrame>
        <p:nvGraphicFramePr>
          <p:cNvPr id="8" name="Table 18">
            <a:extLst>
              <a:ext uri="{FF2B5EF4-FFF2-40B4-BE49-F238E27FC236}">
                <a16:creationId xmlns:a16="http://schemas.microsoft.com/office/drawing/2014/main" id="{88FEF884-CCC7-449A-8307-EEFD50F28975}"/>
              </a:ext>
            </a:extLst>
          </p:cNvPr>
          <p:cNvGraphicFramePr>
            <a:graphicFrameLocks noGrp="1"/>
          </p:cNvGraphicFramePr>
          <p:nvPr/>
        </p:nvGraphicFramePr>
        <p:xfrm>
          <a:off x="5647940" y="3792741"/>
          <a:ext cx="6284696" cy="1594465"/>
        </p:xfrm>
        <a:graphic>
          <a:graphicData uri="http://schemas.openxmlformats.org/drawingml/2006/table">
            <a:tbl>
              <a:tblPr firstRow="1" bandRow="1">
                <a:tableStyleId>{D7AC3CCA-C797-4891-BE02-D94E43425B78}</a:tableStyleId>
              </a:tblPr>
              <a:tblGrid>
                <a:gridCol w="305745">
                  <a:extLst>
                    <a:ext uri="{9D8B030D-6E8A-4147-A177-3AD203B41FA5}">
                      <a16:colId xmlns:a16="http://schemas.microsoft.com/office/drawing/2014/main" val="1708317087"/>
                    </a:ext>
                  </a:extLst>
                </a:gridCol>
                <a:gridCol w="803780">
                  <a:extLst>
                    <a:ext uri="{9D8B030D-6E8A-4147-A177-3AD203B41FA5}">
                      <a16:colId xmlns:a16="http://schemas.microsoft.com/office/drawing/2014/main" val="3598386839"/>
                    </a:ext>
                  </a:extLst>
                </a:gridCol>
                <a:gridCol w="957722">
                  <a:extLst>
                    <a:ext uri="{9D8B030D-6E8A-4147-A177-3AD203B41FA5}">
                      <a16:colId xmlns:a16="http://schemas.microsoft.com/office/drawing/2014/main" val="1213922113"/>
                    </a:ext>
                  </a:extLst>
                </a:gridCol>
                <a:gridCol w="950783">
                  <a:extLst>
                    <a:ext uri="{9D8B030D-6E8A-4147-A177-3AD203B41FA5}">
                      <a16:colId xmlns:a16="http://schemas.microsoft.com/office/drawing/2014/main" val="3114445237"/>
                    </a:ext>
                  </a:extLst>
                </a:gridCol>
                <a:gridCol w="801306">
                  <a:extLst>
                    <a:ext uri="{9D8B030D-6E8A-4147-A177-3AD203B41FA5}">
                      <a16:colId xmlns:a16="http://schemas.microsoft.com/office/drawing/2014/main" val="2758686496"/>
                    </a:ext>
                  </a:extLst>
                </a:gridCol>
                <a:gridCol w="824876">
                  <a:extLst>
                    <a:ext uri="{9D8B030D-6E8A-4147-A177-3AD203B41FA5}">
                      <a16:colId xmlns:a16="http://schemas.microsoft.com/office/drawing/2014/main" val="2547788738"/>
                    </a:ext>
                  </a:extLst>
                </a:gridCol>
                <a:gridCol w="786343">
                  <a:extLst>
                    <a:ext uri="{9D8B030D-6E8A-4147-A177-3AD203B41FA5}">
                      <a16:colId xmlns:a16="http://schemas.microsoft.com/office/drawing/2014/main" val="1766922454"/>
                    </a:ext>
                  </a:extLst>
                </a:gridCol>
                <a:gridCol w="854141">
                  <a:extLst>
                    <a:ext uri="{9D8B030D-6E8A-4147-A177-3AD203B41FA5}">
                      <a16:colId xmlns:a16="http://schemas.microsoft.com/office/drawing/2014/main" val="622789103"/>
                    </a:ext>
                  </a:extLst>
                </a:gridCol>
              </a:tblGrid>
              <a:tr h="514177">
                <a:tc rowSpan="3">
                  <a:txBody>
                    <a:bodyPr/>
                    <a:lstStyle/>
                    <a:p>
                      <a:r>
                        <a:rPr lang="en-US" sz="1400" b="0" dirty="0">
                          <a:solidFill>
                            <a:srgbClr val="FFFFFF"/>
                          </a:solidFill>
                        </a:rPr>
                        <a:t>Power Adapters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2231A"/>
                          </a:solidFill>
                          <a:effectLst/>
                          <a:uLnTx/>
                          <a:uFillTx/>
                          <a:latin typeface="+mn-lt"/>
                          <a:ea typeface="+mn-ea"/>
                          <a:cs typeface="Arial"/>
                        </a:rPr>
                        <a:t>$134.99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noProof="0" dirty="0">
                          <a:solidFill>
                            <a:srgbClr val="FF0000"/>
                          </a:solidFil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2231A"/>
                          </a:solidFill>
                          <a:effectLst/>
                          <a:uLnTx/>
                          <a:uFillTx/>
                          <a:latin typeface="+mn-lt"/>
                          <a:ea typeface="+mn-ea"/>
                          <a:cs typeface="Arial"/>
                        </a:rPr>
                        <a:t>$129.99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514177">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10"/>
                        </a:rPr>
                        <a:t>45W USB-C AC</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1"/>
                        </a:rPr>
                        <a:t>65w USB-C GaN Adapter</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2"/>
                        </a:rPr>
                        <a:t>65W USB-C Travel</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3"/>
                        </a:rPr>
                        <a:t>170W AC Slim-tip</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4"/>
                        </a:rPr>
                        <a:t>230W AC Slim-tip</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5"/>
                        </a:rPr>
                        <a:t>65W USB-C Slim AC</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700" dirty="0">
                          <a:hlinkClick r:id="rId16"/>
                        </a:rPr>
                        <a:t>Lenovo Go USB-C Laptop Power Bank </a:t>
                      </a:r>
                      <a:endParaRPr lang="en-US" sz="7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566111">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700" b="1" dirty="0"/>
                        <a:t>4X20V07881</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endParaRPr lang="en-US" sz="700" b="1" dirty="0"/>
                    </a:p>
                    <a:p>
                      <a:r>
                        <a:rPr lang="en-US" sz="700" b="1" dirty="0"/>
                        <a:t>40AWGC65WW</a:t>
                      </a:r>
                    </a:p>
                    <a:p>
                      <a:endParaRPr lang="en-US" sz="700" b="1"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40AW0065WW</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700" b="1" dirty="0"/>
                        <a:t>4X20S56697</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4X20S56713</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700" b="1" dirty="0"/>
                        <a:t>4X20V24674</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40ALLG2WWW</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pic>
        <p:nvPicPr>
          <p:cNvPr id="11" name="Picture 4">
            <a:extLst>
              <a:ext uri="{FF2B5EF4-FFF2-40B4-BE49-F238E27FC236}">
                <a16:creationId xmlns:a16="http://schemas.microsoft.com/office/drawing/2014/main" id="{22E52DCE-95FE-44EB-B1F7-4CE02DFAAF0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53531" y="5290232"/>
            <a:ext cx="1193046" cy="11930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1931F901-2CF9-46B2-9FED-9DD5E739AD5E}"/>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943253" y="5495567"/>
            <a:ext cx="612147" cy="6121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A92D304-8145-48BA-AD4F-FDBB50D7FE7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0100" y="2645548"/>
            <a:ext cx="1226926" cy="1226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0F79992-239E-4FD3-8E65-820F6A76AB9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453097" y="2661139"/>
            <a:ext cx="1226927" cy="1226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4791C40-DD6C-43B4-8975-6CCD1FBAF74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917149" y="5326332"/>
            <a:ext cx="877757" cy="8777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9330435-FAD4-43DC-849A-21921A0DA12C}"/>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9459092" y="5315832"/>
            <a:ext cx="827383" cy="8273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19C50ACA-8541-45CD-8FC3-D49333A119C3}"/>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659660" y="5358781"/>
            <a:ext cx="823899" cy="823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24658CA3-43A0-4F07-98B0-469184F800F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286477" y="5482529"/>
            <a:ext cx="741710" cy="741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815D410E-2256-45EC-9D5A-654FC3B91883}"/>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602783" y="2740952"/>
            <a:ext cx="1346011" cy="10095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1C6FE83C-2D34-4637-9208-EA285A35B74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796284" y="5547310"/>
            <a:ext cx="816195" cy="6121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ECDE36E-E17B-40C1-A5D9-6469FCAB8C91}"/>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1111480" y="5455651"/>
            <a:ext cx="685047" cy="685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C4420C1-D357-F61B-ADE2-937AB151A8C4}"/>
              </a:ext>
            </a:extLst>
          </p:cNvPr>
          <p:cNvPicPr>
            <a:picLocks noChangeAspect="1"/>
          </p:cNvPicPr>
          <p:nvPr/>
        </p:nvPicPr>
        <p:blipFill>
          <a:blip r:embed="rId28"/>
          <a:stretch>
            <a:fillRect/>
          </a:stretch>
        </p:blipFill>
        <p:spPr>
          <a:xfrm>
            <a:off x="3678720" y="5537510"/>
            <a:ext cx="1227285" cy="774569"/>
          </a:xfrm>
          <a:prstGeom prst="rect">
            <a:avLst/>
          </a:prstGeom>
        </p:spPr>
      </p:pic>
      <p:pic>
        <p:nvPicPr>
          <p:cNvPr id="25" name="Picture 24">
            <a:extLst>
              <a:ext uri="{FF2B5EF4-FFF2-40B4-BE49-F238E27FC236}">
                <a16:creationId xmlns:a16="http://schemas.microsoft.com/office/drawing/2014/main" id="{8E52702E-F9CF-98D5-E1C1-9B1E4D8616C0}"/>
              </a:ext>
            </a:extLst>
          </p:cNvPr>
          <p:cNvPicPr>
            <a:picLocks noChangeAspect="1"/>
          </p:cNvPicPr>
          <p:nvPr/>
        </p:nvPicPr>
        <p:blipFill>
          <a:blip r:embed="rId29"/>
          <a:stretch>
            <a:fillRect/>
          </a:stretch>
        </p:blipFill>
        <p:spPr>
          <a:xfrm>
            <a:off x="6429270" y="2915446"/>
            <a:ext cx="985812" cy="684240"/>
          </a:xfrm>
          <a:prstGeom prst="rect">
            <a:avLst/>
          </a:prstGeom>
        </p:spPr>
      </p:pic>
      <p:pic>
        <p:nvPicPr>
          <p:cNvPr id="10" name="Picture 9">
            <a:extLst>
              <a:ext uri="{FF2B5EF4-FFF2-40B4-BE49-F238E27FC236}">
                <a16:creationId xmlns:a16="http://schemas.microsoft.com/office/drawing/2014/main" id="{0445A7F2-6576-4287-0C18-85633A1C516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018596" y="2673789"/>
            <a:ext cx="1190951" cy="1198685"/>
          </a:xfrm>
          <a:prstGeom prst="rect">
            <a:avLst/>
          </a:prstGeom>
        </p:spPr>
      </p:pic>
      <p:pic>
        <p:nvPicPr>
          <p:cNvPr id="12" name="Picture 6">
            <a:extLst>
              <a:ext uri="{FF2B5EF4-FFF2-40B4-BE49-F238E27FC236}">
                <a16:creationId xmlns:a16="http://schemas.microsoft.com/office/drawing/2014/main" id="{C92A6C03-F6CC-52A8-E63F-E7A7CE4882E4}"/>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687133" y="2628226"/>
            <a:ext cx="1198684" cy="119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D2769A1F-DD2A-8874-3DD6-38D0468CB15A}"/>
              </a:ext>
            </a:extLst>
          </p:cNvPr>
          <p:cNvGraphicFramePr>
            <a:graphicFrameLocks noGrp="1"/>
          </p:cNvGraphicFramePr>
          <p:nvPr/>
        </p:nvGraphicFramePr>
        <p:xfrm>
          <a:off x="7342774" y="1114898"/>
          <a:ext cx="4561465" cy="1677434"/>
        </p:xfrm>
        <a:graphic>
          <a:graphicData uri="http://schemas.openxmlformats.org/drawingml/2006/table">
            <a:tbl>
              <a:tblPr firstRow="1">
                <a:tableStyleId>{2D5ABB26-0587-4C30-8999-92F81FD0307C}</a:tableStyleId>
              </a:tblPr>
              <a:tblGrid>
                <a:gridCol w="326574">
                  <a:extLst>
                    <a:ext uri="{9D8B030D-6E8A-4147-A177-3AD203B41FA5}">
                      <a16:colId xmlns:a16="http://schemas.microsoft.com/office/drawing/2014/main" val="3532387923"/>
                    </a:ext>
                  </a:extLst>
                </a:gridCol>
                <a:gridCol w="1190677">
                  <a:extLst>
                    <a:ext uri="{9D8B030D-6E8A-4147-A177-3AD203B41FA5}">
                      <a16:colId xmlns:a16="http://schemas.microsoft.com/office/drawing/2014/main" val="165734150"/>
                    </a:ext>
                  </a:extLst>
                </a:gridCol>
                <a:gridCol w="1499389">
                  <a:extLst>
                    <a:ext uri="{9D8B030D-6E8A-4147-A177-3AD203B41FA5}">
                      <a16:colId xmlns:a16="http://schemas.microsoft.com/office/drawing/2014/main" val="195378687"/>
                    </a:ext>
                  </a:extLst>
                </a:gridCol>
                <a:gridCol w="1544825">
                  <a:extLst>
                    <a:ext uri="{9D8B030D-6E8A-4147-A177-3AD203B41FA5}">
                      <a16:colId xmlns:a16="http://schemas.microsoft.com/office/drawing/2014/main" val="3298007651"/>
                    </a:ext>
                  </a:extLst>
                </a:gridCol>
              </a:tblGrid>
              <a:tr h="208378">
                <a:tc rowSpan="3">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Webcams</a:t>
                      </a:r>
                    </a:p>
                  </a:txBody>
                  <a:tcPr marL="0" marR="0" marT="91416"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12696" marT="0" marB="0" anchor="b">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$54.99</a:t>
                      </a:r>
                    </a:p>
                  </a:txBody>
                  <a:tcPr marL="91416" marR="12696" marT="0" marB="0" anchor="b">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12696" marT="0" marB="0" anchor="b">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1585557048"/>
                  </a:ext>
                </a:extLst>
              </a:tr>
              <a:tr h="27734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800" dirty="0">
                          <a:hlinkClick r:id="rId32"/>
                        </a:rPr>
                        <a:t>Essential Webcam</a:t>
                      </a:r>
                      <a:endParaRPr lang="en-US" sz="800" dirty="0"/>
                    </a:p>
                  </a:txBody>
                  <a:tcPr marL="91416" marR="12696" marT="0" marB="0" anchor="ctr">
                    <a:solidFill>
                      <a:srgbClr val="E2E3E2"/>
                    </a:solidFill>
                  </a:tcPr>
                </a:tc>
                <a:tc>
                  <a:txBody>
                    <a:bodyPr/>
                    <a:lstStyle/>
                    <a:p>
                      <a:pPr algn="ctr"/>
                      <a:r>
                        <a:rPr lang="en-US" sz="800" dirty="0">
                          <a:hlinkClick r:id="rId33"/>
                        </a:rPr>
                        <a:t>Performance FHD Webcam</a:t>
                      </a:r>
                      <a:endParaRPr lang="en-US" sz="800" dirty="0"/>
                    </a:p>
                  </a:txBody>
                  <a:tcPr marL="91416" marR="12696" marT="0" marB="0" anchor="c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dirty="0"/>
                        <a:t> </a:t>
                      </a:r>
                      <a:r>
                        <a:rPr lang="en-US" sz="800" dirty="0">
                          <a:hlinkClick r:id="rId34"/>
                        </a:rPr>
                        <a:t>ThinkVision MC60 Monitor Webcam</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3413226244"/>
                  </a:ext>
                </a:extLst>
              </a:tr>
              <a:tr h="1191712">
                <a:tc vMerge="1">
                  <a:txBody>
                    <a:bodyPr/>
                    <a:lstStyle/>
                    <a:p>
                      <a:endParaRPr lang="en-US"/>
                    </a:p>
                  </a:txBody>
                  <a:tcPr/>
                </a:tc>
                <a:tc>
                  <a:txBody>
                    <a:bodyPr/>
                    <a:lstStyle/>
                    <a:p>
                      <a:pPr algn="l"/>
                      <a:r>
                        <a:rPr lang="en-US" sz="1000" b="1" i="0" dirty="0"/>
                        <a:t>4XC1B34802</a:t>
                      </a:r>
                    </a:p>
                    <a:p>
                      <a:pPr marL="171450" indent="-171450" algn="l">
                        <a:buFont typeface="Arial" panose="020B0604020202020204" pitchFamily="34" charset="0"/>
                        <a:buChar char="•"/>
                      </a:pPr>
                      <a:r>
                        <a:rPr lang="en-US" sz="1000" b="0" dirty="0"/>
                        <a:t>1080P Video</a:t>
                      </a:r>
                    </a:p>
                    <a:p>
                      <a:pPr marL="171450" indent="-171450" algn="l">
                        <a:buFont typeface="Arial" panose="020B0604020202020204" pitchFamily="34" charset="0"/>
                        <a:buChar char="•"/>
                      </a:pPr>
                      <a:r>
                        <a:rPr lang="en-US" sz="1000" b="0" dirty="0"/>
                        <a:t>Plug &amp; Play</a:t>
                      </a:r>
                    </a:p>
                    <a:p>
                      <a:pPr marL="171450" indent="-171450" algn="l">
                        <a:buFont typeface="Arial" panose="020B0604020202020204" pitchFamily="34" charset="0"/>
                        <a:buChar char="•"/>
                      </a:pPr>
                      <a:r>
                        <a:rPr lang="en-US" sz="1000" b="0" dirty="0"/>
                        <a:t>Integrated Mics</a:t>
                      </a:r>
                    </a:p>
                  </a:txBody>
                  <a:tcPr marL="91416" marR="12696" marT="0" marB="0">
                    <a:lnB>
                      <a:noFill/>
                    </a:lnB>
                    <a:solidFill>
                      <a:srgbClr val="E2E3E2"/>
                    </a:solidFill>
                  </a:tcPr>
                </a:tc>
                <a:tc>
                  <a:txBody>
                    <a:bodyPr/>
                    <a:lstStyle/>
                    <a:p>
                      <a:pPr algn="l" fontAlgn="b"/>
                      <a:r>
                        <a:rPr lang="en-US" sz="1000" b="1" i="0" u="none" strike="noStrike" dirty="0">
                          <a:solidFill>
                            <a:srgbClr val="000000"/>
                          </a:solidFill>
                          <a:effectLst/>
                          <a:latin typeface="+mn-lt"/>
                          <a:cs typeface="Arial"/>
                        </a:rPr>
                        <a:t>4XC1D66055</a:t>
                      </a:r>
                      <a:endParaRPr lang="en-US" sz="1000" b="0" i="0" u="none" strike="noStrike" dirty="0">
                        <a:solidFill>
                          <a:srgbClr val="000000"/>
                        </a:solidFill>
                        <a:effectLst/>
                        <a:latin typeface="+mn-lt"/>
                        <a:cs typeface="Arial"/>
                      </a:endParaRP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FHD 1080P</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Two integrated Mics</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Plug &amp; Play</a:t>
                      </a:r>
                    </a:p>
                  </a:txBody>
                  <a:tcPr marL="91416" marR="12696" marT="0" marB="0">
                    <a:solidFill>
                      <a:srgbClr val="F3F2F0"/>
                    </a:solidFill>
                  </a:tcPr>
                </a:tc>
                <a:tc>
                  <a:txBody>
                    <a:bodyPr/>
                    <a:lstStyle/>
                    <a:p>
                      <a:pPr algn="l" fontAlgn="b"/>
                      <a:r>
                        <a:rPr lang="en-US" sz="1000" b="1" i="0" u="none" strike="noStrike" dirty="0">
                          <a:solidFill>
                            <a:srgbClr val="000000"/>
                          </a:solidFill>
                          <a:effectLst/>
                          <a:latin typeface="Arial"/>
                          <a:cs typeface="Arial"/>
                        </a:rPr>
                        <a:t>4XC1J05150</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1080p IR &amp; RGB dual webcam</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Dual microphones</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ThinkVision compatible</a:t>
                      </a:r>
                    </a:p>
                  </a:txBody>
                  <a:tcPr marL="91416" marR="12696" marT="0" marB="0">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3693081099"/>
                  </a:ext>
                </a:extLst>
              </a:tr>
            </a:tbl>
          </a:graphicData>
        </a:graphic>
      </p:graphicFrame>
      <p:pic>
        <p:nvPicPr>
          <p:cNvPr id="27" name="Picture 26">
            <a:extLst>
              <a:ext uri="{FF2B5EF4-FFF2-40B4-BE49-F238E27FC236}">
                <a16:creationId xmlns:a16="http://schemas.microsoft.com/office/drawing/2014/main" id="{58549A42-A2B7-A455-BCEB-602DC75A8CBC}"/>
              </a:ext>
            </a:extLst>
          </p:cNvPr>
          <p:cNvPicPr>
            <a:picLocks noChangeAspect="1"/>
          </p:cNvPicPr>
          <p:nvPr/>
        </p:nvPicPr>
        <p:blipFill>
          <a:blip r:embed="rId35"/>
          <a:stretch>
            <a:fillRect/>
          </a:stretch>
        </p:blipFill>
        <p:spPr>
          <a:xfrm>
            <a:off x="10648426" y="2870535"/>
            <a:ext cx="827383" cy="836333"/>
          </a:xfrm>
          <a:prstGeom prst="rect">
            <a:avLst/>
          </a:prstGeom>
        </p:spPr>
      </p:pic>
    </p:spTree>
    <p:extLst>
      <p:ext uri="{BB962C8B-B14F-4D97-AF65-F5344CB8AC3E}">
        <p14:creationId xmlns:p14="http://schemas.microsoft.com/office/powerpoint/2010/main" val="41864871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92B5-E855-486B-BA53-EC3398DF9676}"/>
              </a:ext>
            </a:extLst>
          </p:cNvPr>
          <p:cNvSpPr>
            <a:spLocks noGrp="1"/>
          </p:cNvSpPr>
          <p:nvPr>
            <p:ph type="title"/>
          </p:nvPr>
        </p:nvSpPr>
        <p:spPr/>
        <p:txBody>
          <a:bodyPr/>
          <a:lstStyle/>
          <a:p>
            <a:r>
              <a:rPr lang="en-US" dirty="0"/>
              <a:t>Laptop Accessories: Audio and Lenovo Go </a:t>
            </a:r>
            <a:br>
              <a:rPr lang="en-US" dirty="0"/>
            </a:br>
            <a:endParaRPr lang="en-US" dirty="0"/>
          </a:p>
        </p:txBody>
      </p:sp>
      <p:sp>
        <p:nvSpPr>
          <p:cNvPr id="4" name="Slide Number Placeholder 3">
            <a:extLst>
              <a:ext uri="{FF2B5EF4-FFF2-40B4-BE49-F238E27FC236}">
                <a16:creationId xmlns:a16="http://schemas.microsoft.com/office/drawing/2014/main" id="{6EEC33D7-20CA-4C9C-9EBB-BE544012ADD9}"/>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65</a:t>
            </a:fld>
            <a:endParaRPr lang="en-US" dirty="0"/>
          </a:p>
        </p:txBody>
      </p:sp>
      <p:pic>
        <p:nvPicPr>
          <p:cNvPr id="6" name="Picture 6">
            <a:extLst>
              <a:ext uri="{FF2B5EF4-FFF2-40B4-BE49-F238E27FC236}">
                <a16:creationId xmlns:a16="http://schemas.microsoft.com/office/drawing/2014/main" id="{F245D19E-000C-400F-96F7-83E0FB475D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4108" y="5181989"/>
            <a:ext cx="1339561" cy="13395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49C884-35F6-455A-93A6-15274A8F02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5595" y="5454327"/>
            <a:ext cx="1390782" cy="1399812"/>
          </a:xfrm>
          <a:prstGeom prst="rect">
            <a:avLst/>
          </a:prstGeom>
        </p:spPr>
      </p:pic>
      <p:pic>
        <p:nvPicPr>
          <p:cNvPr id="9" name="Picture 8">
            <a:extLst>
              <a:ext uri="{FF2B5EF4-FFF2-40B4-BE49-F238E27FC236}">
                <a16:creationId xmlns:a16="http://schemas.microsoft.com/office/drawing/2014/main" id="{4FE1FB0D-F1B1-4DDE-AF49-1DF392D0D771}"/>
              </a:ext>
            </a:extLst>
          </p:cNvPr>
          <p:cNvPicPr>
            <a:picLocks noChangeAspect="1"/>
          </p:cNvPicPr>
          <p:nvPr/>
        </p:nvPicPr>
        <p:blipFill>
          <a:blip r:embed="rId4"/>
          <a:stretch>
            <a:fillRect/>
          </a:stretch>
        </p:blipFill>
        <p:spPr>
          <a:xfrm>
            <a:off x="4530380" y="5454327"/>
            <a:ext cx="1349787" cy="1339561"/>
          </a:xfrm>
          <a:prstGeom prst="rect">
            <a:avLst/>
          </a:prstGeom>
        </p:spPr>
      </p:pic>
      <p:pic>
        <p:nvPicPr>
          <p:cNvPr id="12" name="Picture 8">
            <a:extLst>
              <a:ext uri="{FF2B5EF4-FFF2-40B4-BE49-F238E27FC236}">
                <a16:creationId xmlns:a16="http://schemas.microsoft.com/office/drawing/2014/main" id="{5C8BC5F1-0FB8-4803-B7E8-EA38FC1C6D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41143" y="5351011"/>
            <a:ext cx="1105718" cy="1105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95E176BE-2787-4AD9-A0F1-77D0AC97CAE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16864" y="5387563"/>
            <a:ext cx="1105719" cy="11057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B940170-09B2-A7BE-EFD7-79D4647037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22221" y="5179524"/>
            <a:ext cx="1598245" cy="1198685"/>
          </a:xfrm>
          <a:prstGeom prst="rect">
            <a:avLst/>
          </a:prstGeom>
        </p:spPr>
      </p:pic>
      <p:graphicFrame>
        <p:nvGraphicFramePr>
          <p:cNvPr id="19" name="Table 18">
            <a:extLst>
              <a:ext uri="{FF2B5EF4-FFF2-40B4-BE49-F238E27FC236}">
                <a16:creationId xmlns:a16="http://schemas.microsoft.com/office/drawing/2014/main" id="{C39DBB97-6C6D-CE9A-D003-CC79C396FE39}"/>
              </a:ext>
            </a:extLst>
          </p:cNvPr>
          <p:cNvGraphicFramePr>
            <a:graphicFrameLocks noGrp="1"/>
          </p:cNvGraphicFramePr>
          <p:nvPr/>
        </p:nvGraphicFramePr>
        <p:xfrm>
          <a:off x="548640" y="842448"/>
          <a:ext cx="7169988" cy="1992062"/>
        </p:xfrm>
        <a:graphic>
          <a:graphicData uri="http://schemas.openxmlformats.org/drawingml/2006/table">
            <a:tbl>
              <a:tblPr firstRow="1" bandRow="1">
                <a:tableStyleId>{D7AC3CCA-C797-4891-BE02-D94E43425B78}</a:tableStyleId>
              </a:tblPr>
              <a:tblGrid>
                <a:gridCol w="514694">
                  <a:extLst>
                    <a:ext uri="{9D8B030D-6E8A-4147-A177-3AD203B41FA5}">
                      <a16:colId xmlns:a16="http://schemas.microsoft.com/office/drawing/2014/main" val="1708317087"/>
                    </a:ext>
                  </a:extLst>
                </a:gridCol>
                <a:gridCol w="1353379">
                  <a:extLst>
                    <a:ext uri="{9D8B030D-6E8A-4147-A177-3AD203B41FA5}">
                      <a16:colId xmlns:a16="http://schemas.microsoft.com/office/drawing/2014/main" val="3598386839"/>
                    </a:ext>
                  </a:extLst>
                </a:gridCol>
                <a:gridCol w="1347536">
                  <a:extLst>
                    <a:ext uri="{9D8B030D-6E8A-4147-A177-3AD203B41FA5}">
                      <a16:colId xmlns:a16="http://schemas.microsoft.com/office/drawing/2014/main" val="2383301101"/>
                    </a:ext>
                  </a:extLst>
                </a:gridCol>
                <a:gridCol w="1355558">
                  <a:extLst>
                    <a:ext uri="{9D8B030D-6E8A-4147-A177-3AD203B41FA5}">
                      <a16:colId xmlns:a16="http://schemas.microsoft.com/office/drawing/2014/main" val="3114445237"/>
                    </a:ext>
                  </a:extLst>
                </a:gridCol>
                <a:gridCol w="1403684">
                  <a:extLst>
                    <a:ext uri="{9D8B030D-6E8A-4147-A177-3AD203B41FA5}">
                      <a16:colId xmlns:a16="http://schemas.microsoft.com/office/drawing/2014/main" val="2758686496"/>
                    </a:ext>
                  </a:extLst>
                </a:gridCol>
                <a:gridCol w="1195137">
                  <a:extLst>
                    <a:ext uri="{9D8B030D-6E8A-4147-A177-3AD203B41FA5}">
                      <a16:colId xmlns:a16="http://schemas.microsoft.com/office/drawing/2014/main" val="2547788738"/>
                    </a:ext>
                  </a:extLst>
                </a:gridCol>
              </a:tblGrid>
              <a:tr h="421917">
                <a:tc rowSpan="3">
                  <a:txBody>
                    <a:bodyPr/>
                    <a:lstStyle/>
                    <a:p>
                      <a:r>
                        <a:rPr lang="en-US" sz="1500" b="0" dirty="0">
                          <a:solidFill>
                            <a:srgbClr val="FFFFFF"/>
                          </a:solidFill>
                        </a:rPr>
                        <a:t>Lenovo Go</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$209.99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564567">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1000" dirty="0">
                          <a:hlinkClick r:id="rId8"/>
                        </a:rPr>
                        <a:t>Wired Speakerphone</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9"/>
                        </a:rPr>
                        <a:t>Wireless ANC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0"/>
                        </a:rPr>
                        <a:t>Wired ANC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1"/>
                        </a:rPr>
                        <a:t>USB-C ANC In-Ear Headphones</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1000" dirty="0">
                          <a:hlinkClick r:id="rId12"/>
                        </a:rPr>
                        <a:t>Wireless ANC Headset + Charging Stand</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1005578">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1000" b="1" dirty="0"/>
                        <a:t>4XD1C82055</a:t>
                      </a:r>
                    </a:p>
                    <a:p>
                      <a:pPr marL="171450" indent="-171450" algn="l">
                        <a:buFont typeface="Arial" panose="020B0604020202020204" pitchFamily="34" charset="0"/>
                        <a:buChar char="•"/>
                      </a:pPr>
                      <a:r>
                        <a:rPr lang="en-US" sz="1000" b="0" dirty="0"/>
                        <a:t>Microsoft TEAMS Certified</a:t>
                      </a:r>
                    </a:p>
                    <a:p>
                      <a:pPr marL="171450" indent="-171450" algn="l">
                        <a:buFont typeface="Arial" panose="020B0604020202020204" pitchFamily="34" charset="0"/>
                        <a:buChar char="•"/>
                      </a:pPr>
                      <a:r>
                        <a:rPr lang="en-US" sz="1000" b="0" dirty="0"/>
                        <a:t>USB-C &amp; USB connectivity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i="0" kern="1200" dirty="0">
                          <a:solidFill>
                            <a:schemeClr val="dk1"/>
                          </a:solidFill>
                          <a:effectLst/>
                          <a:latin typeface="+mn-lt"/>
                          <a:ea typeface="+mn-ea"/>
                          <a:cs typeface="+mn-cs"/>
                        </a:rPr>
                        <a:t>4XD1C99221</a:t>
                      </a:r>
                    </a:p>
                    <a:p>
                      <a:pPr marL="171450" indent="-171450" algn="l">
                        <a:buFont typeface="Arial" panose="020B0604020202020204" pitchFamily="34" charset="0"/>
                        <a:buChar char="•"/>
                      </a:pPr>
                      <a:r>
                        <a:rPr lang="en-US" sz="1000" b="0" dirty="0"/>
                        <a:t>Microsoft TEAMS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35 hours playback time</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4XD1C99223</a:t>
                      </a:r>
                    </a:p>
                    <a:p>
                      <a:pPr marL="171450" indent="-171450" algn="l">
                        <a:buFont typeface="Arial" panose="020B0604020202020204" pitchFamily="34" charset="0"/>
                        <a:buChar char="•"/>
                      </a:pPr>
                      <a:r>
                        <a:rPr lang="en-US" sz="1000" b="0" dirty="0"/>
                        <a:t>Microsoft TEAMS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ANC enabled</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4XD1C99220</a:t>
                      </a:r>
                    </a:p>
                    <a:p>
                      <a:pPr marL="171450" indent="-171450" algn="l">
                        <a:buFont typeface="Arial" panose="020B0604020202020204" pitchFamily="34" charset="0"/>
                        <a:buChar char="•"/>
                      </a:pPr>
                      <a:r>
                        <a:rPr lang="en-US" sz="1000" b="0" dirty="0"/>
                        <a:t>Microsoft TEAMS Certified</a:t>
                      </a:r>
                    </a:p>
                    <a:p>
                      <a:pPr marL="171450" indent="-171450" algn="l">
                        <a:buFont typeface="Arial" panose="020B0604020202020204" pitchFamily="34" charset="0"/>
                        <a:buChar char="•"/>
                      </a:pPr>
                      <a:r>
                        <a:rPr lang="en-US" sz="1000" b="0" dirty="0"/>
                        <a:t>Multi-functional control box</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l"/>
                      <a:r>
                        <a:rPr lang="en-US" sz="1000" b="1" dirty="0"/>
                        <a:t>4XD1C99222</a:t>
                      </a:r>
                    </a:p>
                    <a:p>
                      <a:pPr marL="171450" indent="-171450" algn="l">
                        <a:buFont typeface="Arial" panose="020B0604020202020204" pitchFamily="34" charset="0"/>
                        <a:buChar char="•"/>
                      </a:pPr>
                      <a:r>
                        <a:rPr lang="en-US" sz="1000" b="0" dirty="0"/>
                        <a:t>Charging stand included</a:t>
                      </a:r>
                    </a:p>
                    <a:p>
                      <a:pPr marL="171450" indent="-171450" algn="l">
                        <a:buFont typeface="Arial" panose="020B0604020202020204" pitchFamily="34" charset="0"/>
                        <a:buChar char="•"/>
                      </a:pPr>
                      <a:r>
                        <a:rPr lang="en-US" sz="1000" b="0" dirty="0"/>
                        <a:t>Flip to mute microphones</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graphicFrame>
        <p:nvGraphicFramePr>
          <p:cNvPr id="20" name="Table 18">
            <a:extLst>
              <a:ext uri="{FF2B5EF4-FFF2-40B4-BE49-F238E27FC236}">
                <a16:creationId xmlns:a16="http://schemas.microsoft.com/office/drawing/2014/main" id="{2750489B-283D-3141-1533-EF1A7AC63DE4}"/>
              </a:ext>
            </a:extLst>
          </p:cNvPr>
          <p:cNvGraphicFramePr>
            <a:graphicFrameLocks noGrp="1"/>
          </p:cNvGraphicFramePr>
          <p:nvPr/>
        </p:nvGraphicFramePr>
        <p:xfrm>
          <a:off x="548640" y="3896328"/>
          <a:ext cx="10663055" cy="1462968"/>
        </p:xfrm>
        <a:graphic>
          <a:graphicData uri="http://schemas.openxmlformats.org/drawingml/2006/table">
            <a:tbl>
              <a:tblPr firstRow="1" bandRow="1">
                <a:tableStyleId>{D7AC3CCA-C797-4891-BE02-D94E43425B78}</a:tableStyleId>
              </a:tblPr>
              <a:tblGrid>
                <a:gridCol w="690874">
                  <a:extLst>
                    <a:ext uri="{9D8B030D-6E8A-4147-A177-3AD203B41FA5}">
                      <a16:colId xmlns:a16="http://schemas.microsoft.com/office/drawing/2014/main" val="1708317087"/>
                    </a:ext>
                  </a:extLst>
                </a:gridCol>
                <a:gridCol w="1558843">
                  <a:extLst>
                    <a:ext uri="{9D8B030D-6E8A-4147-A177-3AD203B41FA5}">
                      <a16:colId xmlns:a16="http://schemas.microsoft.com/office/drawing/2014/main" val="3598386839"/>
                    </a:ext>
                  </a:extLst>
                </a:gridCol>
                <a:gridCol w="1598617">
                  <a:extLst>
                    <a:ext uri="{9D8B030D-6E8A-4147-A177-3AD203B41FA5}">
                      <a16:colId xmlns:a16="http://schemas.microsoft.com/office/drawing/2014/main" val="530115380"/>
                    </a:ext>
                  </a:extLst>
                </a:gridCol>
                <a:gridCol w="1738228">
                  <a:extLst>
                    <a:ext uri="{9D8B030D-6E8A-4147-A177-3AD203B41FA5}">
                      <a16:colId xmlns:a16="http://schemas.microsoft.com/office/drawing/2014/main" val="2383301101"/>
                    </a:ext>
                  </a:extLst>
                </a:gridCol>
                <a:gridCol w="1624244">
                  <a:extLst>
                    <a:ext uri="{9D8B030D-6E8A-4147-A177-3AD203B41FA5}">
                      <a16:colId xmlns:a16="http://schemas.microsoft.com/office/drawing/2014/main" val="3114445237"/>
                    </a:ext>
                  </a:extLst>
                </a:gridCol>
                <a:gridCol w="1842596">
                  <a:extLst>
                    <a:ext uri="{9D8B030D-6E8A-4147-A177-3AD203B41FA5}">
                      <a16:colId xmlns:a16="http://schemas.microsoft.com/office/drawing/2014/main" val="2758686496"/>
                    </a:ext>
                  </a:extLst>
                </a:gridCol>
                <a:gridCol w="1609653">
                  <a:extLst>
                    <a:ext uri="{9D8B030D-6E8A-4147-A177-3AD203B41FA5}">
                      <a16:colId xmlns:a16="http://schemas.microsoft.com/office/drawing/2014/main" val="2547788738"/>
                    </a:ext>
                  </a:extLst>
                </a:gridCol>
              </a:tblGrid>
              <a:tr h="273623">
                <a:tc rowSpan="3">
                  <a:txBody>
                    <a:bodyPr/>
                    <a:lstStyle/>
                    <a:p>
                      <a:r>
                        <a:rPr lang="en-US" sz="1500" b="0" dirty="0">
                          <a:solidFill>
                            <a:srgbClr val="FFFFFF"/>
                          </a:solidFill>
                        </a:rPr>
                        <a:t>Audio/Visual</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483810"/>
                  </a:ext>
                </a:extLst>
              </a:tr>
              <a:tr h="348222">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1000" dirty="0">
                          <a:hlinkClick r:id="rId13"/>
                        </a:rPr>
                        <a:t>Essential Stereo Analog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4"/>
                        </a:rPr>
                        <a:t>100 Mono USB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5"/>
                        </a:rPr>
                        <a:t>100 USB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6"/>
                        </a:rPr>
                        <a:t>Pro Wired Stereo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7"/>
                        </a:rPr>
                        <a:t>Ultraportable 700 Bluetooth Speaker</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8"/>
                        </a:rPr>
                        <a:t>X1 ANC Headphones</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5545179"/>
                  </a:ext>
                </a:extLst>
              </a:tr>
              <a:tr h="693946">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1000" b="1" dirty="0"/>
                        <a:t>4XD0K25030</a:t>
                      </a:r>
                    </a:p>
                    <a:p>
                      <a:pPr marL="171450" indent="-171450" algn="l">
                        <a:buFont typeface="Arial" panose="020B0604020202020204" pitchFamily="34" charset="0"/>
                        <a:buChar char="•"/>
                      </a:pPr>
                      <a:r>
                        <a:rPr lang="en-US" sz="1000" b="0" dirty="0"/>
                        <a:t>Fits standard 3.5mm port</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4XD1B61617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Leather and Memory Foam Earcups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Plug &amp; Play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4XD0X88524</a:t>
                      </a:r>
                    </a:p>
                    <a:p>
                      <a:pPr marL="171450" indent="-171450" algn="l">
                        <a:buFont typeface="Arial" panose="020B0604020202020204" pitchFamily="34" charset="0"/>
                        <a:buChar char="•"/>
                      </a:pPr>
                      <a:r>
                        <a:rPr lang="en-US" sz="1000" b="0" dirty="0"/>
                        <a:t>Leather and Memory Foam Earcups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Plug &amp; Play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4XD0S92991</a:t>
                      </a:r>
                    </a:p>
                    <a:p>
                      <a:pPr marL="171450" indent="-171450" algn="l">
                        <a:buFont typeface="Arial" panose="020B0604020202020204" pitchFamily="34" charset="0"/>
                        <a:buChar char="•"/>
                      </a:pPr>
                      <a:r>
                        <a:rPr lang="en-US" sz="1000" b="0" dirty="0"/>
                        <a:t>Skype for business certified</a:t>
                      </a:r>
                    </a:p>
                    <a:p>
                      <a:pPr marL="171450" indent="-171450" algn="l">
                        <a:buFont typeface="Arial" panose="020B0604020202020204" pitchFamily="34" charset="0"/>
                        <a:buChar char="•"/>
                      </a:pPr>
                      <a:r>
                        <a:rPr lang="en-US" sz="1000" b="0" dirty="0"/>
                        <a:t>Noise Cancelling</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4XD0T32974</a:t>
                      </a:r>
                    </a:p>
                    <a:p>
                      <a:pPr marL="171450" indent="-171450" algn="l">
                        <a:buFont typeface="Arial" panose="020B0604020202020204" pitchFamily="34" charset="0"/>
                        <a:buChar char="•"/>
                      </a:pPr>
                      <a:r>
                        <a:rPr lang="en-US" sz="1000" b="0" dirty="0"/>
                        <a:t>12 Hour Battery</a:t>
                      </a:r>
                    </a:p>
                    <a:p>
                      <a:pPr marL="171450" indent="-171450" algn="l">
                        <a:buFont typeface="Arial" panose="020B0604020202020204" pitchFamily="34" charset="0"/>
                        <a:buChar char="•"/>
                      </a:pPr>
                      <a:r>
                        <a:rPr lang="en-US" sz="1000" b="0" dirty="0"/>
                        <a:t>USB-C Charging</a:t>
                      </a:r>
                    </a:p>
                    <a:p>
                      <a:pPr algn="l"/>
                      <a:endParaRPr lang="en-US" sz="10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4XD0U7635</a:t>
                      </a:r>
                    </a:p>
                    <a:p>
                      <a:pPr marL="171450" indent="-171450" algn="l">
                        <a:buFont typeface="Arial" panose="020B0604020202020204" pitchFamily="34" charset="0"/>
                        <a:buChar char="•"/>
                      </a:pPr>
                      <a:r>
                        <a:rPr lang="en-US" sz="1000" b="0" dirty="0"/>
                        <a:t>14 Hour Battery</a:t>
                      </a:r>
                    </a:p>
                    <a:p>
                      <a:pPr marL="171450" indent="-171450" algn="l">
                        <a:buFont typeface="Arial" panose="020B0604020202020204" pitchFamily="34" charset="0"/>
                        <a:buChar char="•"/>
                      </a:pPr>
                      <a:r>
                        <a:rPr lang="en-US" sz="1000" b="0" dirty="0"/>
                        <a:t>Dual BT Connectivity</a:t>
                      </a:r>
                    </a:p>
                    <a:p>
                      <a:pPr marL="171450" indent="-171450" algn="l">
                        <a:buFont typeface="Arial" panose="020B0604020202020204" pitchFamily="34" charset="0"/>
                        <a:buChar char="•"/>
                      </a:pPr>
                      <a:r>
                        <a:rPr lang="en-US" sz="1000" b="0" dirty="0"/>
                        <a:t>ANC &amp; ENC</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4005942"/>
                  </a:ext>
                </a:extLst>
              </a:tr>
            </a:tbl>
          </a:graphicData>
        </a:graphic>
      </p:graphicFrame>
      <p:pic>
        <p:nvPicPr>
          <p:cNvPr id="22" name="Picture 21">
            <a:extLst>
              <a:ext uri="{FF2B5EF4-FFF2-40B4-BE49-F238E27FC236}">
                <a16:creationId xmlns:a16="http://schemas.microsoft.com/office/drawing/2014/main" id="{7228AD76-CFA2-E0A9-7B28-3470257EFDF5}"/>
              </a:ext>
            </a:extLst>
          </p:cNvPr>
          <p:cNvPicPr>
            <a:picLocks noChangeAspect="1"/>
          </p:cNvPicPr>
          <p:nvPr/>
        </p:nvPicPr>
        <p:blipFill>
          <a:blip r:embed="rId19"/>
          <a:stretch>
            <a:fillRect/>
          </a:stretch>
        </p:blipFill>
        <p:spPr>
          <a:xfrm>
            <a:off x="1172849" y="2860573"/>
            <a:ext cx="1100767" cy="966787"/>
          </a:xfrm>
          <a:prstGeom prst="rect">
            <a:avLst/>
          </a:prstGeom>
        </p:spPr>
      </p:pic>
      <p:pic>
        <p:nvPicPr>
          <p:cNvPr id="24" name="Picture 23">
            <a:extLst>
              <a:ext uri="{FF2B5EF4-FFF2-40B4-BE49-F238E27FC236}">
                <a16:creationId xmlns:a16="http://schemas.microsoft.com/office/drawing/2014/main" id="{20292E25-C559-B54A-E9F9-111DE84E6D00}"/>
              </a:ext>
            </a:extLst>
          </p:cNvPr>
          <p:cNvPicPr>
            <a:picLocks noChangeAspect="1"/>
          </p:cNvPicPr>
          <p:nvPr/>
        </p:nvPicPr>
        <p:blipFill>
          <a:blip r:embed="rId20"/>
          <a:stretch>
            <a:fillRect/>
          </a:stretch>
        </p:blipFill>
        <p:spPr>
          <a:xfrm>
            <a:off x="3962800" y="2882025"/>
            <a:ext cx="887066" cy="966788"/>
          </a:xfrm>
          <a:prstGeom prst="rect">
            <a:avLst/>
          </a:prstGeom>
        </p:spPr>
      </p:pic>
      <p:pic>
        <p:nvPicPr>
          <p:cNvPr id="26" name="Picture 25">
            <a:extLst>
              <a:ext uri="{FF2B5EF4-FFF2-40B4-BE49-F238E27FC236}">
                <a16:creationId xmlns:a16="http://schemas.microsoft.com/office/drawing/2014/main" id="{A754F32D-8F35-6874-8E9D-4EB81C9C3ACF}"/>
              </a:ext>
            </a:extLst>
          </p:cNvPr>
          <p:cNvPicPr>
            <a:picLocks noChangeAspect="1"/>
          </p:cNvPicPr>
          <p:nvPr/>
        </p:nvPicPr>
        <p:blipFill>
          <a:blip r:embed="rId21"/>
          <a:stretch>
            <a:fillRect/>
          </a:stretch>
        </p:blipFill>
        <p:spPr>
          <a:xfrm>
            <a:off x="5352824" y="2929541"/>
            <a:ext cx="959192" cy="900201"/>
          </a:xfrm>
          <a:prstGeom prst="rect">
            <a:avLst/>
          </a:prstGeom>
        </p:spPr>
      </p:pic>
      <p:pic>
        <p:nvPicPr>
          <p:cNvPr id="28" name="Picture 27">
            <a:extLst>
              <a:ext uri="{FF2B5EF4-FFF2-40B4-BE49-F238E27FC236}">
                <a16:creationId xmlns:a16="http://schemas.microsoft.com/office/drawing/2014/main" id="{420557EA-A196-E990-58E9-0D2E96277256}"/>
              </a:ext>
            </a:extLst>
          </p:cNvPr>
          <p:cNvPicPr>
            <a:picLocks noChangeAspect="1"/>
          </p:cNvPicPr>
          <p:nvPr/>
        </p:nvPicPr>
        <p:blipFill>
          <a:blip r:embed="rId22"/>
          <a:stretch>
            <a:fillRect/>
          </a:stretch>
        </p:blipFill>
        <p:spPr>
          <a:xfrm>
            <a:off x="6661967" y="2882025"/>
            <a:ext cx="684410" cy="966788"/>
          </a:xfrm>
          <a:prstGeom prst="rect">
            <a:avLst/>
          </a:prstGeom>
        </p:spPr>
      </p:pic>
      <p:pic>
        <p:nvPicPr>
          <p:cNvPr id="30" name="Picture 29">
            <a:extLst>
              <a:ext uri="{FF2B5EF4-FFF2-40B4-BE49-F238E27FC236}">
                <a16:creationId xmlns:a16="http://schemas.microsoft.com/office/drawing/2014/main" id="{25BF2670-7D9D-4E07-B45F-9EF401B64D38}"/>
              </a:ext>
            </a:extLst>
          </p:cNvPr>
          <p:cNvPicPr>
            <a:picLocks noChangeAspect="1"/>
          </p:cNvPicPr>
          <p:nvPr/>
        </p:nvPicPr>
        <p:blipFill>
          <a:blip r:embed="rId23"/>
          <a:stretch>
            <a:fillRect/>
          </a:stretch>
        </p:blipFill>
        <p:spPr>
          <a:xfrm>
            <a:off x="2477490" y="2929541"/>
            <a:ext cx="770003" cy="805542"/>
          </a:xfrm>
          <a:prstGeom prst="rect">
            <a:avLst/>
          </a:prstGeom>
        </p:spPr>
      </p:pic>
    </p:spTree>
    <p:extLst>
      <p:ext uri="{BB962C8B-B14F-4D97-AF65-F5344CB8AC3E}">
        <p14:creationId xmlns:p14="http://schemas.microsoft.com/office/powerpoint/2010/main" val="703911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831B-8E5F-4BE6-BE84-0BEE3A682951}"/>
              </a:ext>
            </a:extLst>
          </p:cNvPr>
          <p:cNvSpPr>
            <a:spLocks noGrp="1"/>
          </p:cNvSpPr>
          <p:nvPr>
            <p:ph type="title"/>
          </p:nvPr>
        </p:nvSpPr>
        <p:spPr/>
        <p:txBody>
          <a:bodyPr/>
          <a:lstStyle/>
          <a:p>
            <a:r>
              <a:rPr lang="en-US" dirty="0"/>
              <a:t>Laptop Accessories: Keyboard and Mice Combos</a:t>
            </a:r>
            <a:br>
              <a:rPr lang="en-US" dirty="0"/>
            </a:br>
            <a:endParaRPr lang="en-US" dirty="0"/>
          </a:p>
        </p:txBody>
      </p:sp>
      <p:graphicFrame>
        <p:nvGraphicFramePr>
          <p:cNvPr id="7" name="Table 18">
            <a:extLst>
              <a:ext uri="{FF2B5EF4-FFF2-40B4-BE49-F238E27FC236}">
                <a16:creationId xmlns:a16="http://schemas.microsoft.com/office/drawing/2014/main" id="{20F796ED-E357-45CB-AA42-2CE022DB8CCA}"/>
              </a:ext>
            </a:extLst>
          </p:cNvPr>
          <p:cNvGraphicFramePr>
            <a:graphicFrameLocks noGrp="1"/>
          </p:cNvGraphicFramePr>
          <p:nvPr/>
        </p:nvGraphicFramePr>
        <p:xfrm>
          <a:off x="548640" y="1556105"/>
          <a:ext cx="10204705" cy="2729159"/>
        </p:xfrm>
        <a:graphic>
          <a:graphicData uri="http://schemas.openxmlformats.org/drawingml/2006/table">
            <a:tbl>
              <a:tblPr firstRow="1" bandRow="1">
                <a:tableStyleId>{D7AC3CCA-C797-4891-BE02-D94E43425B78}</a:tableStyleId>
              </a:tblPr>
              <a:tblGrid>
                <a:gridCol w="855341">
                  <a:extLst>
                    <a:ext uri="{9D8B030D-6E8A-4147-A177-3AD203B41FA5}">
                      <a16:colId xmlns:a16="http://schemas.microsoft.com/office/drawing/2014/main" val="1708317087"/>
                    </a:ext>
                  </a:extLst>
                </a:gridCol>
                <a:gridCol w="2337341">
                  <a:extLst>
                    <a:ext uri="{9D8B030D-6E8A-4147-A177-3AD203B41FA5}">
                      <a16:colId xmlns:a16="http://schemas.microsoft.com/office/drawing/2014/main" val="3598386839"/>
                    </a:ext>
                  </a:extLst>
                </a:gridCol>
                <a:gridCol w="2337341">
                  <a:extLst>
                    <a:ext uri="{9D8B030D-6E8A-4147-A177-3AD203B41FA5}">
                      <a16:colId xmlns:a16="http://schemas.microsoft.com/office/drawing/2014/main" val="1213922113"/>
                    </a:ext>
                  </a:extLst>
                </a:gridCol>
                <a:gridCol w="2337341">
                  <a:extLst>
                    <a:ext uri="{9D8B030D-6E8A-4147-A177-3AD203B41FA5}">
                      <a16:colId xmlns:a16="http://schemas.microsoft.com/office/drawing/2014/main" val="3114445237"/>
                    </a:ext>
                  </a:extLst>
                </a:gridCol>
                <a:gridCol w="2337341">
                  <a:extLst>
                    <a:ext uri="{9D8B030D-6E8A-4147-A177-3AD203B41FA5}">
                      <a16:colId xmlns:a16="http://schemas.microsoft.com/office/drawing/2014/main" val="2758686496"/>
                    </a:ext>
                  </a:extLst>
                </a:gridCol>
              </a:tblGrid>
              <a:tr h="462417">
                <a:tc rowSpan="3">
                  <a:txBody>
                    <a:bodyPr/>
                    <a:lstStyle/>
                    <a:p>
                      <a:r>
                        <a:rPr lang="en-US" sz="1500" b="0" dirty="0">
                          <a:solidFill>
                            <a:srgbClr val="FFFFFF"/>
                          </a:solidFill>
                        </a:rPr>
                        <a:t>Combos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483810"/>
                  </a:ext>
                </a:extLst>
              </a:tr>
              <a:tr h="468446">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Essential Wired Combo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Essential Wireless Combo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Professional Wireless Combo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Lenovo Professional Wireless Rechargeable Combo -US English</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5545179"/>
                  </a:ext>
                </a:extLst>
              </a:tr>
              <a:tr h="700857">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800" b="1" dirty="0"/>
                        <a:t>4X30L79883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4X30L79896 (CA French)</a:t>
                      </a:r>
                    </a:p>
                    <a:p>
                      <a:pPr algn="l"/>
                      <a:endParaRPr lang="en-US" sz="800" b="0" dirty="0"/>
                    </a:p>
                    <a:p>
                      <a:pPr marL="171450" indent="-171450" algn="l">
                        <a:buFont typeface="Arial" panose="020B0604020202020204" pitchFamily="34" charset="0"/>
                        <a:buChar char="•"/>
                      </a:pPr>
                      <a:r>
                        <a:rPr lang="en-US" sz="800" b="0" dirty="0"/>
                        <a:t>Wired: USB-A cable</a:t>
                      </a:r>
                    </a:p>
                    <a:p>
                      <a:pPr marL="171450" indent="-171450" algn="l">
                        <a:buFont typeface="Arial" panose="020B0604020202020204" pitchFamily="34" charset="0"/>
                        <a:buChar char="•"/>
                      </a:pPr>
                      <a:r>
                        <a:rPr lang="en-US" sz="800" b="0" dirty="0"/>
                        <a:t>2.5 section keyboard</a:t>
                      </a:r>
                    </a:p>
                    <a:p>
                      <a:pPr marL="171450" indent="-171450" algn="l">
                        <a:buFont typeface="Arial" panose="020B0604020202020204" pitchFamily="34" charset="0"/>
                        <a:buChar char="•"/>
                      </a:pPr>
                      <a:r>
                        <a:rPr lang="en-US" sz="800" b="0" dirty="0"/>
                        <a:t>2-way mouse scroll</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800" b="1" dirty="0"/>
                        <a:t>4X30M39458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4X30M39471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dirty="0"/>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Wireless: USB-A Dongle Only (No Bluetooth)</a:t>
                      </a:r>
                    </a:p>
                    <a:p>
                      <a:pPr marL="171450" indent="-171450" algn="l">
                        <a:buFont typeface="Arial" panose="020B0604020202020204" pitchFamily="34" charset="0"/>
                        <a:buChar char="•"/>
                      </a:pPr>
                      <a:r>
                        <a:rPr lang="en-US" sz="800" b="0" dirty="0"/>
                        <a:t>One nano receiver (not unified or re-pairable)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12-month battery, 2 AA Battery</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2.5 section keyboard</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2-way mouse scroll</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800" b="1" dirty="0"/>
                        <a:t>4X30H56796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4X30H56808 (CA French)</a:t>
                      </a:r>
                    </a:p>
                    <a:p>
                      <a:pPr marL="171450" indent="-171450" algn="l">
                        <a:buFont typeface="Arial" panose="020B0604020202020204" pitchFamily="34" charset="0"/>
                        <a:buChar char="•"/>
                      </a:pPr>
                      <a:endParaRPr lang="en-US" sz="800" b="0" dirty="0"/>
                    </a:p>
                    <a:p>
                      <a:pPr marL="171450" indent="-171450" algn="l">
                        <a:buFont typeface="Arial" panose="020B0604020202020204" pitchFamily="34" charset="0"/>
                        <a:buChar char="•"/>
                      </a:pPr>
                      <a:r>
                        <a:rPr lang="en-US" sz="800" b="0" dirty="0"/>
                        <a:t>Wireless: USB-A Dongle Only (No Bluetooth)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One nano receiver (re-pairable dongle if lost)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24 month battery, 2 AA Battery</a:t>
                      </a:r>
                    </a:p>
                    <a:p>
                      <a:pPr marL="171450" indent="-171450" algn="l">
                        <a:buFont typeface="Arial" panose="020B0604020202020204" pitchFamily="34" charset="0"/>
                        <a:buChar char="•"/>
                      </a:pPr>
                      <a:r>
                        <a:rPr lang="en-US" sz="800" b="0" dirty="0"/>
                        <a:t>Full size 3 section keyboard</a:t>
                      </a:r>
                    </a:p>
                    <a:p>
                      <a:pPr marL="171450" indent="-171450" algn="l">
                        <a:buFont typeface="Arial" panose="020B0604020202020204" pitchFamily="34" charset="0"/>
                        <a:buChar char="•"/>
                      </a:pPr>
                      <a:r>
                        <a:rPr lang="en-US" sz="800" b="0" dirty="0"/>
                        <a:t>2-way mouse scroll</a:t>
                      </a:r>
                    </a:p>
                    <a:p>
                      <a:pPr marL="171450" indent="-171450" algn="l">
                        <a:buFont typeface="Arial" panose="020B0604020202020204" pitchFamily="34" charset="0"/>
                        <a:buChar char="•"/>
                      </a:pPr>
                      <a:endParaRPr lang="en-US" sz="8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800" b="1" dirty="0"/>
                        <a:t>4X31K03931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4X31K03943 (CA French 445)</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4X31K03944 (CA French 058)</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800" b="1" dirty="0"/>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Wireless: Bluetooth (Dual) or USB-A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Re-pairable dongle if lost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Full size 3 section keyboard (slim low profile)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4-way mouse scroll</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Silent keyboard type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Rechargeable (USB-C) – no need for batteries</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1"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4005942"/>
                  </a:ext>
                </a:extLst>
              </a:tr>
            </a:tbl>
          </a:graphicData>
        </a:graphic>
      </p:graphicFrame>
      <p:pic>
        <p:nvPicPr>
          <p:cNvPr id="20" name="Picture 2">
            <a:extLst>
              <a:ext uri="{FF2B5EF4-FFF2-40B4-BE49-F238E27FC236}">
                <a16:creationId xmlns:a16="http://schemas.microsoft.com/office/drawing/2014/main" id="{A6F00E49-01C8-4A54-942B-B8614C26577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12832" y="4369341"/>
            <a:ext cx="950908" cy="95090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descr="电脑键盘&#10;&#10;描述已自动生成">
            <a:extLst>
              <a:ext uri="{FF2B5EF4-FFF2-40B4-BE49-F238E27FC236}">
                <a16:creationId xmlns:a16="http://schemas.microsoft.com/office/drawing/2014/main" id="{4F14AAD8-4BE0-81F3-D909-E22014EAC7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9600" r="4914" b="31787"/>
          <a:stretch/>
        </p:blipFill>
        <p:spPr>
          <a:xfrm>
            <a:off x="8770809" y="4562547"/>
            <a:ext cx="1701069" cy="518070"/>
          </a:xfrm>
          <a:prstGeom prst="rect">
            <a:avLst/>
          </a:prstGeom>
        </p:spPr>
      </p:pic>
      <p:pic>
        <p:nvPicPr>
          <p:cNvPr id="30" name="Picture 6">
            <a:extLst>
              <a:ext uri="{FF2B5EF4-FFF2-40B4-BE49-F238E27FC236}">
                <a16:creationId xmlns:a16="http://schemas.microsoft.com/office/drawing/2014/main" id="{59F1E35F-C755-C3EA-40EB-8F3300F0951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0920" b="31305"/>
          <a:stretch/>
        </p:blipFill>
        <p:spPr bwMode="auto">
          <a:xfrm>
            <a:off x="6502711" y="4478981"/>
            <a:ext cx="1513384" cy="7230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extLst>
              <a:ext uri="{FF2B5EF4-FFF2-40B4-BE49-F238E27FC236}">
                <a16:creationId xmlns:a16="http://schemas.microsoft.com/office/drawing/2014/main" id="{0870E850-FCC4-0FA0-EAF2-4A9EBBAB7738}"/>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3467" r="96533">
                        <a14:foregroundMark x1="7600" y1="26800" x2="7600" y2="26800"/>
                        <a14:foregroundMark x1="4600" y1="62500" x2="2500" y2="55550"/>
                        <a14:foregroundMark x1="2500" y1="55550" x2="3467" y2="29100"/>
                        <a14:foregroundMark x1="3467" y1="29100" x2="5067" y2="25100"/>
                        <a14:foregroundMark x1="91233" y1="40500" x2="91900" y2="55000"/>
                        <a14:foregroundMark x1="91900" y1="55000" x2="90700" y2="40200"/>
                        <a14:foregroundMark x1="96533" y1="40050" x2="96533" y2="40050"/>
                      </a14:backgroundRemoval>
                    </a14:imgEffect>
                  </a14:imgLayer>
                </a14:imgProps>
              </a:ext>
              <a:ext uri="{28A0092B-C50C-407E-A947-70E740481C1C}">
                <a14:useLocalDpi xmlns:a14="http://schemas.microsoft.com/office/drawing/2010/main"/>
              </a:ext>
            </a:extLst>
          </a:blip>
          <a:srcRect/>
          <a:stretch>
            <a:fillRect/>
          </a:stretch>
        </p:blipFill>
        <p:spPr bwMode="auto">
          <a:xfrm>
            <a:off x="4169665" y="4388288"/>
            <a:ext cx="1447634" cy="96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63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831B-8E5F-4BE6-BE84-0BEE3A682951}"/>
              </a:ext>
            </a:extLst>
          </p:cNvPr>
          <p:cNvSpPr>
            <a:spLocks noGrp="1"/>
          </p:cNvSpPr>
          <p:nvPr>
            <p:ph type="title"/>
          </p:nvPr>
        </p:nvSpPr>
        <p:spPr/>
        <p:txBody>
          <a:bodyPr/>
          <a:lstStyle/>
          <a:p>
            <a:r>
              <a:rPr lang="en-US" dirty="0"/>
              <a:t>Laptop Accessories: Standalone Keyboards and Mice</a:t>
            </a:r>
          </a:p>
        </p:txBody>
      </p:sp>
      <p:sp>
        <p:nvSpPr>
          <p:cNvPr id="4" name="Slide Number Placeholder 3">
            <a:extLst>
              <a:ext uri="{FF2B5EF4-FFF2-40B4-BE49-F238E27FC236}">
                <a16:creationId xmlns:a16="http://schemas.microsoft.com/office/drawing/2014/main" id="{9B8AB178-6243-4278-A731-DD22E1FFD198}"/>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67</a:t>
            </a:fld>
            <a:endParaRPr lang="en-US" dirty="0"/>
          </a:p>
        </p:txBody>
      </p:sp>
      <p:sp>
        <p:nvSpPr>
          <p:cNvPr id="5" name="Rectangle 4">
            <a:extLst>
              <a:ext uri="{FF2B5EF4-FFF2-40B4-BE49-F238E27FC236}">
                <a16:creationId xmlns:a16="http://schemas.microsoft.com/office/drawing/2014/main" id="{6D9FAF34-3F45-4AA2-94F0-41228A3C53DE}"/>
              </a:ext>
            </a:extLst>
          </p:cNvPr>
          <p:cNvSpPr/>
          <p:nvPr/>
        </p:nvSpPr>
        <p:spPr>
          <a:xfrm>
            <a:off x="1052797" y="1033615"/>
            <a:ext cx="742318" cy="230772"/>
          </a:xfrm>
          <a:prstGeom prst="rect">
            <a:avLst/>
          </a:prstGeom>
        </p:spPr>
        <p:txBody>
          <a:bodyPr wrap="none">
            <a:spAutoFit/>
          </a:bodyPr>
          <a:lstStyle/>
          <a:p>
            <a:pPr defTabSz="1218621"/>
            <a:r>
              <a:rPr lang="en-US" sz="900" b="1" dirty="0">
                <a:solidFill>
                  <a:prstClr val="white"/>
                </a:solidFill>
                <a:latin typeface="Arial"/>
                <a:ea typeface="Arial" charset="0"/>
                <a:cs typeface="Arial" charset="0"/>
              </a:rPr>
              <a:t>[  3 OF 4  ]</a:t>
            </a:r>
            <a:endParaRPr lang="en-US" sz="900" b="1" dirty="0">
              <a:solidFill>
                <a:srgbClr val="000000"/>
              </a:solidFill>
              <a:latin typeface="Arial"/>
              <a:ea typeface="Arial" charset="0"/>
              <a:cs typeface="Arial" charset="0"/>
            </a:endParaRPr>
          </a:p>
        </p:txBody>
      </p:sp>
      <p:sp>
        <p:nvSpPr>
          <p:cNvPr id="6" name="TextBox 5">
            <a:extLst>
              <a:ext uri="{FF2B5EF4-FFF2-40B4-BE49-F238E27FC236}">
                <a16:creationId xmlns:a16="http://schemas.microsoft.com/office/drawing/2014/main" id="{AAFAACC4-30E2-49BC-841A-5659FBBFCFEC}"/>
              </a:ext>
            </a:extLst>
          </p:cNvPr>
          <p:cNvSpPr txBox="1"/>
          <p:nvPr/>
        </p:nvSpPr>
        <p:spPr>
          <a:xfrm>
            <a:off x="8659660" y="1023492"/>
            <a:ext cx="2794344" cy="230772"/>
          </a:xfrm>
          <a:prstGeom prst="rect">
            <a:avLst/>
          </a:prstGeom>
          <a:noFill/>
        </p:spPr>
        <p:txBody>
          <a:bodyPr wrap="square" rtlCol="0">
            <a:spAutoFit/>
          </a:bodyPr>
          <a:lstStyle/>
          <a:p>
            <a:pPr defTabSz="1218621"/>
            <a:r>
              <a:rPr lang="en-US" sz="900" dirty="0">
                <a:solidFill>
                  <a:srgbClr val="FFFFFF"/>
                </a:solidFill>
                <a:latin typeface="Arial"/>
                <a:ea typeface="Arial" charset="0"/>
                <a:cs typeface="Arial" charset="0"/>
              </a:rPr>
              <a:t>Prices shown do not include rebate (if available).</a:t>
            </a:r>
            <a:endParaRPr lang="en-US" sz="900" dirty="0">
              <a:solidFill>
                <a:srgbClr val="FF6A00"/>
              </a:solidFill>
              <a:latin typeface="Arial"/>
              <a:ea typeface="Arial" charset="0"/>
              <a:cs typeface="Arial" charset="0"/>
            </a:endParaRPr>
          </a:p>
        </p:txBody>
      </p:sp>
      <p:graphicFrame>
        <p:nvGraphicFramePr>
          <p:cNvPr id="7" name="Table 18">
            <a:extLst>
              <a:ext uri="{FF2B5EF4-FFF2-40B4-BE49-F238E27FC236}">
                <a16:creationId xmlns:a16="http://schemas.microsoft.com/office/drawing/2014/main" id="{20F796ED-E357-45CB-AA42-2CE022DB8CCA}"/>
              </a:ext>
            </a:extLst>
          </p:cNvPr>
          <p:cNvGraphicFramePr>
            <a:graphicFrameLocks noGrp="1"/>
          </p:cNvGraphicFramePr>
          <p:nvPr/>
        </p:nvGraphicFramePr>
        <p:xfrm>
          <a:off x="233504" y="3829820"/>
          <a:ext cx="11516407" cy="2214969"/>
        </p:xfrm>
        <a:graphic>
          <a:graphicData uri="http://schemas.openxmlformats.org/drawingml/2006/table">
            <a:tbl>
              <a:tblPr firstRow="1" bandRow="1">
                <a:tableStyleId>{D7AC3CCA-C797-4891-BE02-D94E43425B78}</a:tableStyleId>
              </a:tblPr>
              <a:tblGrid>
                <a:gridCol w="370371">
                  <a:extLst>
                    <a:ext uri="{9D8B030D-6E8A-4147-A177-3AD203B41FA5}">
                      <a16:colId xmlns:a16="http://schemas.microsoft.com/office/drawing/2014/main" val="1708317087"/>
                    </a:ext>
                  </a:extLst>
                </a:gridCol>
                <a:gridCol w="1013276">
                  <a:extLst>
                    <a:ext uri="{9D8B030D-6E8A-4147-A177-3AD203B41FA5}">
                      <a16:colId xmlns:a16="http://schemas.microsoft.com/office/drawing/2014/main" val="3598386839"/>
                    </a:ext>
                  </a:extLst>
                </a:gridCol>
                <a:gridCol w="1013276">
                  <a:extLst>
                    <a:ext uri="{9D8B030D-6E8A-4147-A177-3AD203B41FA5}">
                      <a16:colId xmlns:a16="http://schemas.microsoft.com/office/drawing/2014/main" val="1213922113"/>
                    </a:ext>
                  </a:extLst>
                </a:gridCol>
                <a:gridCol w="1013276">
                  <a:extLst>
                    <a:ext uri="{9D8B030D-6E8A-4147-A177-3AD203B41FA5}">
                      <a16:colId xmlns:a16="http://schemas.microsoft.com/office/drawing/2014/main" val="3031021986"/>
                    </a:ext>
                  </a:extLst>
                </a:gridCol>
                <a:gridCol w="1013276">
                  <a:extLst>
                    <a:ext uri="{9D8B030D-6E8A-4147-A177-3AD203B41FA5}">
                      <a16:colId xmlns:a16="http://schemas.microsoft.com/office/drawing/2014/main" val="2758686496"/>
                    </a:ext>
                  </a:extLst>
                </a:gridCol>
                <a:gridCol w="1013276">
                  <a:extLst>
                    <a:ext uri="{9D8B030D-6E8A-4147-A177-3AD203B41FA5}">
                      <a16:colId xmlns:a16="http://schemas.microsoft.com/office/drawing/2014/main" val="2547788738"/>
                    </a:ext>
                  </a:extLst>
                </a:gridCol>
                <a:gridCol w="1013276">
                  <a:extLst>
                    <a:ext uri="{9D8B030D-6E8A-4147-A177-3AD203B41FA5}">
                      <a16:colId xmlns:a16="http://schemas.microsoft.com/office/drawing/2014/main" val="1766922454"/>
                    </a:ext>
                  </a:extLst>
                </a:gridCol>
                <a:gridCol w="1013276">
                  <a:extLst>
                    <a:ext uri="{9D8B030D-6E8A-4147-A177-3AD203B41FA5}">
                      <a16:colId xmlns:a16="http://schemas.microsoft.com/office/drawing/2014/main" val="2974532546"/>
                    </a:ext>
                  </a:extLst>
                </a:gridCol>
                <a:gridCol w="1013276">
                  <a:extLst>
                    <a:ext uri="{9D8B030D-6E8A-4147-A177-3AD203B41FA5}">
                      <a16:colId xmlns:a16="http://schemas.microsoft.com/office/drawing/2014/main" val="2042894361"/>
                    </a:ext>
                  </a:extLst>
                </a:gridCol>
                <a:gridCol w="1013276">
                  <a:extLst>
                    <a:ext uri="{9D8B030D-6E8A-4147-A177-3AD203B41FA5}">
                      <a16:colId xmlns:a16="http://schemas.microsoft.com/office/drawing/2014/main" val="3861474212"/>
                    </a:ext>
                  </a:extLst>
                </a:gridCol>
                <a:gridCol w="1013276">
                  <a:extLst>
                    <a:ext uri="{9D8B030D-6E8A-4147-A177-3AD203B41FA5}">
                      <a16:colId xmlns:a16="http://schemas.microsoft.com/office/drawing/2014/main" val="4038767160"/>
                    </a:ext>
                  </a:extLst>
                </a:gridCol>
                <a:gridCol w="1013276">
                  <a:extLst>
                    <a:ext uri="{9D8B030D-6E8A-4147-A177-3AD203B41FA5}">
                      <a16:colId xmlns:a16="http://schemas.microsoft.com/office/drawing/2014/main" val="1406769877"/>
                    </a:ext>
                  </a:extLst>
                </a:gridCol>
              </a:tblGrid>
              <a:tr h="462417">
                <a:tc rowSpan="3">
                  <a:txBody>
                    <a:bodyPr/>
                    <a:lstStyle/>
                    <a:p>
                      <a:r>
                        <a:rPr lang="en-US" sz="1500" b="0" dirty="0">
                          <a:solidFill>
                            <a:srgbClr val="FFFFFF"/>
                          </a:solidFill>
                        </a:rPr>
                        <a:t>Mice</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61483810"/>
                  </a:ext>
                </a:extLst>
              </a:tr>
              <a:tr h="468446">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Lenovo Basic Wired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ThinkPad USB-C Compact Wired Mouse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Lenovo Essential Compact Wireless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ThinkPad USB-C Compact Wireless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6"/>
                        </a:rPr>
                        <a:t>ThinkBook Multimedia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7"/>
                        </a:rPr>
                        <a:t>ThinkPad / ThinkBook Silent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8"/>
                        </a:rPr>
                        <a:t>Lenovo Professional Bluetooth Rechargeable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dirty="0">
                          <a:hlinkClick r:id="rId9"/>
                        </a:rPr>
                        <a:t>Lenovo Go USB-C Wireless Mouse (Thunder Black)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0"/>
                        </a:rPr>
                        <a:t>Lenovo Go Wireless Vertical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algn="ctr"/>
                      <a:r>
                        <a:rPr lang="en-US" sz="800" dirty="0">
                          <a:hlinkClick r:id="rId11"/>
                        </a:rPr>
                        <a:t>Lenovo Go Wireless Multi-Device Mouse (Thunder Black)</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2"/>
                        </a:rPr>
                        <a:t>ThinkPad X1 Presenter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85545179"/>
                  </a:ext>
                </a:extLst>
              </a:tr>
              <a:tr h="700857">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indent="0">
                        <a:buFont typeface="Arial" panose="020B0604020202020204" pitchFamily="34" charset="0"/>
                        <a:buNone/>
                      </a:pPr>
                      <a:r>
                        <a:rPr lang="en-US" sz="700" b="1" dirty="0"/>
                        <a:t>4Y51C68693</a:t>
                      </a:r>
                    </a:p>
                    <a:p>
                      <a:pPr marL="171450" indent="-171450">
                        <a:buFont typeface="Arial" panose="020B0604020202020204" pitchFamily="34" charset="0"/>
                        <a:buChar char="•"/>
                      </a:pPr>
                      <a:r>
                        <a:rPr lang="en-US" sz="700" b="0" dirty="0"/>
                        <a:t>Ambidextrous design</a:t>
                      </a:r>
                    </a:p>
                    <a:p>
                      <a:pPr marL="171450" indent="-171450">
                        <a:buFont typeface="Arial" panose="020B0604020202020204" pitchFamily="34" charset="0"/>
                        <a:buChar char="•"/>
                      </a:pPr>
                      <a:r>
                        <a:rPr lang="en-US" sz="700" b="0" dirty="0"/>
                        <a:t>Wired USB-A connection, 1.7 m cable</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4Y51D20850</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USB-A or USB-C Wired connection</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4Y50R20864</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USB-A Dongle</a:t>
                      </a:r>
                    </a:p>
                    <a:p>
                      <a:pPr marL="171450" indent="-171450">
                        <a:buFont typeface="Arial" panose="020B0604020202020204" pitchFamily="34" charset="0"/>
                        <a:buChar char="•"/>
                      </a:pPr>
                      <a:r>
                        <a:rPr lang="en-US" sz="700" b="0" dirty="0"/>
                        <a:t>Optical sensor with 1000 DPI resolution</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4Y51D20848</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USB-C Dongle</a:t>
                      </a:r>
                    </a:p>
                    <a:p>
                      <a:pPr marL="171450" indent="-171450">
                        <a:buFont typeface="Arial" panose="020B0604020202020204" pitchFamily="34" charset="0"/>
                        <a:buChar char="•"/>
                      </a:pPr>
                      <a:r>
                        <a:rPr lang="en-US" sz="700" b="0" dirty="0"/>
                        <a:t>On-the-fly DPI switch (800, 1600, 2400)</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4Y50V81591</a:t>
                      </a:r>
                    </a:p>
                    <a:p>
                      <a:pPr marL="171450" indent="-171450">
                        <a:buFont typeface="Arial" panose="020B0604020202020204" pitchFamily="34" charset="0"/>
                        <a:buChar char="•"/>
                      </a:pPr>
                      <a:r>
                        <a:rPr lang="en-US" sz="700" dirty="0"/>
                        <a:t>6 buttons for enhanced productivity </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4Y50X88822</a:t>
                      </a:r>
                      <a:r>
                        <a:rPr lang="en-US" sz="700" b="0" dirty="0"/>
                        <a:t> (ThinkPad)</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700" b="1" dirty="0"/>
                        <a:t>4Y50X88824</a:t>
                      </a:r>
                      <a:r>
                        <a:rPr lang="en-US" sz="700" b="0" dirty="0"/>
                        <a:t> (ThinkBook)</a:t>
                      </a:r>
                    </a:p>
                    <a:p>
                      <a:pPr marL="171450" indent="-171450">
                        <a:buFont typeface="Arial" panose="020B0604020202020204" pitchFamily="34" charset="0"/>
                        <a:buChar char="•"/>
                      </a:pPr>
                      <a:r>
                        <a:rPr lang="en-US" sz="700" b="0" dirty="0"/>
                        <a:t>Dual-host BT 5.0</a:t>
                      </a:r>
                    </a:p>
                    <a:p>
                      <a:pPr marL="171450" indent="-171450">
                        <a:buFont typeface="Arial" panose="020B0604020202020204" pitchFamily="34" charset="0"/>
                        <a:buChar char="•"/>
                      </a:pPr>
                      <a:r>
                        <a:rPr lang="en-US" sz="700" b="0" dirty="0"/>
                        <a:t>Silent Buttons</a:t>
                      </a:r>
                    </a:p>
                    <a:p>
                      <a:pPr marL="171450" indent="-171450">
                        <a:buFont typeface="Arial" panose="020B0604020202020204" pitchFamily="34" charset="0"/>
                        <a:buChar char="•"/>
                      </a:pPr>
                      <a:r>
                        <a:rPr lang="en-US" sz="700" b="0" dirty="0"/>
                        <a:t>1 Year Battery</a:t>
                      </a:r>
                    </a:p>
                    <a:p>
                      <a:pPr algn="l"/>
                      <a:endParaRPr lang="en-US" sz="7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l">
                        <a:buFont typeface="Arial" panose="020B0604020202020204" pitchFamily="34" charset="0"/>
                        <a:buNone/>
                      </a:pPr>
                      <a:r>
                        <a:rPr lang="en-US" sz="700" b="1" dirty="0"/>
                        <a:t>4Y51J62544</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Ergonomic Full Size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On-the-fly DPI adjustable up to 4000 DPI</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3 Year Warranty</a:t>
                      </a:r>
                    </a:p>
                    <a:p>
                      <a:pPr marL="0" indent="0" algn="l">
                        <a:buFont typeface="Arial" panose="020B0604020202020204" pitchFamily="34" charset="0"/>
                        <a:buNone/>
                      </a:pPr>
                      <a:endParaRPr lang="en-US" sz="700" b="1"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indent="0">
                        <a:buFont typeface="Arial" panose="020B0604020202020204" pitchFamily="34" charset="0"/>
                        <a:buNone/>
                      </a:pPr>
                      <a:r>
                        <a:rPr lang="en-US" sz="700" b="1" dirty="0"/>
                        <a:t>4Y51C21216</a:t>
                      </a:r>
                    </a:p>
                    <a:p>
                      <a:pPr marL="171450" indent="-171450">
                        <a:buFont typeface="Arial" panose="020B0604020202020204" pitchFamily="34" charset="0"/>
                        <a:buChar char="•"/>
                      </a:pPr>
                      <a:r>
                        <a:rPr lang="en-US" sz="700" b="0" dirty="0"/>
                        <a:t>Rechargeable: 2 - 3 months use, 1.5 - 2 hours to fully charge (may vary based on usage)</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700" b="1" dirty="0"/>
                        <a:t>4Y51C33792</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Ergonomic Full Size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On-the-fly DPI adjustable up to 2400 DPI</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indent="0">
                        <a:buFont typeface="Arial" panose="020B0604020202020204" pitchFamily="34" charset="0"/>
                        <a:buNone/>
                      </a:pPr>
                      <a:r>
                        <a:rPr lang="en-US" sz="700" b="1" dirty="0"/>
                        <a:t>4Y51C21217</a:t>
                      </a:r>
                    </a:p>
                    <a:p>
                      <a:pPr marL="171450" indent="-171450">
                        <a:buFont typeface="Arial" panose="020B0604020202020204" pitchFamily="34" charset="0"/>
                        <a:buChar char="•"/>
                      </a:pPr>
                      <a:r>
                        <a:rPr lang="en-US" sz="700" b="0" dirty="0"/>
                        <a:t>Wireless and connects to up to 3 devices: 1 x USB-C dongle, 2 x Bluetooth 5.0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4Y50U45359</a:t>
                      </a:r>
                    </a:p>
                    <a:p>
                      <a:pPr marL="171450" indent="-171450">
                        <a:buFont typeface="Arial" panose="020B0604020202020204" pitchFamily="34" charset="0"/>
                        <a:buChar char="•"/>
                      </a:pPr>
                      <a:r>
                        <a:rPr lang="en-US" sz="700" b="0" dirty="0"/>
                        <a:t>Twist Hinge design</a:t>
                      </a:r>
                    </a:p>
                    <a:p>
                      <a:pPr marL="171450" indent="-171450">
                        <a:buFont typeface="Arial" panose="020B0604020202020204" pitchFamily="34" charset="0"/>
                        <a:buChar char="•"/>
                      </a:pPr>
                      <a:r>
                        <a:rPr lang="en-US" sz="700" b="0" dirty="0"/>
                        <a:t>2.4G wireless or BT 5.0</a:t>
                      </a:r>
                    </a:p>
                    <a:p>
                      <a:pPr marL="171450" indent="-171450">
                        <a:buFont typeface="Arial" panose="020B0604020202020204" pitchFamily="34" charset="0"/>
                        <a:buChar char="•"/>
                      </a:pPr>
                      <a:r>
                        <a:rPr lang="en-US" sz="700" b="0" dirty="0"/>
                        <a:t>2 Month Battery</a:t>
                      </a:r>
                    </a:p>
                    <a:p>
                      <a:pPr marL="171450" indent="-171450">
                        <a:buFont typeface="Arial" panose="020B0604020202020204" pitchFamily="34" charset="0"/>
                        <a:buChar char="•"/>
                      </a:pPr>
                      <a:r>
                        <a:rPr lang="en-US" sz="700" b="0" dirty="0"/>
                        <a:t>Presenter and Mouse</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74005942"/>
                  </a:ext>
                </a:extLst>
              </a:tr>
            </a:tbl>
          </a:graphicData>
        </a:graphic>
      </p:graphicFrame>
      <p:graphicFrame>
        <p:nvGraphicFramePr>
          <p:cNvPr id="8" name="Table 2">
            <a:extLst>
              <a:ext uri="{FF2B5EF4-FFF2-40B4-BE49-F238E27FC236}">
                <a16:creationId xmlns:a16="http://schemas.microsoft.com/office/drawing/2014/main" id="{D60E88A0-A241-4D5A-A111-CE746794A923}"/>
              </a:ext>
            </a:extLst>
          </p:cNvPr>
          <p:cNvGraphicFramePr>
            <a:graphicFrameLocks noGrp="1"/>
          </p:cNvGraphicFramePr>
          <p:nvPr/>
        </p:nvGraphicFramePr>
        <p:xfrm>
          <a:off x="233504" y="1284725"/>
          <a:ext cx="11516410" cy="1829683"/>
        </p:xfrm>
        <a:graphic>
          <a:graphicData uri="http://schemas.openxmlformats.org/drawingml/2006/table">
            <a:tbl>
              <a:tblPr firstRow="1" bandRow="1">
                <a:tableStyleId>{D7AC3CCA-C797-4891-BE02-D94E43425B78}</a:tableStyleId>
              </a:tblPr>
              <a:tblGrid>
                <a:gridCol w="370000">
                  <a:extLst>
                    <a:ext uri="{9D8B030D-6E8A-4147-A177-3AD203B41FA5}">
                      <a16:colId xmlns:a16="http://schemas.microsoft.com/office/drawing/2014/main" val="1420472604"/>
                    </a:ext>
                  </a:extLst>
                </a:gridCol>
                <a:gridCol w="1857735">
                  <a:extLst>
                    <a:ext uri="{9D8B030D-6E8A-4147-A177-3AD203B41FA5}">
                      <a16:colId xmlns:a16="http://schemas.microsoft.com/office/drawing/2014/main" val="2214487832"/>
                    </a:ext>
                  </a:extLst>
                </a:gridCol>
                <a:gridCol w="1857735">
                  <a:extLst>
                    <a:ext uri="{9D8B030D-6E8A-4147-A177-3AD203B41FA5}">
                      <a16:colId xmlns:a16="http://schemas.microsoft.com/office/drawing/2014/main" val="2520849779"/>
                    </a:ext>
                  </a:extLst>
                </a:gridCol>
                <a:gridCol w="1857735">
                  <a:extLst>
                    <a:ext uri="{9D8B030D-6E8A-4147-A177-3AD203B41FA5}">
                      <a16:colId xmlns:a16="http://schemas.microsoft.com/office/drawing/2014/main" val="1906586290"/>
                    </a:ext>
                  </a:extLst>
                </a:gridCol>
                <a:gridCol w="1857735">
                  <a:extLst>
                    <a:ext uri="{9D8B030D-6E8A-4147-A177-3AD203B41FA5}">
                      <a16:colId xmlns:a16="http://schemas.microsoft.com/office/drawing/2014/main" val="1881144787"/>
                    </a:ext>
                  </a:extLst>
                </a:gridCol>
                <a:gridCol w="1857735">
                  <a:extLst>
                    <a:ext uri="{9D8B030D-6E8A-4147-A177-3AD203B41FA5}">
                      <a16:colId xmlns:a16="http://schemas.microsoft.com/office/drawing/2014/main" val="1284808210"/>
                    </a:ext>
                  </a:extLst>
                </a:gridCol>
                <a:gridCol w="1857735">
                  <a:extLst>
                    <a:ext uri="{9D8B030D-6E8A-4147-A177-3AD203B41FA5}">
                      <a16:colId xmlns:a16="http://schemas.microsoft.com/office/drawing/2014/main" val="662221721"/>
                    </a:ext>
                  </a:extLst>
                </a:gridCol>
              </a:tblGrid>
              <a:tr h="306080">
                <a:tc rowSpan="3">
                  <a:txBody>
                    <a:bodyPr/>
                    <a:lstStyle/>
                    <a:p>
                      <a:r>
                        <a:rPr lang="en-US" sz="1500" b="0" dirty="0">
                          <a:solidFill>
                            <a:srgbClr val="EFEFEF"/>
                          </a:solidFill>
                        </a:rPr>
                        <a:t>Keyboards</a:t>
                      </a:r>
                    </a:p>
                  </a:txBody>
                  <a:tcPr marL="91416" marR="91416" marT="45708" marB="45708" vert="vert270"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831866647"/>
                  </a:ext>
                </a:extLst>
              </a:tr>
              <a:tr h="457081">
                <a:tc vMerge="1">
                  <a:txBody>
                    <a:bodyPr/>
                    <a:lstStyle/>
                    <a:p>
                      <a:endParaRPr lang="en-US" dirty="0"/>
                    </a:p>
                  </a:txBody>
                  <a:tcPr>
                    <a:lnR w="12700" cmpd="sng">
                      <a:noFill/>
                    </a:lnR>
                    <a:lnT w="12700" cmpd="sng">
                      <a:noFill/>
                    </a:lnT>
                    <a:lnB w="12700" cmpd="sng">
                      <a:noFill/>
                    </a:lnB>
                    <a:solidFill>
                      <a:srgbClr val="6F7170"/>
                    </a:solidFill>
                  </a:tcPr>
                </a:tc>
                <a:tc>
                  <a:txBody>
                    <a:bodyPr/>
                    <a:lstStyle/>
                    <a:p>
                      <a:pPr algn="ctr"/>
                      <a:r>
                        <a:rPr lang="en-US" sz="800" dirty="0">
                          <a:hlinkClick r:id="rId13"/>
                        </a:rPr>
                        <a:t>Lenovo Essential Wired Keyboard </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4"/>
                        </a:rPr>
                        <a:t>Lenovo Smartcard Wired Keyboard II</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5"/>
                        </a:rPr>
                        <a:t>Lenovo Go Wireless Numeric Keypad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6"/>
                        </a:rPr>
                        <a:t>Lenovo Professional Wireless Rechargeable Keyboard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7"/>
                        </a:rPr>
                        <a:t>ThinkPad TrackPoint Keyboard II</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18"/>
                        </a:rPr>
                        <a:t>Lenovo Go Wireless Split Keyboard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716499194"/>
                  </a:ext>
                </a:extLst>
              </a:tr>
              <a:tr h="1066522">
                <a:tc vMerge="1">
                  <a:txBody>
                    <a:bodyPr/>
                    <a:lstStyle/>
                    <a:p>
                      <a:endParaRPr lang="en-US" dirty="0"/>
                    </a:p>
                  </a:txBody>
                  <a:tcPr>
                    <a:lnR w="12700" cmpd="sng">
                      <a:noFill/>
                    </a:lnR>
                    <a:lnT w="12700" cmpd="sng">
                      <a:noFill/>
                    </a:lnT>
                    <a:solidFill>
                      <a:srgbClr val="6F7170"/>
                    </a:solidFill>
                  </a:tcPr>
                </a:tc>
                <a:tc>
                  <a:txBody>
                    <a:bodyPr/>
                    <a:lstStyle/>
                    <a:p>
                      <a:pPr marL="0" indent="0">
                        <a:buFont typeface="Arial" panose="020B0604020202020204" pitchFamily="34" charset="0"/>
                        <a:buNone/>
                      </a:pPr>
                      <a:r>
                        <a:rPr lang="en-US" sz="750" b="1" dirty="0"/>
                        <a:t>4Y41C68642 (US English)</a:t>
                      </a:r>
                    </a:p>
                    <a:p>
                      <a:pPr marL="0" indent="0">
                        <a:buFont typeface="Arial" panose="020B0604020202020204" pitchFamily="34" charset="0"/>
                        <a:buNone/>
                      </a:pPr>
                      <a:r>
                        <a:rPr lang="en-US" sz="750" b="1" dirty="0"/>
                        <a:t>4Y41C68655 (CA French)</a:t>
                      </a:r>
                    </a:p>
                    <a:p>
                      <a:pPr marL="171450" indent="-171450">
                        <a:buFont typeface="Arial" panose="020B0604020202020204" pitchFamily="34" charset="0"/>
                        <a:buChar char="•"/>
                      </a:pPr>
                      <a:r>
                        <a:rPr lang="en-US" sz="750" b="0" dirty="0"/>
                        <a:t>Wired USB-A</a:t>
                      </a:r>
                    </a:p>
                    <a:p>
                      <a:pPr marL="171450" indent="-171450">
                        <a:buFont typeface="Arial" panose="020B0604020202020204" pitchFamily="34" charset="0"/>
                        <a:buChar char="•"/>
                      </a:pPr>
                      <a:r>
                        <a:rPr lang="en-US" sz="750" b="0" dirty="0"/>
                        <a:t>Durable with to 10 M clicks</a:t>
                      </a:r>
                    </a:p>
                    <a:p>
                      <a:pPr marL="171450" indent="-171450">
                        <a:buFont typeface="Arial" panose="020B0604020202020204" pitchFamily="34" charset="0"/>
                        <a:buChar char="•"/>
                      </a:pPr>
                      <a:r>
                        <a:rPr lang="en-US" sz="750" b="0" dirty="0"/>
                        <a:t>Spill resistant</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indent="0">
                        <a:buFont typeface="Arial" panose="020B0604020202020204" pitchFamily="34" charset="0"/>
                        <a:buNone/>
                      </a:pPr>
                      <a:r>
                        <a:rPr lang="en-US" sz="750" b="1" dirty="0"/>
                        <a:t>4Y41B69353 (US English)</a:t>
                      </a:r>
                    </a:p>
                    <a:p>
                      <a:pPr marL="0" indent="0">
                        <a:buFont typeface="Arial" panose="020B0604020202020204" pitchFamily="34" charset="0"/>
                        <a:buNone/>
                      </a:pPr>
                      <a:r>
                        <a:rPr lang="en-US" sz="750" b="1" dirty="0"/>
                        <a:t>4Y41B69371 (CA French)</a:t>
                      </a:r>
                    </a:p>
                    <a:p>
                      <a:pPr marL="171450" indent="-171450">
                        <a:buFont typeface="Arial" panose="020B0604020202020204" pitchFamily="34" charset="0"/>
                        <a:buChar char="•"/>
                      </a:pPr>
                      <a:r>
                        <a:rPr lang="en-US" sz="750" b="0" dirty="0"/>
                        <a:t>Wired USB-A</a:t>
                      </a:r>
                    </a:p>
                    <a:p>
                      <a:pPr marL="171450" indent="-171450">
                        <a:buFont typeface="Arial" panose="020B0604020202020204" pitchFamily="34" charset="0"/>
                        <a:buChar char="•"/>
                      </a:pPr>
                      <a:r>
                        <a:rPr lang="en-US" sz="750" b="0" dirty="0"/>
                        <a:t>Easy access 30-degree vertical smartcard insertion</a:t>
                      </a:r>
                    </a:p>
                    <a:p>
                      <a:pPr marL="171450" indent="-171450">
                        <a:buFont typeface="Arial" panose="020B0604020202020204" pitchFamily="34" charset="0"/>
                        <a:buChar char="•"/>
                      </a:pPr>
                      <a:r>
                        <a:rPr lang="en-US" sz="750" b="0" dirty="0"/>
                        <a:t>Smartcard 16/32/64KB support</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50" b="1" dirty="0"/>
                        <a:t>4Y41C33791</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l"/>
                      <a:r>
                        <a:rPr lang="en-US" sz="750" b="1" dirty="0"/>
                        <a:t>4Y41K04031 (US English)</a:t>
                      </a:r>
                    </a:p>
                    <a:p>
                      <a:pPr algn="l"/>
                      <a:r>
                        <a:rPr lang="en-US" sz="750" b="1" dirty="0"/>
                        <a:t>4Y41K04043 (CA French 445)</a:t>
                      </a:r>
                    </a:p>
                    <a:p>
                      <a:pPr algn="l"/>
                      <a:r>
                        <a:rPr lang="en-US" sz="750" b="1" dirty="0"/>
                        <a:t>4Y41K04044 (CA French 058)</a:t>
                      </a:r>
                    </a:p>
                    <a:p>
                      <a:pPr marL="171450" indent="-171450">
                        <a:buFont typeface="Arial" panose="020B0604020202020204" pitchFamily="34" charset="0"/>
                        <a:buChar char="•"/>
                      </a:pPr>
                      <a:r>
                        <a:rPr lang="en-US" sz="750" dirty="0"/>
                        <a:t>Wireless Bluetooth or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indent="-171450">
                        <a:buFont typeface="Arial" panose="020B0604020202020204" pitchFamily="34" charset="0"/>
                        <a:buChar char="•"/>
                      </a:pPr>
                      <a:r>
                        <a:rPr lang="en-US" sz="750" dirty="0"/>
                        <a:t>Full size, slim profile</a:t>
                      </a:r>
                    </a:p>
                    <a:p>
                      <a:pPr marL="171450" indent="-171450">
                        <a:buFont typeface="Arial" panose="020B0604020202020204" pitchFamily="34" charset="0"/>
                        <a:buChar char="•"/>
                      </a:pPr>
                      <a:r>
                        <a:rPr lang="en-US" sz="750" dirty="0"/>
                        <a:t>3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50" b="1" dirty="0"/>
                        <a:t>4Y40X49493 (US English)</a:t>
                      </a:r>
                    </a:p>
                    <a:p>
                      <a:r>
                        <a:rPr lang="en-US" sz="750" b="1" dirty="0"/>
                        <a:t>4Y40X49498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Bluetooth or Nano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Compact size</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750" b="1" dirty="0"/>
                        <a:t>4Y41C33748 (US English)</a:t>
                      </a:r>
                    </a:p>
                    <a:p>
                      <a:r>
                        <a:rPr lang="en-US" sz="750" b="1" dirty="0"/>
                        <a:t>4Y41C33760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Ergonomic full size</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211901238"/>
                  </a:ext>
                </a:extLst>
              </a:tr>
            </a:tbl>
          </a:graphicData>
        </a:graphic>
      </p:graphicFrame>
      <p:pic>
        <p:nvPicPr>
          <p:cNvPr id="16" name="Picture 15">
            <a:extLst>
              <a:ext uri="{FF2B5EF4-FFF2-40B4-BE49-F238E27FC236}">
                <a16:creationId xmlns:a16="http://schemas.microsoft.com/office/drawing/2014/main" id="{60192EA6-E8D1-4989-9BF3-923A407F7A1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503003" y="3069135"/>
            <a:ext cx="772746" cy="772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B9139CCA-9C37-4854-8B4B-96D83F3FA780}"/>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045082" y="3069135"/>
            <a:ext cx="939917" cy="7049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138564C3-6E0D-483C-A7EB-2D6C8FB94BA7}"/>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7449" y="2970127"/>
            <a:ext cx="1116061" cy="837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D790660-DA9D-D975-E684-11C36CD9AB30}"/>
              </a:ext>
            </a:extLst>
          </p:cNvPr>
          <p:cNvPicPr>
            <a:picLocks noChangeAspect="1" noChangeArrowheads="1"/>
          </p:cNvPicPr>
          <p:nvPr/>
        </p:nvPicPr>
        <p:blipFill>
          <a:blip r:embed="rId22" cstate="email">
            <a:extLst>
              <a:ext uri="{BEBA8EAE-BF5A-486C-A8C5-ECC9F3942E4B}">
                <a14:imgProps xmlns:a14="http://schemas.microsoft.com/office/drawing/2010/main">
                  <a14:imgLayer r:embed="rId2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409812" y="2913490"/>
            <a:ext cx="1392587" cy="928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CF9ACB-D1E4-8570-0E7D-4BDBA1688B1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244873" y="2727095"/>
            <a:ext cx="1209131" cy="1209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30D6368-45F5-682A-DD66-6BAFFDCF0B78}"/>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026683" y="3081624"/>
            <a:ext cx="554714" cy="5547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BF2FFB2-799D-FEF3-F9DD-572019CE77E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84461" y="5573275"/>
            <a:ext cx="704055" cy="9387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6C28E622-2011-CDD1-7565-AF04E6DAF63D}"/>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765246" y="5908286"/>
            <a:ext cx="638710" cy="6387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25423436-AB46-6A60-8301-5321FC32076B}"/>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9914424" y="5917011"/>
            <a:ext cx="660897" cy="6608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EAD00C4E-0F8B-59E3-33DF-CB0835F624E1}"/>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0854556" y="5621359"/>
            <a:ext cx="1085485" cy="10854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487753B-B830-8C9B-9073-536BA873AB5A}"/>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645046" y="5785897"/>
            <a:ext cx="774353" cy="774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a:extLst>
              <a:ext uri="{FF2B5EF4-FFF2-40B4-BE49-F238E27FC236}">
                <a16:creationId xmlns:a16="http://schemas.microsoft.com/office/drawing/2014/main" id="{3C2CACCF-BBEA-9BDB-7160-28A5D8A4897C}"/>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677137" y="5881752"/>
            <a:ext cx="793299" cy="7932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a:extLst>
              <a:ext uri="{FF2B5EF4-FFF2-40B4-BE49-F238E27FC236}">
                <a16:creationId xmlns:a16="http://schemas.microsoft.com/office/drawing/2014/main" id="{9F006B5D-A922-81FD-D7C7-1553F0BF0C1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491304" y="5731459"/>
            <a:ext cx="1020314" cy="1020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0D033877-3295-8F84-79EA-379F109BC6FA}"/>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6058792" y="5721106"/>
            <a:ext cx="900246" cy="900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C71BEB-06D9-6326-DE8F-C6165612B877}"/>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620178" y="5717893"/>
            <a:ext cx="671652" cy="10074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981AA75-4A6B-7BCA-C5EB-7A33322F96AE}"/>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3661092" y="5908286"/>
            <a:ext cx="774352" cy="5807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9949131-D9EB-02D5-6E74-A30BE23398D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6850043" y="5899245"/>
            <a:ext cx="683045" cy="9107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0D45F9F-0316-765B-0DAE-8746EB5189DA}"/>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8844626" y="5959326"/>
            <a:ext cx="790563" cy="79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725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D4E8-B5F9-4E26-AE0D-C9F634B2E715}"/>
              </a:ext>
            </a:extLst>
          </p:cNvPr>
          <p:cNvSpPr>
            <a:spLocks noGrp="1"/>
          </p:cNvSpPr>
          <p:nvPr>
            <p:ph type="title"/>
          </p:nvPr>
        </p:nvSpPr>
        <p:spPr/>
        <p:txBody>
          <a:bodyPr/>
          <a:lstStyle/>
          <a:p>
            <a:r>
              <a:rPr lang="en-US" dirty="0"/>
              <a:t>Laptop Accessories: Cases and Bags</a:t>
            </a:r>
          </a:p>
        </p:txBody>
      </p:sp>
      <p:sp>
        <p:nvSpPr>
          <p:cNvPr id="4" name="Slide Number Placeholder 3">
            <a:extLst>
              <a:ext uri="{FF2B5EF4-FFF2-40B4-BE49-F238E27FC236}">
                <a16:creationId xmlns:a16="http://schemas.microsoft.com/office/drawing/2014/main" id="{D053BAEB-1CC2-4E40-B27A-E7F69F5BEB24}"/>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68</a:t>
            </a:fld>
            <a:endParaRPr lang="en-US" dirty="0"/>
          </a:p>
        </p:txBody>
      </p:sp>
      <p:graphicFrame>
        <p:nvGraphicFramePr>
          <p:cNvPr id="7" name="Table 18">
            <a:extLst>
              <a:ext uri="{FF2B5EF4-FFF2-40B4-BE49-F238E27FC236}">
                <a16:creationId xmlns:a16="http://schemas.microsoft.com/office/drawing/2014/main" id="{571DB239-4CDD-4AFB-85A4-6B6063AB2400}"/>
              </a:ext>
            </a:extLst>
          </p:cNvPr>
          <p:cNvGraphicFramePr>
            <a:graphicFrameLocks noGrp="1"/>
          </p:cNvGraphicFramePr>
          <p:nvPr/>
        </p:nvGraphicFramePr>
        <p:xfrm>
          <a:off x="316717" y="3153585"/>
          <a:ext cx="7523615" cy="1026163"/>
        </p:xfrm>
        <a:graphic>
          <a:graphicData uri="http://schemas.openxmlformats.org/drawingml/2006/table">
            <a:tbl>
              <a:tblPr firstRow="1" bandRow="1">
                <a:tableStyleId>{D7AC3CCA-C797-4891-BE02-D94E43425B78}</a:tableStyleId>
              </a:tblPr>
              <a:tblGrid>
                <a:gridCol w="464120">
                  <a:extLst>
                    <a:ext uri="{9D8B030D-6E8A-4147-A177-3AD203B41FA5}">
                      <a16:colId xmlns:a16="http://schemas.microsoft.com/office/drawing/2014/main" val="1708317087"/>
                    </a:ext>
                  </a:extLst>
                </a:gridCol>
                <a:gridCol w="1379942">
                  <a:extLst>
                    <a:ext uri="{9D8B030D-6E8A-4147-A177-3AD203B41FA5}">
                      <a16:colId xmlns:a16="http://schemas.microsoft.com/office/drawing/2014/main" val="2151601019"/>
                    </a:ext>
                  </a:extLst>
                </a:gridCol>
                <a:gridCol w="1379942">
                  <a:extLst>
                    <a:ext uri="{9D8B030D-6E8A-4147-A177-3AD203B41FA5}">
                      <a16:colId xmlns:a16="http://schemas.microsoft.com/office/drawing/2014/main" val="3598386839"/>
                    </a:ext>
                  </a:extLst>
                </a:gridCol>
                <a:gridCol w="1335070">
                  <a:extLst>
                    <a:ext uri="{9D8B030D-6E8A-4147-A177-3AD203B41FA5}">
                      <a16:colId xmlns:a16="http://schemas.microsoft.com/office/drawing/2014/main" val="1213922113"/>
                    </a:ext>
                  </a:extLst>
                </a:gridCol>
                <a:gridCol w="1488816">
                  <a:extLst>
                    <a:ext uri="{9D8B030D-6E8A-4147-A177-3AD203B41FA5}">
                      <a16:colId xmlns:a16="http://schemas.microsoft.com/office/drawing/2014/main" val="3114445237"/>
                    </a:ext>
                  </a:extLst>
                </a:gridCol>
                <a:gridCol w="1475725">
                  <a:extLst>
                    <a:ext uri="{9D8B030D-6E8A-4147-A177-3AD203B41FA5}">
                      <a16:colId xmlns:a16="http://schemas.microsoft.com/office/drawing/2014/main" val="2758686496"/>
                    </a:ext>
                  </a:extLst>
                </a:gridCol>
              </a:tblGrid>
              <a:tr h="274249">
                <a:tc rowSpan="3">
                  <a:txBody>
                    <a:bodyPr/>
                    <a:lstStyle/>
                    <a:p>
                      <a:r>
                        <a:rPr lang="en-US" sz="1500" b="0" dirty="0">
                          <a:solidFill>
                            <a:srgbClr val="FFFFFF"/>
                          </a:solidFill>
                        </a:rPr>
                        <a:t>Backpacks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$89.99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335193">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ThinkPad 16” Basic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ThinkPad Essential 16” Backpack (Eco)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ThinkPad Essential Plus 16” Backpack (Eco)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ThinkPad 16” Professional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6"/>
                        </a:rPr>
                        <a:t>ThinkBook Plus Gen 3 Sling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416611">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indent="0" algn="ctr">
                        <a:buFont typeface="Arial" panose="020B0604020202020204" pitchFamily="34" charset="0"/>
                        <a:buNone/>
                      </a:pPr>
                      <a:r>
                        <a:rPr lang="en-US" sz="800" b="1" dirty="0"/>
                        <a:t>4X40K09936</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t>4X1C12468</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800" b="1" dirty="0"/>
                        <a:t>4X41A30364</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solidFill>
                            <a:schemeClr val="tx1"/>
                          </a:solidFill>
                        </a:rPr>
                        <a:t>4X40Q26383</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dirty="0"/>
                        <a:t>4X41J35812</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graphicFrame>
        <p:nvGraphicFramePr>
          <p:cNvPr id="8" name="Table 2">
            <a:extLst>
              <a:ext uri="{FF2B5EF4-FFF2-40B4-BE49-F238E27FC236}">
                <a16:creationId xmlns:a16="http://schemas.microsoft.com/office/drawing/2014/main" id="{35FFF9BF-690B-4DD2-84BA-B8178668E746}"/>
              </a:ext>
            </a:extLst>
          </p:cNvPr>
          <p:cNvGraphicFramePr>
            <a:graphicFrameLocks noGrp="1"/>
          </p:cNvGraphicFramePr>
          <p:nvPr/>
        </p:nvGraphicFramePr>
        <p:xfrm>
          <a:off x="316717" y="1241604"/>
          <a:ext cx="10504408" cy="1265851"/>
        </p:xfrm>
        <a:graphic>
          <a:graphicData uri="http://schemas.openxmlformats.org/drawingml/2006/table">
            <a:tbl>
              <a:tblPr firstRow="1" bandRow="1">
                <a:tableStyleId>{D7AC3CCA-C797-4891-BE02-D94E43425B78}</a:tableStyleId>
              </a:tblPr>
              <a:tblGrid>
                <a:gridCol w="367050">
                  <a:extLst>
                    <a:ext uri="{9D8B030D-6E8A-4147-A177-3AD203B41FA5}">
                      <a16:colId xmlns:a16="http://schemas.microsoft.com/office/drawing/2014/main" val="1420472604"/>
                    </a:ext>
                  </a:extLst>
                </a:gridCol>
                <a:gridCol w="1047310">
                  <a:extLst>
                    <a:ext uri="{9D8B030D-6E8A-4147-A177-3AD203B41FA5}">
                      <a16:colId xmlns:a16="http://schemas.microsoft.com/office/drawing/2014/main" val="2771983424"/>
                    </a:ext>
                  </a:extLst>
                </a:gridCol>
                <a:gridCol w="1047310">
                  <a:extLst>
                    <a:ext uri="{9D8B030D-6E8A-4147-A177-3AD203B41FA5}">
                      <a16:colId xmlns:a16="http://schemas.microsoft.com/office/drawing/2014/main" val="2214487832"/>
                    </a:ext>
                  </a:extLst>
                </a:gridCol>
                <a:gridCol w="1047310">
                  <a:extLst>
                    <a:ext uri="{9D8B030D-6E8A-4147-A177-3AD203B41FA5}">
                      <a16:colId xmlns:a16="http://schemas.microsoft.com/office/drawing/2014/main" val="2520849779"/>
                    </a:ext>
                  </a:extLst>
                </a:gridCol>
                <a:gridCol w="1047310">
                  <a:extLst>
                    <a:ext uri="{9D8B030D-6E8A-4147-A177-3AD203B41FA5}">
                      <a16:colId xmlns:a16="http://schemas.microsoft.com/office/drawing/2014/main" val="1906586290"/>
                    </a:ext>
                  </a:extLst>
                </a:gridCol>
                <a:gridCol w="1047310">
                  <a:extLst>
                    <a:ext uri="{9D8B030D-6E8A-4147-A177-3AD203B41FA5}">
                      <a16:colId xmlns:a16="http://schemas.microsoft.com/office/drawing/2014/main" val="4140194010"/>
                    </a:ext>
                  </a:extLst>
                </a:gridCol>
                <a:gridCol w="1047310">
                  <a:extLst>
                    <a:ext uri="{9D8B030D-6E8A-4147-A177-3AD203B41FA5}">
                      <a16:colId xmlns:a16="http://schemas.microsoft.com/office/drawing/2014/main" val="3327885764"/>
                    </a:ext>
                  </a:extLst>
                </a:gridCol>
                <a:gridCol w="389695">
                  <a:extLst>
                    <a:ext uri="{9D8B030D-6E8A-4147-A177-3AD203B41FA5}">
                      <a16:colId xmlns:a16="http://schemas.microsoft.com/office/drawing/2014/main" val="816171116"/>
                    </a:ext>
                  </a:extLst>
                </a:gridCol>
                <a:gridCol w="1154601">
                  <a:extLst>
                    <a:ext uri="{9D8B030D-6E8A-4147-A177-3AD203B41FA5}">
                      <a16:colId xmlns:a16="http://schemas.microsoft.com/office/drawing/2014/main" val="3319704170"/>
                    </a:ext>
                  </a:extLst>
                </a:gridCol>
                <a:gridCol w="1154601">
                  <a:extLst>
                    <a:ext uri="{9D8B030D-6E8A-4147-A177-3AD203B41FA5}">
                      <a16:colId xmlns:a16="http://schemas.microsoft.com/office/drawing/2014/main" val="618381815"/>
                    </a:ext>
                  </a:extLst>
                </a:gridCol>
                <a:gridCol w="1154601">
                  <a:extLst>
                    <a:ext uri="{9D8B030D-6E8A-4147-A177-3AD203B41FA5}">
                      <a16:colId xmlns:a16="http://schemas.microsoft.com/office/drawing/2014/main" val="3102654194"/>
                    </a:ext>
                  </a:extLst>
                </a:gridCol>
              </a:tblGrid>
              <a:tr h="274249">
                <a:tc rowSpan="3">
                  <a:txBody>
                    <a:bodyPr/>
                    <a:lstStyle/>
                    <a:p>
                      <a:r>
                        <a:rPr lang="en-US" sz="1500" b="0" dirty="0">
                          <a:solidFill>
                            <a:srgbClr val="EFEFEF"/>
                          </a:solidFill>
                        </a:rPr>
                        <a:t>Toploads</a:t>
                      </a:r>
                    </a:p>
                  </a:txBody>
                  <a:tcPr marL="91416" marR="91416" marT="45708" marB="45708" vert="vert270"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$74.99</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FEFEF"/>
                          </a:solidFill>
                          <a:effectLst/>
                          <a:uLnTx/>
                          <a:uFillTx/>
                          <a:latin typeface="+mn-lt"/>
                          <a:ea typeface="+mn-ea"/>
                          <a:cs typeface="Arial"/>
                        </a:rPr>
                        <a:t>Sleeves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$17.99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21.99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1866647"/>
                  </a:ext>
                </a:extLst>
              </a:tr>
              <a:tr h="335193">
                <a:tc vMerge="1">
                  <a:txBody>
                    <a:bodyPr/>
                    <a:lstStyle/>
                    <a:p>
                      <a:endParaRPr lang="en-US" dirty="0"/>
                    </a:p>
                  </a:txBody>
                  <a:tcPr>
                    <a:lnR w="12700" cmpd="sng">
                      <a:noFill/>
                    </a:lnR>
                    <a:lnT w="12700" cmpd="sng">
                      <a:noFill/>
                    </a:lnT>
                    <a:lnB w="12700" cmpd="sng">
                      <a:noFill/>
                    </a:lnB>
                    <a:solidFill>
                      <a:srgbClr val="6F7170"/>
                    </a:solidFill>
                  </a:tcPr>
                </a:tc>
                <a:tc>
                  <a:txBody>
                    <a:bodyPr/>
                    <a:lstStyle/>
                    <a:p>
                      <a:pPr algn="ctr"/>
                      <a:r>
                        <a:rPr lang="en-US" sz="800" dirty="0">
                          <a:hlinkClick r:id="rId7"/>
                        </a:rPr>
                        <a:t>ThinkPad 16” Basic Topload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8"/>
                        </a:rPr>
                        <a:t>ThinkPad 16” Essential Messenger</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9"/>
                        </a:rPr>
                        <a:t>ThinkPad Essential 16” Topload (Eco)</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10"/>
                        </a:rPr>
                        <a:t>ThinkPad Essential Plus 16” Topload (Eco)</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11"/>
                        </a:rPr>
                        <a:t>ThinkPad 14” Professional Slim Topload</a:t>
                      </a:r>
                      <a:endParaRPr lang="en-US" sz="80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dirty="0">
                          <a:hlinkClick r:id="rId12"/>
                        </a:rPr>
                        <a:t>ThinkPad 16” Professional Topload</a:t>
                      </a:r>
                      <a:endParaRPr lang="en-US" sz="800" dirty="0"/>
                    </a:p>
                    <a:p>
                      <a:pPr algn="ctr"/>
                      <a:endParaRPr lang="en-US" sz="80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vMerge="1">
                  <a:txBody>
                    <a:bodyPr/>
                    <a:lstStyle/>
                    <a:p>
                      <a:endParaRPr lang="en-US"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3"/>
                        </a:rPr>
                        <a:t>ThinkBook 13"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14"/>
                        </a:rPr>
                        <a:t>ThinkBook 14"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4"/>
                        </a:rPr>
                        <a:t>ThinkBook 15-16”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6499194"/>
                  </a:ext>
                </a:extLst>
              </a:tr>
              <a:tr h="412459">
                <a:tc vMerge="1">
                  <a:txBody>
                    <a:bodyPr/>
                    <a:lstStyle/>
                    <a:p>
                      <a:endParaRPr lang="en-US"/>
                    </a:p>
                  </a:txBody>
                  <a:tcPr/>
                </a:tc>
                <a:tc>
                  <a:txBody>
                    <a:bodyPr/>
                    <a:lstStyle/>
                    <a:p>
                      <a:pPr marL="0" indent="0" algn="ctr">
                        <a:buFont typeface="Arial" panose="020B0604020202020204" pitchFamily="34" charset="0"/>
                        <a:buNone/>
                      </a:pPr>
                      <a:r>
                        <a:rPr lang="en-US" sz="800" b="1" dirty="0"/>
                        <a:t>4X40Y95214</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solidFill>
                            <a:schemeClr val="tx1"/>
                          </a:solidFill>
                        </a:rPr>
                        <a:t>4X40Y92515</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dirty="0">
                          <a:solidFill>
                            <a:schemeClr val="tx1"/>
                          </a:solidFill>
                        </a:rPr>
                        <a:t>4X41C12469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panose="020B0604020202020204" pitchFamily="34" charset="0"/>
                        <a:buNone/>
                      </a:pPr>
                      <a:r>
                        <a:rPr lang="en-US" sz="800" b="1" dirty="0"/>
                        <a:t>4X41A30365</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4X40W19826</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4X40Q26384</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vMerge="1">
                  <a:txBody>
                    <a:bodyPr/>
                    <a:lstStyle/>
                    <a:p>
                      <a:endParaRPr lang="en-US"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b="1" dirty="0"/>
                        <a:t>4X41B65330</a:t>
                      </a:r>
                    </a:p>
                    <a:p>
                      <a:pPr algn="ctr"/>
                      <a:endParaRPr lang="en-US" sz="800" b="1"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t>4X40X67058</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dirty="0"/>
                        <a:t>4X41B65332</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094800"/>
                  </a:ext>
                </a:extLst>
              </a:tr>
            </a:tbl>
          </a:graphicData>
        </a:graphic>
      </p:graphicFrame>
      <p:pic>
        <p:nvPicPr>
          <p:cNvPr id="9" name="Picture 16">
            <a:extLst>
              <a:ext uri="{FF2B5EF4-FFF2-40B4-BE49-F238E27FC236}">
                <a16:creationId xmlns:a16="http://schemas.microsoft.com/office/drawing/2014/main" id="{322CA9C7-0CE1-49D1-8FE9-F6C06FBF6764}"/>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91485" y="4047921"/>
            <a:ext cx="902927" cy="902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a:extLst>
              <a:ext uri="{FF2B5EF4-FFF2-40B4-BE49-F238E27FC236}">
                <a16:creationId xmlns:a16="http://schemas.microsoft.com/office/drawing/2014/main" id="{36CB7A83-EDB2-46B1-BB5D-C734860C6EF4}"/>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3259" y="2299438"/>
            <a:ext cx="703301" cy="7033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CFB0E98-C242-456A-8FF3-7E12F3749C4B}"/>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53144" y="2199088"/>
            <a:ext cx="832936" cy="8329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a:extLst>
              <a:ext uri="{FF2B5EF4-FFF2-40B4-BE49-F238E27FC236}">
                <a16:creationId xmlns:a16="http://schemas.microsoft.com/office/drawing/2014/main" id="{769CB451-B4AF-467D-9879-0B307177376E}"/>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27690" y="2300393"/>
            <a:ext cx="703301" cy="7033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15CA97C-01A9-4CD6-ABC2-FA3ADC58C050}"/>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1720" y="2277480"/>
            <a:ext cx="547038" cy="433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C73365EB-81FE-40A1-9D5D-4FE8A9E7F390}"/>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28677" y="2285327"/>
            <a:ext cx="547038" cy="4332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a:extLst>
              <a:ext uri="{FF2B5EF4-FFF2-40B4-BE49-F238E27FC236}">
                <a16:creationId xmlns:a16="http://schemas.microsoft.com/office/drawing/2014/main" id="{B518C6C4-A4CE-461A-A7BF-F4A80E4498B5}"/>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08533" y="2291783"/>
            <a:ext cx="547038" cy="4332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18">
            <a:extLst>
              <a:ext uri="{FF2B5EF4-FFF2-40B4-BE49-F238E27FC236}">
                <a16:creationId xmlns:a16="http://schemas.microsoft.com/office/drawing/2014/main" id="{CB10D5D6-3F82-4941-BB0A-A42E77342A39}"/>
              </a:ext>
            </a:extLst>
          </p:cNvPr>
          <p:cNvGraphicFramePr>
            <a:graphicFrameLocks noGrp="1"/>
          </p:cNvGraphicFramePr>
          <p:nvPr/>
        </p:nvGraphicFramePr>
        <p:xfrm>
          <a:off x="316717" y="4899968"/>
          <a:ext cx="8945011" cy="1554408"/>
        </p:xfrm>
        <a:graphic>
          <a:graphicData uri="http://schemas.openxmlformats.org/drawingml/2006/table">
            <a:tbl>
              <a:tblPr firstRow="1" bandRow="1">
                <a:tableStyleId>{D7AC3CCA-C797-4891-BE02-D94E43425B78}</a:tableStyleId>
              </a:tblPr>
              <a:tblGrid>
                <a:gridCol w="426859">
                  <a:extLst>
                    <a:ext uri="{9D8B030D-6E8A-4147-A177-3AD203B41FA5}">
                      <a16:colId xmlns:a16="http://schemas.microsoft.com/office/drawing/2014/main" val="1708317087"/>
                    </a:ext>
                  </a:extLst>
                </a:gridCol>
                <a:gridCol w="1477038">
                  <a:extLst>
                    <a:ext uri="{9D8B030D-6E8A-4147-A177-3AD203B41FA5}">
                      <a16:colId xmlns:a16="http://schemas.microsoft.com/office/drawing/2014/main" val="3598386839"/>
                    </a:ext>
                  </a:extLst>
                </a:gridCol>
                <a:gridCol w="1341522">
                  <a:extLst>
                    <a:ext uri="{9D8B030D-6E8A-4147-A177-3AD203B41FA5}">
                      <a16:colId xmlns:a16="http://schemas.microsoft.com/office/drawing/2014/main" val="1213922113"/>
                    </a:ext>
                  </a:extLst>
                </a:gridCol>
                <a:gridCol w="1467648">
                  <a:extLst>
                    <a:ext uri="{9D8B030D-6E8A-4147-A177-3AD203B41FA5}">
                      <a16:colId xmlns:a16="http://schemas.microsoft.com/office/drawing/2014/main" val="3114445237"/>
                    </a:ext>
                  </a:extLst>
                </a:gridCol>
                <a:gridCol w="1375920">
                  <a:extLst>
                    <a:ext uri="{9D8B030D-6E8A-4147-A177-3AD203B41FA5}">
                      <a16:colId xmlns:a16="http://schemas.microsoft.com/office/drawing/2014/main" val="2758686496"/>
                    </a:ext>
                  </a:extLst>
                </a:gridCol>
                <a:gridCol w="1428012">
                  <a:extLst>
                    <a:ext uri="{9D8B030D-6E8A-4147-A177-3AD203B41FA5}">
                      <a16:colId xmlns:a16="http://schemas.microsoft.com/office/drawing/2014/main" val="2844595810"/>
                    </a:ext>
                  </a:extLst>
                </a:gridCol>
                <a:gridCol w="1428012">
                  <a:extLst>
                    <a:ext uri="{9D8B030D-6E8A-4147-A177-3AD203B41FA5}">
                      <a16:colId xmlns:a16="http://schemas.microsoft.com/office/drawing/2014/main" val="36678445"/>
                    </a:ext>
                  </a:extLst>
                </a:gridCol>
              </a:tblGrid>
              <a:tr h="196990">
                <a:tc rowSpan="3">
                  <a:txBody>
                    <a:bodyPr/>
                    <a:lstStyle/>
                    <a:p>
                      <a:r>
                        <a:rPr lang="en-US" sz="1500" b="0" dirty="0">
                          <a:solidFill>
                            <a:srgbClr val="FFFFFF"/>
                          </a:solidFill>
                        </a:rPr>
                        <a:t>EDU Cases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161483810"/>
                  </a:ext>
                </a:extLst>
              </a:tr>
              <a:tr h="240770">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800" dirty="0">
                          <a:hlinkClick r:id="rId19"/>
                        </a:rPr>
                        <a:t>Lenovo Case for 100e Chrome Intel G2 and Win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0"/>
                        </a:rPr>
                        <a:t>Lenovo Case for 100e Chrome MTK (Gen 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800" dirty="0">
                          <a:hlinkClick r:id="rId21"/>
                        </a:rPr>
                        <a:t>Lenovo Case for 300e Chrome MTK G2 and Win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2"/>
                        </a:rPr>
                        <a:t>Lenovo Case for 300e Chrome Intel G2 and 500e Chrome Intel/AMD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pt-BR" sz="800" dirty="0">
                          <a:hlinkClick r:id="rId23"/>
                        </a:rPr>
                        <a:t>Lenovo Case by Targus for Lenovo 100e Chromebook Gen 3 / 100w Gen 3</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4"/>
                        </a:rPr>
                        <a:t>Lenovo Case by Targus for Lenovo 300e/500e Chromebook Gen 3 and 300w/500w Gen 3</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585545179"/>
                  </a:ext>
                </a:extLst>
              </a:tr>
              <a:tr h="503446">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800" b="1" dirty="0">
                          <a:solidFill>
                            <a:schemeClr val="tx1"/>
                          </a:solidFill>
                        </a:rPr>
                        <a:t>4X40V09688</a:t>
                      </a:r>
                    </a:p>
                    <a:p>
                      <a:pPr marL="171450" indent="-171450">
                        <a:buFont typeface="Arial" panose="020B0604020202020204" pitchFamily="34" charset="0"/>
                        <a:buChar char="•"/>
                      </a:pPr>
                      <a:r>
                        <a:rPr lang="en-US" sz="800" b="0" dirty="0">
                          <a:solidFill>
                            <a:schemeClr val="tx1"/>
                          </a:solidFill>
                        </a:rPr>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b="1" dirty="0">
                          <a:solidFill>
                            <a:schemeClr val="tx1"/>
                          </a:solidFill>
                        </a:rPr>
                        <a:t>4X40V09689</a:t>
                      </a:r>
                    </a:p>
                    <a:p>
                      <a:pPr marL="171450" indent="-171450">
                        <a:buFont typeface="Arial" panose="020B0604020202020204" pitchFamily="34" charset="0"/>
                        <a:buChar char="•"/>
                      </a:pPr>
                      <a:r>
                        <a:rPr lang="en-US" sz="800" b="0" dirty="0">
                          <a:solidFill>
                            <a:schemeClr val="tx1"/>
                          </a:solidFill>
                        </a:rPr>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indent="0">
                        <a:buFont typeface="Arial" panose="020B0604020202020204" pitchFamily="34" charset="0"/>
                        <a:buNone/>
                      </a:pPr>
                      <a:r>
                        <a:rPr lang="en-US" sz="800" b="1" dirty="0"/>
                        <a:t>4X40V09690</a:t>
                      </a:r>
                    </a:p>
                    <a:p>
                      <a:pPr marL="171450" indent="-171450">
                        <a:buFont typeface="Arial" panose="020B0604020202020204" pitchFamily="34" charset="0"/>
                        <a:buChar char="•"/>
                      </a:pPr>
                      <a:r>
                        <a:rPr lang="en-US" sz="800" dirty="0"/>
                        <a:t>Snap-on installation</a:t>
                      </a:r>
                    </a:p>
                    <a:p>
                      <a:pPr marL="171450" indent="-171450">
                        <a:buFont typeface="Arial" panose="020B0604020202020204" pitchFamily="34" charset="0"/>
                        <a:buChar char="•"/>
                      </a:pPr>
                      <a:r>
                        <a:rPr lang="en-US" sz="80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b="1" dirty="0"/>
                        <a:t>4X40V09691</a:t>
                      </a:r>
                    </a:p>
                    <a:p>
                      <a:pPr marL="171450" indent="-171450">
                        <a:buFont typeface="Arial" panose="020B0604020202020204" pitchFamily="34" charset="0"/>
                        <a:buChar char="•"/>
                      </a:pPr>
                      <a:r>
                        <a:rPr lang="en-US" sz="800" b="0" dirty="0"/>
                        <a:t>Hinge Folds</a:t>
                      </a:r>
                    </a:p>
                    <a:p>
                      <a:pPr marL="171450" indent="-171450">
                        <a:buFont typeface="Arial" panose="020B0604020202020204" pitchFamily="34" charset="0"/>
                        <a:buChar char="•"/>
                      </a:pPr>
                      <a:r>
                        <a:rPr lang="en-US" sz="800" b="0" dirty="0"/>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indent="0">
                        <a:buFont typeface="Arial" panose="020B0604020202020204" pitchFamily="34" charset="0"/>
                        <a:buNone/>
                      </a:pPr>
                      <a:r>
                        <a:rPr lang="en-US" sz="800" b="1" dirty="0"/>
                        <a:t>4Z11D05518</a:t>
                      </a:r>
                    </a:p>
                    <a:p>
                      <a:pPr marL="171450" indent="-171450" algn="l">
                        <a:buFont typeface="Arial" panose="020B0604020202020204" pitchFamily="34" charset="0"/>
                        <a:buChar char="•"/>
                      </a:pPr>
                      <a:r>
                        <a:rPr lang="en-US" sz="800" b="0" dirty="0"/>
                        <a:t>Snap-on Installation </a:t>
                      </a:r>
                    </a:p>
                    <a:p>
                      <a:pPr marL="171450" indent="-171450" algn="l">
                        <a:buFont typeface="Arial" panose="020B0604020202020204" pitchFamily="34" charset="0"/>
                        <a:buChar char="•"/>
                      </a:pPr>
                      <a:r>
                        <a:rPr lang="en-US" sz="800" b="0" dirty="0"/>
                        <a:t>Extra protection against damage, dents, and scratches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buFont typeface="Arial" panose="020B0604020202020204" pitchFamily="34" charset="0"/>
                        <a:buNone/>
                      </a:pPr>
                      <a:r>
                        <a:rPr lang="en-US" sz="800" b="1" dirty="0"/>
                        <a:t>4Z11D05519</a:t>
                      </a:r>
                    </a:p>
                    <a:p>
                      <a:pPr marL="171450" indent="-171450">
                        <a:buFont typeface="Arial" panose="020B0604020202020204" pitchFamily="34" charset="0"/>
                        <a:buChar char="•"/>
                      </a:pPr>
                      <a:r>
                        <a:rPr lang="en-US" sz="800" b="0" dirty="0"/>
                        <a:t>Snap-on installation</a:t>
                      </a:r>
                    </a:p>
                    <a:p>
                      <a:pPr marL="171450" indent="-171450">
                        <a:buFont typeface="Arial" panose="020B0604020202020204" pitchFamily="34" charset="0"/>
                        <a:buChar char="•"/>
                      </a:pPr>
                      <a:r>
                        <a:rPr lang="en-US" sz="800" b="0" dirty="0"/>
                        <a:t>Extra protection against damage, dents, and scratches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074005942"/>
                  </a:ext>
                </a:extLst>
              </a:tr>
            </a:tbl>
          </a:graphicData>
        </a:graphic>
      </p:graphicFrame>
      <p:pic>
        <p:nvPicPr>
          <p:cNvPr id="31" name="Picture 30" descr="A picture containing text, monitor, electronics, screen&#10;&#10;Description automatically generated">
            <a:extLst>
              <a:ext uri="{FF2B5EF4-FFF2-40B4-BE49-F238E27FC236}">
                <a16:creationId xmlns:a16="http://schemas.microsoft.com/office/drawing/2014/main" id="{7417419D-31AE-4611-A1DC-A55C1EB7172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290431" y="5856940"/>
            <a:ext cx="926314" cy="694736"/>
          </a:xfrm>
          <a:prstGeom prst="rect">
            <a:avLst/>
          </a:prstGeom>
        </p:spPr>
      </p:pic>
      <p:pic>
        <p:nvPicPr>
          <p:cNvPr id="32" name="Picture 31" descr="A picture containing text, table, indoor, desk&#10;&#10;Description automatically generated">
            <a:extLst>
              <a:ext uri="{FF2B5EF4-FFF2-40B4-BE49-F238E27FC236}">
                <a16:creationId xmlns:a16="http://schemas.microsoft.com/office/drawing/2014/main" id="{9DA0DDC7-7CE5-4BD6-A02E-60125322AF9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1160133" y="5399151"/>
            <a:ext cx="853612" cy="640209"/>
          </a:xfrm>
          <a:prstGeom prst="rect">
            <a:avLst/>
          </a:prstGeom>
        </p:spPr>
      </p:pic>
      <p:pic>
        <p:nvPicPr>
          <p:cNvPr id="33" name="Picture 28">
            <a:extLst>
              <a:ext uri="{FF2B5EF4-FFF2-40B4-BE49-F238E27FC236}">
                <a16:creationId xmlns:a16="http://schemas.microsoft.com/office/drawing/2014/main" id="{F52E07B6-B09F-4328-B9C3-FE9DF6FFFDD8}"/>
              </a:ext>
            </a:extLst>
          </p:cNvPr>
          <p:cNvPicPr>
            <a:picLocks noChangeAspect="1" noChangeArrowheads="1"/>
          </p:cNvPicPr>
          <p:nvPr/>
        </p:nvPicPr>
        <p:blipFill>
          <a:blip r:embed="rId2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10094" y="5007629"/>
            <a:ext cx="1050039" cy="597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B18AC59-ED57-CE82-4B64-06D62EA6C8E4}"/>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759981" y="4087014"/>
            <a:ext cx="567547" cy="756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B31B23-8D20-C7DE-4C60-55654C3D1DC3}"/>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981254" y="2385842"/>
            <a:ext cx="724010" cy="543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C6BEB9-7693-0E8F-9ED5-16254395A5A6}"/>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904227" y="2267011"/>
            <a:ext cx="724010" cy="724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CB783B-C5CA-1C7B-62D2-867D9AB20DCE}"/>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2937309" y="2374120"/>
            <a:ext cx="852563" cy="568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02A585E-32F5-F2AA-893A-1C90A870AF95}"/>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975948" y="4100275"/>
            <a:ext cx="576758" cy="7690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497FDB0-589E-EE24-41D8-837E1539DAD6}"/>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2556366" y="3983213"/>
            <a:ext cx="677195" cy="902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B0F6AF9-067F-FE38-3B3F-9F55C1E92FB8}"/>
              </a:ext>
            </a:extLst>
          </p:cNvPr>
          <p:cNvPicPr>
            <a:picLocks noChangeAspect="1" noChangeArrowheads="1"/>
          </p:cNvPicPr>
          <p:nvPr/>
        </p:nvPicPr>
        <p:blipFill>
          <a:blip r:embed="rId34" cstate="email">
            <a:extLst>
              <a:ext uri="{BEBA8EAE-BF5A-486C-A8C5-ECC9F3942E4B}">
                <a14:imgProps xmlns:a14="http://schemas.microsoft.com/office/drawing/2010/main">
                  <a14:imgLayer r:embed="rId35">
                    <a14:imgEffect>
                      <a14:backgroundRemoval t="4889" b="90000" l="9877" r="89815">
                        <a14:foregroundMark x1="42901" y1="8222" x2="42901" y2="8222"/>
                        <a14:foregroundMark x1="47531" y1="4889" x2="47531" y2="4889"/>
                        <a14:foregroundMark x1="46605" y1="68667" x2="46605" y2="68667"/>
                      </a14:backgroundRemoval>
                    </a14:imgEffect>
                  </a14:imgLayer>
                </a14:imgProps>
              </a:ext>
              <a:ext uri="{28A0092B-C50C-407E-A947-70E740481C1C}">
                <a14:useLocalDpi xmlns:a14="http://schemas.microsoft.com/office/drawing/2010/main"/>
              </a:ext>
            </a:extLst>
          </a:blip>
          <a:srcRect/>
          <a:stretch>
            <a:fillRect/>
          </a:stretch>
        </p:blipFill>
        <p:spPr bwMode="auto">
          <a:xfrm>
            <a:off x="1109081" y="4016429"/>
            <a:ext cx="728666" cy="10120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31671B3B-5F12-2ED9-D90D-B8957E119C18}"/>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9508212" y="5329804"/>
            <a:ext cx="694736" cy="6947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CBCF07-2C5A-C921-64B7-FBE3204CB072}"/>
              </a:ext>
            </a:extLst>
          </p:cNvPr>
          <p:cNvSpPr txBox="1"/>
          <p:nvPr/>
        </p:nvSpPr>
        <p:spPr>
          <a:xfrm>
            <a:off x="4195955" y="6583140"/>
            <a:ext cx="6094476" cy="246221"/>
          </a:xfrm>
          <a:prstGeom prst="rect">
            <a:avLst/>
          </a:prstGeom>
          <a:noFill/>
        </p:spPr>
        <p:txBody>
          <a:bodyPr wrap="square">
            <a:spAutoFit/>
          </a:bodyPr>
          <a:lstStyle/>
          <a:p>
            <a:r>
              <a:rPr lang="en-US" sz="1000" i="1" dirty="0"/>
              <a:t>*All cases shown on this page include Limited Lifetime Warranty Protection </a:t>
            </a:r>
          </a:p>
        </p:txBody>
      </p:sp>
    </p:spTree>
    <p:extLst>
      <p:ext uri="{BB962C8B-B14F-4D97-AF65-F5344CB8AC3E}">
        <p14:creationId xmlns:p14="http://schemas.microsoft.com/office/powerpoint/2010/main" val="3663672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FD53-90EA-4ED5-B864-CF47D3EF3C7C}"/>
              </a:ext>
            </a:extLst>
          </p:cNvPr>
          <p:cNvSpPr>
            <a:spLocks noGrp="1"/>
          </p:cNvSpPr>
          <p:nvPr>
            <p:ph type="title"/>
          </p:nvPr>
        </p:nvSpPr>
        <p:spPr/>
        <p:txBody>
          <a:bodyPr/>
          <a:lstStyle/>
          <a:p>
            <a:r>
              <a:rPr lang="en-US" dirty="0"/>
              <a:t>Services &amp; Software</a:t>
            </a:r>
          </a:p>
        </p:txBody>
      </p:sp>
      <p:sp>
        <p:nvSpPr>
          <p:cNvPr id="3" name="Content Placeholder 2">
            <a:extLst>
              <a:ext uri="{FF2B5EF4-FFF2-40B4-BE49-F238E27FC236}">
                <a16:creationId xmlns:a16="http://schemas.microsoft.com/office/drawing/2014/main" id="{998D2350-8EB6-49EF-BC3A-C603DDF5C6B4}"/>
              </a:ext>
            </a:extLst>
          </p:cNvPr>
          <p:cNvSpPr>
            <a:spLocks noGrp="1"/>
          </p:cNvSpPr>
          <p:nvPr>
            <p:ph sz="half" idx="1"/>
          </p:nvPr>
        </p:nvSpPr>
        <p:spPr/>
        <p:txBody>
          <a:bodyPr/>
          <a:lstStyle/>
          <a:p>
            <a:pPr marL="0" indent="0" algn="ctr">
              <a:buNone/>
            </a:pPr>
            <a:r>
              <a:rPr lang="en-US" sz="2400" b="1" i="1" dirty="0"/>
              <a:t>Looking for the latest Services and Software information? </a:t>
            </a:r>
          </a:p>
          <a:p>
            <a:pPr marL="0" indent="0" algn="ctr">
              <a:buNone/>
            </a:pPr>
            <a:endParaRPr lang="en-US" dirty="0"/>
          </a:p>
          <a:p>
            <a:pPr marL="0" indent="0" algn="ctr">
              <a:buNone/>
            </a:pPr>
            <a:r>
              <a:rPr lang="en-US" dirty="0"/>
              <a:t>Check out SmartFind for compatible Services &amp; Software for EDU, ThinkPad, ThinkCentre, ThinkStation models</a:t>
            </a:r>
          </a:p>
          <a:p>
            <a:pPr marL="0" indent="0" algn="ctr">
              <a:buNone/>
            </a:pPr>
            <a:endParaRPr lang="en-US" dirty="0"/>
          </a:p>
          <a:p>
            <a:pPr marL="0" indent="0" algn="ctr">
              <a:buNone/>
            </a:pPr>
            <a:r>
              <a:rPr lang="en-US" dirty="0">
                <a:hlinkClick r:id="rId2"/>
              </a:rPr>
              <a:t>https://smartfind.lenovo.com/#/</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D3F1D047-6E88-48F3-807A-0429608BB5B1}"/>
              </a:ext>
            </a:extLst>
          </p:cNvPr>
          <p:cNvSpPr>
            <a:spLocks noGrp="1"/>
          </p:cNvSpPr>
          <p:nvPr>
            <p:ph type="sldNum" sz="quarter" idx="4"/>
          </p:nvPr>
        </p:nvSpPr>
        <p:spPr/>
        <p:txBody>
          <a:bodyPr/>
          <a:lstStyle/>
          <a:p>
            <a:fld id="{6D22F896-40B5-4ADD-8801-0D06FADFA095}" type="slidenum">
              <a:rPr lang="en-US" smtClean="0"/>
              <a:pPr/>
              <a:t>69</a:t>
            </a:fld>
            <a:endParaRPr lang="en-US" dirty="0"/>
          </a:p>
        </p:txBody>
      </p:sp>
      <p:pic>
        <p:nvPicPr>
          <p:cNvPr id="6" name="Picture 5">
            <a:extLst>
              <a:ext uri="{FF2B5EF4-FFF2-40B4-BE49-F238E27FC236}">
                <a16:creationId xmlns:a16="http://schemas.microsoft.com/office/drawing/2014/main" id="{011061CB-4B9F-4221-B4B6-396225598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905" y="3326704"/>
            <a:ext cx="5629013" cy="3113559"/>
          </a:xfrm>
          <a:prstGeom prst="rect">
            <a:avLst/>
          </a:prstGeom>
        </p:spPr>
      </p:pic>
    </p:spTree>
    <p:extLst>
      <p:ext uri="{BB962C8B-B14F-4D97-AF65-F5344CB8AC3E}">
        <p14:creationId xmlns:p14="http://schemas.microsoft.com/office/powerpoint/2010/main" val="40514646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FA33-45B8-4FF7-94CE-D10942AFCA5E}"/>
              </a:ext>
            </a:extLst>
          </p:cNvPr>
          <p:cNvSpPr>
            <a:spLocks noGrp="1"/>
          </p:cNvSpPr>
          <p:nvPr>
            <p:ph type="title"/>
          </p:nvPr>
        </p:nvSpPr>
        <p:spPr/>
        <p:txBody>
          <a:bodyPr/>
          <a:lstStyle/>
          <a:p>
            <a:r>
              <a:rPr lang="en-US" dirty="0"/>
              <a:t>Premium ThinkPad T and X Series</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C5590F6C-696C-462F-B90E-627BFB2D868D}"/>
              </a:ext>
            </a:extLst>
          </p:cNvPr>
          <p:cNvGraphicFramePr>
            <a:graphicFrameLocks noGrp="1"/>
          </p:cNvGraphicFramePr>
          <p:nvPr/>
        </p:nvGraphicFramePr>
        <p:xfrm>
          <a:off x="0" y="1026666"/>
          <a:ext cx="5262935" cy="2223349"/>
        </p:xfrm>
        <a:graphic>
          <a:graphicData uri="http://schemas.openxmlformats.org/drawingml/2006/table">
            <a:tbl>
              <a:tblPr firstRow="1"/>
              <a:tblGrid>
                <a:gridCol w="291504">
                  <a:extLst>
                    <a:ext uri="{9D8B030D-6E8A-4147-A177-3AD203B41FA5}">
                      <a16:colId xmlns:a16="http://schemas.microsoft.com/office/drawing/2014/main" val="20005"/>
                    </a:ext>
                  </a:extLst>
                </a:gridCol>
                <a:gridCol w="1045806">
                  <a:extLst>
                    <a:ext uri="{9D8B030D-6E8A-4147-A177-3AD203B41FA5}">
                      <a16:colId xmlns:a16="http://schemas.microsoft.com/office/drawing/2014/main" val="20006"/>
                    </a:ext>
                  </a:extLst>
                </a:gridCol>
                <a:gridCol w="919329">
                  <a:extLst>
                    <a:ext uri="{9D8B030D-6E8A-4147-A177-3AD203B41FA5}">
                      <a16:colId xmlns:a16="http://schemas.microsoft.com/office/drawing/2014/main" val="20008"/>
                    </a:ext>
                  </a:extLst>
                </a:gridCol>
                <a:gridCol w="981511">
                  <a:extLst>
                    <a:ext uri="{9D8B030D-6E8A-4147-A177-3AD203B41FA5}">
                      <a16:colId xmlns:a16="http://schemas.microsoft.com/office/drawing/2014/main" val="20009"/>
                    </a:ext>
                  </a:extLst>
                </a:gridCol>
                <a:gridCol w="1015068">
                  <a:extLst>
                    <a:ext uri="{9D8B030D-6E8A-4147-A177-3AD203B41FA5}">
                      <a16:colId xmlns:a16="http://schemas.microsoft.com/office/drawing/2014/main" val="20011"/>
                    </a:ext>
                  </a:extLst>
                </a:gridCol>
                <a:gridCol w="1009717">
                  <a:extLst>
                    <a:ext uri="{9D8B030D-6E8A-4147-A177-3AD203B41FA5}">
                      <a16:colId xmlns:a16="http://schemas.microsoft.com/office/drawing/2014/main" val="1848802128"/>
                    </a:ext>
                  </a:extLst>
                </a:gridCol>
              </a:tblGrid>
              <a:tr h="167626">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 G4 (Intel)</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$1443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$1517</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$1599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$1645</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$1747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16844">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87160">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21HD0086US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21HD0028US - Grey</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21HD0087US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21HD002BUS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21HD0088US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9556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i5-1345U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i5-1345U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6263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6263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19556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0658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19556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2807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19556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6" name="Table 5">
            <a:extLst>
              <a:ext uri="{FF2B5EF4-FFF2-40B4-BE49-F238E27FC236}">
                <a16:creationId xmlns:a16="http://schemas.microsoft.com/office/drawing/2014/main" id="{229A230C-884D-4193-9B8A-65BE9BD8F606}"/>
              </a:ext>
            </a:extLst>
          </p:cNvPr>
          <p:cNvGraphicFramePr>
            <a:graphicFrameLocks noGrp="1"/>
          </p:cNvGraphicFramePr>
          <p:nvPr/>
        </p:nvGraphicFramePr>
        <p:xfrm>
          <a:off x="5851358" y="971863"/>
          <a:ext cx="3444503" cy="2278152"/>
        </p:xfrm>
        <a:graphic>
          <a:graphicData uri="http://schemas.openxmlformats.org/drawingml/2006/table">
            <a:tbl>
              <a:tblPr firstRow="1"/>
              <a:tblGrid>
                <a:gridCol w="315582">
                  <a:extLst>
                    <a:ext uri="{9D8B030D-6E8A-4147-A177-3AD203B41FA5}">
                      <a16:colId xmlns:a16="http://schemas.microsoft.com/office/drawing/2014/main" val="20002"/>
                    </a:ext>
                  </a:extLst>
                </a:gridCol>
                <a:gridCol w="1003201">
                  <a:extLst>
                    <a:ext uri="{9D8B030D-6E8A-4147-A177-3AD203B41FA5}">
                      <a16:colId xmlns:a16="http://schemas.microsoft.com/office/drawing/2014/main" val="20003"/>
                    </a:ext>
                  </a:extLst>
                </a:gridCol>
                <a:gridCol w="1024388">
                  <a:extLst>
                    <a:ext uri="{9D8B030D-6E8A-4147-A177-3AD203B41FA5}">
                      <a16:colId xmlns:a16="http://schemas.microsoft.com/office/drawing/2014/main" val="20004"/>
                    </a:ext>
                  </a:extLst>
                </a:gridCol>
                <a:gridCol w="1101332">
                  <a:extLst>
                    <a:ext uri="{9D8B030D-6E8A-4147-A177-3AD203B41FA5}">
                      <a16:colId xmlns:a16="http://schemas.microsoft.com/office/drawing/2014/main" val="400086118"/>
                    </a:ext>
                  </a:extLst>
                </a:gridCol>
              </a:tblGrid>
              <a:tr h="199744">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Arial" charset="0"/>
                          <a:cs typeface="Arial" charset="0"/>
                        </a:rPr>
                        <a:t>T14s G4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$1471</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$1710</a:t>
                      </a: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$1875</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823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3038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21F6001CUS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21F6001BUS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21F6001HUS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5770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51866">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74778">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4955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a:t>
                      </a:r>
                      <a:endParaRPr lang="en-US" sz="600" b="0" i="0" u="none" strike="noStrike" dirty="0">
                        <a:solidFill>
                          <a:srgbClr val="000000"/>
                        </a:solidFill>
                        <a:effectLst/>
                        <a:latin typeface="Arial"/>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a:t>
                      </a:r>
                      <a:endParaRPr lang="en-US" sz="600" b="0" i="0" u="none" strike="noStrike" kern="1200" baseline="0" dirty="0">
                        <a:solidFill>
                          <a:srgbClr val="000000"/>
                        </a:solidFill>
                        <a:effectLst/>
                        <a:latin typeface="Arial" charset="0"/>
                        <a:ea typeface="Arial" charset="0"/>
                        <a:cs typeface="Arial" charset="0"/>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a:t>
                      </a:r>
                      <a:r>
                        <a:rPr kumimoji="0" lang="en-US" sz="600" b="1" i="0" u="none" strike="noStrike" kern="1200" cap="none" spc="0" normalizeH="0" baseline="0" noProof="0" dirty="0">
                          <a:ln>
                            <a:noFill/>
                          </a:ln>
                          <a:solidFill>
                            <a:schemeClr val="accent1"/>
                          </a:solidFill>
                          <a:effectLst/>
                          <a:uLnTx/>
                          <a:uFillTx/>
                          <a:latin typeface="Arial" charset="0"/>
                          <a:ea typeface="Arial" charset="0"/>
                          <a:cs typeface="Arial" charset="0"/>
                        </a:rPr>
                        <a:t>Touch</a:t>
                      </a:r>
                      <a:endParaRPr lang="en-US" sz="600" b="1" i="0" u="none" strike="noStrike" dirty="0">
                        <a:solidFill>
                          <a:schemeClr val="accent1"/>
                        </a:solidFill>
                        <a:effectLst/>
                        <a:latin typeface="+mn-lt"/>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439215">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7477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16517">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6537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14CA8019-3625-489A-87AD-2B4238CBEB86}"/>
              </a:ext>
            </a:extLst>
          </p:cNvPr>
          <p:cNvGraphicFramePr>
            <a:graphicFrameLocks noGrp="1"/>
          </p:cNvGraphicFramePr>
          <p:nvPr/>
        </p:nvGraphicFramePr>
        <p:xfrm>
          <a:off x="0" y="3545978"/>
          <a:ext cx="3607325" cy="2607203"/>
        </p:xfrm>
        <a:graphic>
          <a:graphicData uri="http://schemas.openxmlformats.org/drawingml/2006/table">
            <a:tbl>
              <a:tblPr firstRow="1"/>
              <a:tblGrid>
                <a:gridCol w="239941">
                  <a:extLst>
                    <a:ext uri="{9D8B030D-6E8A-4147-A177-3AD203B41FA5}">
                      <a16:colId xmlns:a16="http://schemas.microsoft.com/office/drawing/2014/main" val="20002"/>
                    </a:ext>
                  </a:extLst>
                </a:gridCol>
                <a:gridCol w="775776">
                  <a:extLst>
                    <a:ext uri="{9D8B030D-6E8A-4147-A177-3AD203B41FA5}">
                      <a16:colId xmlns:a16="http://schemas.microsoft.com/office/drawing/2014/main" val="20003"/>
                    </a:ext>
                  </a:extLst>
                </a:gridCol>
                <a:gridCol w="824590">
                  <a:extLst>
                    <a:ext uri="{9D8B030D-6E8A-4147-A177-3AD203B41FA5}">
                      <a16:colId xmlns:a16="http://schemas.microsoft.com/office/drawing/2014/main" val="20004"/>
                    </a:ext>
                  </a:extLst>
                </a:gridCol>
                <a:gridCol w="843846">
                  <a:extLst>
                    <a:ext uri="{9D8B030D-6E8A-4147-A177-3AD203B41FA5}">
                      <a16:colId xmlns:a16="http://schemas.microsoft.com/office/drawing/2014/main" val="400086118"/>
                    </a:ext>
                  </a:extLst>
                </a:gridCol>
                <a:gridCol w="923172">
                  <a:extLst>
                    <a:ext uri="{9D8B030D-6E8A-4147-A177-3AD203B41FA5}">
                      <a16:colId xmlns:a16="http://schemas.microsoft.com/office/drawing/2014/main" val="3564580595"/>
                    </a:ext>
                  </a:extLst>
                </a:gridCol>
              </a:tblGrid>
              <a:tr h="203339">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Arial" charset="0"/>
                          <a:cs typeface="Arial" charset="0"/>
                        </a:rPr>
                        <a:t>T16 G2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$1379</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$1535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$1655</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$1765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2215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3273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21HH001FUS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21HH001JUS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21HH001MUS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21HH0053US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7193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1934">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61623984"/>
                  </a:ext>
                </a:extLst>
              </a:tr>
              <a:tr h="17792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565823785"/>
                  </a:ext>
                </a:extLst>
              </a:tr>
              <a:tr h="35584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16"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707058777"/>
                  </a:ext>
                </a:extLst>
              </a:tr>
              <a:tr h="601697">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p>
                      <a:pPr algn="ctr"/>
                      <a:endParaRPr lang="en-US" sz="600" b="0" dirty="0"/>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235902132"/>
                  </a:ext>
                </a:extLst>
              </a:tr>
              <a:tr h="19312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18614">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5790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0" name="Table 9">
            <a:extLst>
              <a:ext uri="{FF2B5EF4-FFF2-40B4-BE49-F238E27FC236}">
                <a16:creationId xmlns:a16="http://schemas.microsoft.com/office/drawing/2014/main" id="{B06A9F9F-52BA-420B-9BF0-7F2F0EA59EBE}"/>
              </a:ext>
            </a:extLst>
          </p:cNvPr>
          <p:cNvGraphicFramePr>
            <a:graphicFrameLocks noGrp="1"/>
          </p:cNvGraphicFramePr>
          <p:nvPr/>
        </p:nvGraphicFramePr>
        <p:xfrm>
          <a:off x="9913063" y="3545978"/>
          <a:ext cx="2003167" cy="2607203"/>
        </p:xfrm>
        <a:graphic>
          <a:graphicData uri="http://schemas.openxmlformats.org/drawingml/2006/table">
            <a:tbl>
              <a:tblPr firstRow="1"/>
              <a:tblGrid>
                <a:gridCol w="259103">
                  <a:extLst>
                    <a:ext uri="{9D8B030D-6E8A-4147-A177-3AD203B41FA5}">
                      <a16:colId xmlns:a16="http://schemas.microsoft.com/office/drawing/2014/main" val="20005"/>
                    </a:ext>
                  </a:extLst>
                </a:gridCol>
                <a:gridCol w="872032">
                  <a:extLst>
                    <a:ext uri="{9D8B030D-6E8A-4147-A177-3AD203B41FA5}">
                      <a16:colId xmlns:a16="http://schemas.microsoft.com/office/drawing/2014/main" val="2453434875"/>
                    </a:ext>
                  </a:extLst>
                </a:gridCol>
                <a:gridCol w="872032">
                  <a:extLst>
                    <a:ext uri="{9D8B030D-6E8A-4147-A177-3AD203B41FA5}">
                      <a16:colId xmlns:a16="http://schemas.microsoft.com/office/drawing/2014/main" val="1295053117"/>
                    </a:ext>
                  </a:extLst>
                </a:gridCol>
              </a:tblGrid>
              <a:tr h="196268">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X13s (Qualcomm)</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$1,333</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$1,453</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9613">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rPr>
                        <a:t>Rebate: $300</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rPr>
                        <a:t>Rebate: $300</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19140">
                <a:tc vMerge="1">
                  <a:txBody>
                    <a:bodyPr/>
                    <a:lstStyle/>
                    <a:p>
                      <a:endParaRPr lang="en-US"/>
                    </a:p>
                  </a:txBody>
                  <a:tcPr/>
                </a:tc>
                <a:tc>
                  <a:txBody>
                    <a:bodyPr/>
                    <a:lstStyle/>
                    <a:p>
                      <a:pPr algn="ctr" fontAlgn="ctr"/>
                      <a:r>
                        <a:rPr lang="en-US" sz="700" b="1" i="0" u="none" strike="noStrike" kern="1200" dirty="0">
                          <a:solidFill>
                            <a:srgbClr val="000000"/>
                          </a:solidFill>
                          <a:effectLst/>
                          <a:latin typeface="Arial" charset="0"/>
                          <a:ea typeface="+mn-ea"/>
                          <a:cs typeface="Arial" charset="0"/>
                        </a:rPr>
                        <a:t>21BX0013US</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700" b="1" i="0" u="none" strike="noStrike" kern="1200" dirty="0">
                          <a:solidFill>
                            <a:srgbClr val="000000"/>
                          </a:solidFill>
                          <a:effectLst/>
                          <a:latin typeface="Arial" charset="0"/>
                          <a:ea typeface="+mn-ea"/>
                          <a:cs typeface="Arial" charset="0"/>
                        </a:rPr>
                        <a:t>21BX0014US</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4767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SC8280XP</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SC8280XP</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851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1851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256GB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777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13.3” FHD+ </a:t>
                      </a:r>
                      <a:r>
                        <a:rPr lang="en-US" sz="600" b="1" i="0" u="none" strike="noStrike" dirty="0">
                          <a:solidFill>
                            <a:srgbClr val="FF0000"/>
                          </a:solidFill>
                          <a:effectLst/>
                          <a:latin typeface="Arial" charset="0"/>
                          <a:ea typeface="Arial" charset="0"/>
                          <a:cs typeface="Arial" charset="0"/>
                        </a:rPr>
                        <a:t>Touch </a:t>
                      </a:r>
                      <a:r>
                        <a:rPr lang="en-US" sz="600" b="0" i="0" u="none" strike="noStrike" dirty="0">
                          <a:solidFill>
                            <a:schemeClr val="tx1"/>
                          </a:solidFill>
                          <a:effectLst/>
                          <a:latin typeface="Arial" charset="0"/>
                          <a:ea typeface="Arial" charset="0"/>
                          <a:cs typeface="Arial" charset="0"/>
                        </a:rPr>
                        <a:t>+ IR Cam</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13.3” QHD+ </a:t>
                      </a:r>
                      <a:r>
                        <a:rPr lang="en-US" sz="600" b="1" i="0" u="none" strike="noStrike" dirty="0">
                          <a:solidFill>
                            <a:srgbClr val="FF0000"/>
                          </a:solidFill>
                          <a:effectLst/>
                          <a:latin typeface="Arial" charset="0"/>
                          <a:ea typeface="Arial" charset="0"/>
                          <a:cs typeface="Arial" charset="0"/>
                        </a:rPr>
                        <a:t>Touch </a:t>
                      </a:r>
                      <a:r>
                        <a:rPr lang="en-US" sz="600" b="0" i="0" u="none" strike="noStrike" dirty="0">
                          <a:solidFill>
                            <a:schemeClr val="tx1"/>
                          </a:solidFill>
                          <a:effectLst/>
                          <a:latin typeface="Arial" charset="0"/>
                          <a:ea typeface="Arial" charset="0"/>
                          <a:cs typeface="Arial" charset="0"/>
                        </a:rPr>
                        <a:t>+ IR Cam + </a:t>
                      </a:r>
                      <a:r>
                        <a:rPr lang="en-US" sz="600" b="1" i="0" u="none" strike="noStrike" dirty="0">
                          <a:solidFill>
                            <a:schemeClr val="tx1"/>
                          </a:solidFill>
                          <a:effectLst/>
                          <a:latin typeface="Arial" charset="0"/>
                          <a:ea typeface="Arial" charset="0"/>
                          <a:cs typeface="Arial" charset="0"/>
                        </a:rPr>
                        <a:t>WWAN 5G</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2108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Camera, Backlit KBD, FPR, 2x2 AX WLAN, BT, Pen</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IR Camera, Backlit KBD, FPR, 2x2 AX WLAN, BT, Pen</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5264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4Cell 49.5Whr Battery</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4Cell 49.5Whr Battery</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4995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Win 11 Pro ARM</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Win 11 Pro ARM</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5264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3 Year Premier Support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3 Year Premier Support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3" name="Table 2">
            <a:extLst>
              <a:ext uri="{FF2B5EF4-FFF2-40B4-BE49-F238E27FC236}">
                <a16:creationId xmlns:a16="http://schemas.microsoft.com/office/drawing/2014/main" id="{708E7868-A227-66C6-D332-6FF50F716631}"/>
              </a:ext>
            </a:extLst>
          </p:cNvPr>
          <p:cNvGraphicFramePr>
            <a:graphicFrameLocks noGrp="1"/>
          </p:cNvGraphicFramePr>
          <p:nvPr/>
        </p:nvGraphicFramePr>
        <p:xfrm>
          <a:off x="3806614" y="3545978"/>
          <a:ext cx="2278718" cy="2607203"/>
        </p:xfrm>
        <a:graphic>
          <a:graphicData uri="http://schemas.openxmlformats.org/drawingml/2006/table">
            <a:tbl>
              <a:tblPr firstRow="1"/>
              <a:tblGrid>
                <a:gridCol w="294744">
                  <a:extLst>
                    <a:ext uri="{9D8B030D-6E8A-4147-A177-3AD203B41FA5}">
                      <a16:colId xmlns:a16="http://schemas.microsoft.com/office/drawing/2014/main" val="20005"/>
                    </a:ext>
                  </a:extLst>
                </a:gridCol>
                <a:gridCol w="991987">
                  <a:extLst>
                    <a:ext uri="{9D8B030D-6E8A-4147-A177-3AD203B41FA5}">
                      <a16:colId xmlns:a16="http://schemas.microsoft.com/office/drawing/2014/main" val="2453434875"/>
                    </a:ext>
                  </a:extLst>
                </a:gridCol>
                <a:gridCol w="991987">
                  <a:extLst>
                    <a:ext uri="{9D8B030D-6E8A-4147-A177-3AD203B41FA5}">
                      <a16:colId xmlns:a16="http://schemas.microsoft.com/office/drawing/2014/main" val="1295053117"/>
                    </a:ext>
                  </a:extLst>
                </a:gridCol>
              </a:tblGrid>
              <a:tr h="196268">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X13 G4 (Intel)</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$1443</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$1526</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9613">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19140">
                <a:tc vMerge="1">
                  <a:txBody>
                    <a:bodyPr/>
                    <a:lstStyle/>
                    <a:p>
                      <a:endParaRPr lang="en-US"/>
                    </a:p>
                  </a:txBody>
                  <a:tcPr/>
                </a:tc>
                <a:tc>
                  <a:txBody>
                    <a:bodyPr/>
                    <a:lstStyle/>
                    <a:p>
                      <a:pPr algn="ctr" fontAlgn="ctr"/>
                      <a:r>
                        <a:rPr lang="en-US" sz="700" b="1" i="0" u="none" strike="noStrike" kern="1200" dirty="0">
                          <a:solidFill>
                            <a:srgbClr val="000000"/>
                          </a:solidFill>
                          <a:effectLst/>
                          <a:latin typeface="Arial" charset="0"/>
                          <a:ea typeface="+mn-ea"/>
                          <a:cs typeface="Arial" charset="0"/>
                        </a:rPr>
                        <a:t>21EX0008US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700" b="1" i="0" u="none" strike="noStrike" kern="1200" dirty="0">
                          <a:solidFill>
                            <a:srgbClr val="000000"/>
                          </a:solidFill>
                          <a:effectLst/>
                          <a:latin typeface="Arial" charset="0"/>
                          <a:ea typeface="+mn-ea"/>
                          <a:cs typeface="Arial" charset="0"/>
                        </a:rPr>
                        <a:t>21EX0006US</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4767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851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1851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777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13.3” FHD+ </a:t>
                      </a:r>
                      <a:r>
                        <a:rPr lang="en-US" sz="600" b="1" i="0" u="none" strike="noStrike" dirty="0">
                          <a:solidFill>
                            <a:srgbClr val="FF0000"/>
                          </a:solidFill>
                          <a:effectLst/>
                          <a:latin typeface="Arial" charset="0"/>
                          <a:ea typeface="Arial" charset="0"/>
                          <a:cs typeface="Arial" charset="0"/>
                        </a:rPr>
                        <a:t>Touch </a:t>
                      </a:r>
                      <a:r>
                        <a:rPr lang="en-US" sz="600" b="0" i="0" u="none" strike="noStrike" dirty="0">
                          <a:solidFill>
                            <a:schemeClr val="tx1"/>
                          </a:solidFill>
                          <a:effectLst/>
                          <a:latin typeface="Arial" charset="0"/>
                          <a:ea typeface="Arial" charset="0"/>
                          <a:cs typeface="Arial" charset="0"/>
                        </a:rPr>
                        <a:t>+ IR Cam</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13.3” FHD+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2108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5264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cs-CZ" sz="600" b="0" i="0" u="none" strike="noStrike" dirty="0">
                          <a:solidFill>
                            <a:srgbClr val="000000"/>
                          </a:solidFill>
                          <a:effectLst/>
                          <a:latin typeface="+mn-lt"/>
                          <a:cs typeface="Arial"/>
                        </a:rPr>
                        <a:t>Integrated </a:t>
                      </a:r>
                      <a:r>
                        <a:rPr lang="en-US" sz="600" b="0" i="0" u="none" strike="noStrike" dirty="0">
                          <a:solidFill>
                            <a:srgbClr val="000000"/>
                          </a:solidFill>
                          <a:effectLst/>
                          <a:latin typeface="+mn-lt"/>
                          <a:cs typeface="Arial"/>
                        </a:rPr>
                        <a:t>41</a:t>
                      </a:r>
                      <a:r>
                        <a:rPr lang="cs-CZ" sz="600" b="0" i="0" u="none" strike="noStrike" dirty="0">
                          <a:solidFill>
                            <a:srgbClr val="000000"/>
                          </a:solidFill>
                          <a:effectLst/>
                          <a:latin typeface="+mn-lt"/>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cs-CZ" sz="600" b="0" i="0" u="none" strike="noStrike" dirty="0">
                          <a:solidFill>
                            <a:srgbClr val="000000"/>
                          </a:solidFill>
                          <a:effectLst/>
                          <a:latin typeface="+mn-lt"/>
                          <a:cs typeface="Arial"/>
                        </a:rPr>
                        <a:t>Integrated </a:t>
                      </a:r>
                      <a:r>
                        <a:rPr lang="en-US" sz="600" b="0" i="0" u="none" strike="noStrike" dirty="0">
                          <a:solidFill>
                            <a:srgbClr val="000000"/>
                          </a:solidFill>
                          <a:effectLst/>
                          <a:latin typeface="+mn-lt"/>
                          <a:cs typeface="Arial"/>
                        </a:rPr>
                        <a:t>41</a:t>
                      </a:r>
                      <a:r>
                        <a:rPr lang="cs-CZ" sz="600" b="0" i="0" u="none" strike="noStrike" dirty="0">
                          <a:solidFill>
                            <a:srgbClr val="000000"/>
                          </a:solidFill>
                          <a:effectLst/>
                          <a:latin typeface="+mn-lt"/>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4995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5264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1" name="Table 10">
            <a:extLst>
              <a:ext uri="{FF2B5EF4-FFF2-40B4-BE49-F238E27FC236}">
                <a16:creationId xmlns:a16="http://schemas.microsoft.com/office/drawing/2014/main" id="{9FBC7EC9-BEF5-0DB2-BB54-D3C0125EA3CE}"/>
              </a:ext>
            </a:extLst>
          </p:cNvPr>
          <p:cNvGraphicFramePr>
            <a:graphicFrameLocks noGrp="1"/>
          </p:cNvGraphicFramePr>
          <p:nvPr/>
        </p:nvGraphicFramePr>
        <p:xfrm>
          <a:off x="6269271" y="3551339"/>
          <a:ext cx="3444503" cy="2601842"/>
        </p:xfrm>
        <a:graphic>
          <a:graphicData uri="http://schemas.openxmlformats.org/drawingml/2006/table">
            <a:tbl>
              <a:tblPr firstRow="1"/>
              <a:tblGrid>
                <a:gridCol w="315582">
                  <a:extLst>
                    <a:ext uri="{9D8B030D-6E8A-4147-A177-3AD203B41FA5}">
                      <a16:colId xmlns:a16="http://schemas.microsoft.com/office/drawing/2014/main" val="20002"/>
                    </a:ext>
                  </a:extLst>
                </a:gridCol>
                <a:gridCol w="1003201">
                  <a:extLst>
                    <a:ext uri="{9D8B030D-6E8A-4147-A177-3AD203B41FA5}">
                      <a16:colId xmlns:a16="http://schemas.microsoft.com/office/drawing/2014/main" val="20003"/>
                    </a:ext>
                  </a:extLst>
                </a:gridCol>
                <a:gridCol w="1024388">
                  <a:extLst>
                    <a:ext uri="{9D8B030D-6E8A-4147-A177-3AD203B41FA5}">
                      <a16:colId xmlns:a16="http://schemas.microsoft.com/office/drawing/2014/main" val="20004"/>
                    </a:ext>
                  </a:extLst>
                </a:gridCol>
                <a:gridCol w="1101332">
                  <a:extLst>
                    <a:ext uri="{9D8B030D-6E8A-4147-A177-3AD203B41FA5}">
                      <a16:colId xmlns:a16="http://schemas.microsoft.com/office/drawing/2014/main" val="400086118"/>
                    </a:ext>
                  </a:extLst>
                </a:gridCol>
              </a:tblGrid>
              <a:tr h="228125">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X13 Yoga G4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$1360</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$1609</a:t>
                      </a: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$1710</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4923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4891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21F2000HUS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21F2000KUS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21F2000LUS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801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73444">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99611">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99218">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a:t>
                      </a:r>
                      <a:r>
                        <a:rPr kumimoji="0" lang="en-US" sz="600" b="1" i="0" u="none" strike="noStrike" kern="1200" cap="none" spc="0" normalizeH="0" baseline="0" noProof="0" dirty="0">
                          <a:ln>
                            <a:noFill/>
                          </a:ln>
                          <a:solidFill>
                            <a:schemeClr val="accent1"/>
                          </a:solidFill>
                          <a:effectLst/>
                          <a:uLnTx/>
                          <a:uFillTx/>
                          <a:latin typeface="Arial" charset="0"/>
                          <a:ea typeface="Arial" charset="0"/>
                          <a:cs typeface="Arial" charset="0"/>
                        </a:rPr>
                        <a:t>Touch</a:t>
                      </a:r>
                      <a:endParaRPr lang="en-US" sz="600" b="1" i="0" u="none" strike="noStrike" kern="1200" dirty="0">
                        <a:solidFill>
                          <a:schemeClr val="accent1"/>
                        </a:solidFill>
                        <a:effectLst/>
                        <a:latin typeface="Arial"/>
                        <a:ea typeface="+mn-ea"/>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a:t>
                      </a:r>
                      <a:r>
                        <a:rPr kumimoji="0" lang="en-US" sz="600" b="1" i="0" u="none" strike="noStrike" kern="1200" cap="none" spc="0" normalizeH="0" baseline="0" noProof="0" dirty="0">
                          <a:ln>
                            <a:noFill/>
                          </a:ln>
                          <a:solidFill>
                            <a:schemeClr val="accent1"/>
                          </a:solidFill>
                          <a:effectLst/>
                          <a:uLnTx/>
                          <a:uFillTx/>
                          <a:latin typeface="Arial" charset="0"/>
                          <a:ea typeface="Arial" charset="0"/>
                          <a:cs typeface="Arial" charset="0"/>
                        </a:rPr>
                        <a:t>Touch</a:t>
                      </a:r>
                      <a:endParaRPr lang="en-US" sz="600" b="1" i="0" u="none" strike="noStrike" kern="1200" dirty="0">
                        <a:solidFill>
                          <a:schemeClr val="accent1"/>
                        </a:solidFill>
                        <a:effectLst/>
                        <a:latin typeface="Arial"/>
                        <a:ea typeface="+mn-ea"/>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a:t>
                      </a:r>
                      <a:r>
                        <a:rPr kumimoji="0" lang="en-US" sz="600" b="1" i="0" u="none" strike="noStrike" kern="1200" cap="none" spc="0" normalizeH="0" baseline="0" noProof="0" dirty="0">
                          <a:ln>
                            <a:noFill/>
                          </a:ln>
                          <a:solidFill>
                            <a:schemeClr val="accent1"/>
                          </a:solidFill>
                          <a:effectLst/>
                          <a:uLnTx/>
                          <a:uFillTx/>
                          <a:latin typeface="Arial" charset="0"/>
                          <a:ea typeface="Arial" charset="0"/>
                          <a:cs typeface="Arial" charset="0"/>
                        </a:rPr>
                        <a:t>Touch</a:t>
                      </a:r>
                      <a:endParaRPr lang="en-US" sz="600" b="1" i="0" u="none" strike="noStrike" dirty="0">
                        <a:solidFill>
                          <a:schemeClr val="accent1"/>
                        </a:solidFill>
                        <a:effectLst/>
                        <a:latin typeface="+mn-lt"/>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501621">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99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4 Cell 57Wh Battery</a:t>
                      </a:r>
                      <a:endParaRPr lang="cs-CZ" sz="600" b="0" i="0" u="none" strike="noStrike" dirty="0">
                        <a:solidFill>
                          <a:srgbClr val="000000"/>
                        </a:solidFill>
                        <a:effectLst/>
                        <a:latin typeface="Arial"/>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4 Cell 57Wh Battery</a:t>
                      </a:r>
                      <a:endParaRPr lang="cs-CZ" sz="600" b="0" i="0" u="none" strike="noStrike" dirty="0">
                        <a:solidFill>
                          <a:srgbClr val="000000"/>
                        </a:solidFill>
                        <a:effectLst/>
                        <a:latin typeface="Arial"/>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4 Cell 57Wh Battery</a:t>
                      </a:r>
                      <a:endParaRPr lang="cs-CZ" sz="600" b="0" i="0" u="none" strike="noStrike" dirty="0">
                        <a:solidFill>
                          <a:srgbClr val="000000"/>
                        </a:solidFill>
                        <a:effectLst/>
                        <a:latin typeface="Arial"/>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33072">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8887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7511808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4BC7-0ED2-48E1-9705-8567543B8A97}"/>
              </a:ext>
            </a:extLst>
          </p:cNvPr>
          <p:cNvSpPr>
            <a:spLocks noGrp="1"/>
          </p:cNvSpPr>
          <p:nvPr>
            <p:ph type="title"/>
          </p:nvPr>
        </p:nvSpPr>
        <p:spPr/>
        <p:txBody>
          <a:bodyPr/>
          <a:lstStyle/>
          <a:p>
            <a:r>
              <a:rPr lang="en-US" dirty="0"/>
              <a:t>Premium ThinkPad X1 Series</a:t>
            </a:r>
            <a:br>
              <a:rPr lang="en-US" dirty="0"/>
            </a:br>
            <a:endParaRPr lang="en-US" dirty="0"/>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E74C8D4A-66FB-4842-B1EE-E491CEE177CA}"/>
              </a:ext>
            </a:extLst>
          </p:cNvPr>
          <p:cNvGraphicFramePr>
            <a:graphicFrameLocks noGrp="1"/>
          </p:cNvGraphicFramePr>
          <p:nvPr/>
        </p:nvGraphicFramePr>
        <p:xfrm>
          <a:off x="95509" y="1805498"/>
          <a:ext cx="2805682" cy="2597094"/>
        </p:xfrm>
        <a:graphic>
          <a:graphicData uri="http://schemas.openxmlformats.org/drawingml/2006/table">
            <a:tbl>
              <a:tblPr firstRow="1"/>
              <a:tblGrid>
                <a:gridCol w="247443">
                  <a:extLst>
                    <a:ext uri="{9D8B030D-6E8A-4147-A177-3AD203B41FA5}">
                      <a16:colId xmlns:a16="http://schemas.microsoft.com/office/drawing/2014/main" val="20005"/>
                    </a:ext>
                  </a:extLst>
                </a:gridCol>
                <a:gridCol w="827743">
                  <a:extLst>
                    <a:ext uri="{9D8B030D-6E8A-4147-A177-3AD203B41FA5}">
                      <a16:colId xmlns:a16="http://schemas.microsoft.com/office/drawing/2014/main" val="20006"/>
                    </a:ext>
                  </a:extLst>
                </a:gridCol>
                <a:gridCol w="824985">
                  <a:extLst>
                    <a:ext uri="{9D8B030D-6E8A-4147-A177-3AD203B41FA5}">
                      <a16:colId xmlns:a16="http://schemas.microsoft.com/office/drawing/2014/main" val="20008"/>
                    </a:ext>
                  </a:extLst>
                </a:gridCol>
                <a:gridCol w="905511">
                  <a:extLst>
                    <a:ext uri="{9D8B030D-6E8A-4147-A177-3AD203B41FA5}">
                      <a16:colId xmlns:a16="http://schemas.microsoft.com/office/drawing/2014/main" val="20009"/>
                    </a:ext>
                  </a:extLst>
                </a:gridCol>
              </a:tblGrid>
              <a:tr h="224174">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Carbon 11</a:t>
                      </a:r>
                      <a:r>
                        <a:rPr kumimoji="0" lang="en-US" sz="1100" b="0" i="0" u="none" strike="noStrike" kern="1200" cap="none" spc="0" normalizeH="0" baseline="30000" noProof="0" dirty="0">
                          <a:ln>
                            <a:noFill/>
                          </a:ln>
                          <a:solidFill>
                            <a:prstClr val="white"/>
                          </a:solidFill>
                          <a:effectLst/>
                          <a:uLnTx/>
                          <a:uFillTx/>
                          <a:latin typeface="Arial" charset="0"/>
                          <a:ea typeface="Arial" charset="0"/>
                          <a:cs typeface="Arial" charset="0"/>
                        </a:rPr>
                        <a:t>th</a:t>
                      </a: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 Gen</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$1581</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$1903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$2142</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116113">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2808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21HM000GUS</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21HM000JUS</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21HM000SUS</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8613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430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32GB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9927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135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(400nit)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(400nit)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(400nit)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292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8613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8739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8613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6" name="Table 5">
            <a:extLst>
              <a:ext uri="{FF2B5EF4-FFF2-40B4-BE49-F238E27FC236}">
                <a16:creationId xmlns:a16="http://schemas.microsoft.com/office/drawing/2014/main" id="{46F87A7A-27F3-4C8F-8B8E-1B6EB63A0AB2}"/>
              </a:ext>
            </a:extLst>
          </p:cNvPr>
          <p:cNvGraphicFramePr>
            <a:graphicFrameLocks noGrp="1"/>
          </p:cNvGraphicFramePr>
          <p:nvPr/>
        </p:nvGraphicFramePr>
        <p:xfrm>
          <a:off x="3385565" y="1812100"/>
          <a:ext cx="4771463" cy="2608615"/>
        </p:xfrm>
        <a:graphic>
          <a:graphicData uri="http://schemas.openxmlformats.org/drawingml/2006/table">
            <a:tbl>
              <a:tblPr firstRow="1"/>
              <a:tblGrid>
                <a:gridCol w="300123">
                  <a:extLst>
                    <a:ext uri="{9D8B030D-6E8A-4147-A177-3AD203B41FA5}">
                      <a16:colId xmlns:a16="http://schemas.microsoft.com/office/drawing/2014/main" val="20005"/>
                    </a:ext>
                  </a:extLst>
                </a:gridCol>
                <a:gridCol w="1104023">
                  <a:extLst>
                    <a:ext uri="{9D8B030D-6E8A-4147-A177-3AD203B41FA5}">
                      <a16:colId xmlns:a16="http://schemas.microsoft.com/office/drawing/2014/main" val="20006"/>
                    </a:ext>
                  </a:extLst>
                </a:gridCol>
                <a:gridCol w="1137898">
                  <a:extLst>
                    <a:ext uri="{9D8B030D-6E8A-4147-A177-3AD203B41FA5}">
                      <a16:colId xmlns:a16="http://schemas.microsoft.com/office/drawing/2014/main" val="20008"/>
                    </a:ext>
                  </a:extLst>
                </a:gridCol>
                <a:gridCol w="1099862">
                  <a:extLst>
                    <a:ext uri="{9D8B030D-6E8A-4147-A177-3AD203B41FA5}">
                      <a16:colId xmlns:a16="http://schemas.microsoft.com/office/drawing/2014/main" val="399395909"/>
                    </a:ext>
                  </a:extLst>
                </a:gridCol>
                <a:gridCol w="1129557">
                  <a:extLst>
                    <a:ext uri="{9D8B030D-6E8A-4147-A177-3AD203B41FA5}">
                      <a16:colId xmlns:a16="http://schemas.microsoft.com/office/drawing/2014/main" val="20009"/>
                    </a:ext>
                  </a:extLst>
                </a:gridCol>
              </a:tblGrid>
              <a:tr h="292032">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Yoga 8</a:t>
                      </a:r>
                      <a:r>
                        <a:rPr kumimoji="0" lang="en-US" sz="1100" b="0" i="0" u="none" strike="noStrike" kern="1200" cap="none" spc="0" normalizeH="0" baseline="30000" noProof="0" dirty="0">
                          <a:ln>
                            <a:noFill/>
                          </a:ln>
                          <a:solidFill>
                            <a:prstClr val="white"/>
                          </a:solidFill>
                          <a:effectLst/>
                          <a:uLnTx/>
                          <a:uFillTx/>
                          <a:latin typeface="Arial" charset="0"/>
                          <a:ea typeface="Arial" charset="0"/>
                          <a:cs typeface="Arial" charset="0"/>
                        </a:rPr>
                        <a:t>th</a:t>
                      </a: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 Gen</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$1719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$2004</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$2105</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$2253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9515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chemeClr val="accent4"/>
                        </a:solidFill>
                        <a:effectLst/>
                        <a:uLnTx/>
                        <a:uFillTx/>
                        <a:latin typeface="Arial"/>
                        <a:ea typeface="+mn-ea"/>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chemeClr val="accent4"/>
                        </a:solidFill>
                        <a:effectLst/>
                        <a:uLnTx/>
                        <a:uFillTx/>
                        <a:latin typeface="Arial"/>
                        <a:ea typeface="+mn-ea"/>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05660">
                <a:tc vMerge="1">
                  <a:txBody>
                    <a:bodyPr/>
                    <a:lstStyle/>
                    <a:p>
                      <a:endParaRPr lang="en-US"/>
                    </a:p>
                  </a:txBody>
                  <a:tcPr/>
                </a:tc>
                <a:tc>
                  <a:txBody>
                    <a:bodyPr/>
                    <a:lstStyle/>
                    <a:p>
                      <a:pPr algn="ctr" fontAlgn="b"/>
                      <a:r>
                        <a:rPr lang="en-US" sz="700" b="1" i="0" u="none" strike="noStrike" kern="1200" dirty="0">
                          <a:solidFill>
                            <a:srgbClr val="000000"/>
                          </a:solidFill>
                          <a:effectLst/>
                          <a:latin typeface="Arial" charset="0"/>
                          <a:cs typeface="Arial" charset="0"/>
                        </a:rPr>
                        <a:t>21HQ001NUS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700" b="1" i="0" u="none" strike="noStrike" kern="1200" dirty="0">
                          <a:solidFill>
                            <a:srgbClr val="000000"/>
                          </a:solidFill>
                          <a:effectLst/>
                          <a:latin typeface="Arial" charset="0"/>
                          <a:cs typeface="Arial" charset="0"/>
                        </a:rPr>
                        <a:t>21HQ0007US – Grey</a:t>
                      </a:r>
                    </a:p>
                  </a:txBody>
                  <a:tcPr marL="3174" marR="3174" marT="3174"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700" b="1" i="0" u="none" strike="noStrike" kern="1200" dirty="0">
                          <a:solidFill>
                            <a:srgbClr val="000000"/>
                          </a:solidFill>
                          <a:effectLst/>
                          <a:latin typeface="Arial" charset="0"/>
                          <a:cs typeface="Arial" charset="0"/>
                        </a:rPr>
                        <a:t>21HQ000BUS - Grey</a:t>
                      </a:r>
                    </a:p>
                  </a:txBody>
                  <a:tcPr marL="3174" marR="3174" marT="3174"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algn="ctr" fontAlgn="b"/>
                      <a:r>
                        <a:rPr lang="en-US" sz="700" b="1" i="0" u="none" strike="noStrike" kern="1200" dirty="0">
                          <a:solidFill>
                            <a:srgbClr val="000000"/>
                          </a:solidFill>
                          <a:effectLst/>
                          <a:latin typeface="Arial" charset="0"/>
                          <a:cs typeface="Arial" charset="0"/>
                        </a:rPr>
                        <a:t>21HQ000CUS - Grey</a:t>
                      </a:r>
                    </a:p>
                  </a:txBody>
                  <a:tcPr marL="3174" marR="3174" marT="3174"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7652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19234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a:t>
                      </a:r>
                      <a:r>
                        <a:rPr lang="en-US" sz="600" b="1" i="0" u="none" strike="noStrike" dirty="0">
                          <a:solidFill>
                            <a:srgbClr val="FF0000"/>
                          </a:solidFill>
                          <a:effectLst/>
                          <a:latin typeface="Arial" charset="0"/>
                          <a:ea typeface="Arial" charset="0"/>
                          <a:cs typeface="Arial" charset="0"/>
                        </a:rPr>
                        <a:t>Touch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a:t>
                      </a:r>
                      <a:r>
                        <a:rPr lang="en-US" sz="600" b="1" i="0" u="none" strike="noStrike" dirty="0">
                          <a:solidFill>
                            <a:srgbClr val="FF0000"/>
                          </a:solidFill>
                          <a:effectLst/>
                          <a:latin typeface="Arial" charset="0"/>
                          <a:ea typeface="Arial" charset="0"/>
                          <a:cs typeface="Arial" charset="0"/>
                        </a:rPr>
                        <a:t>Touch </a:t>
                      </a:r>
                      <a:r>
                        <a:rPr lang="en-US" sz="600" b="0" i="0" u="none" strike="noStrike" dirty="0">
                          <a:solidFill>
                            <a:schemeClr val="tx1"/>
                          </a:solidFill>
                          <a:effectLst/>
                          <a:latin typeface="Arial" charset="0"/>
                          <a:ea typeface="Arial" charset="0"/>
                          <a:cs typeface="Arial" charset="0"/>
                        </a:rPr>
                        <a:t>+ IR Cam + </a:t>
                      </a:r>
                      <a:r>
                        <a:rPr lang="en-US" sz="600" b="1" i="0" u="none" strike="noStrike" dirty="0">
                          <a:solidFill>
                            <a:schemeClr val="tx1"/>
                          </a:solidFill>
                          <a:effectLst/>
                          <a:latin typeface="Arial" charset="0"/>
                          <a:ea typeface="Arial" charset="0"/>
                          <a:cs typeface="Arial" charset="0"/>
                        </a:rPr>
                        <a:t>WWAN</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850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 Pen</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Camera, Backlit KBD, FPR, 2x2 AX WLAN, BT, Pen</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Camera, Backlit KBD, FPR, 2x2 AX WLAN, BT, Pen</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Camera, Backlit KBD, FPR, 2x2 AX WLAN, BT, Pen</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2596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5609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03D82EBD-A665-4F28-A9A1-3D0DAFDBB81D}"/>
              </a:ext>
            </a:extLst>
          </p:cNvPr>
          <p:cNvGraphicFramePr>
            <a:graphicFrameLocks noGrp="1"/>
          </p:cNvGraphicFramePr>
          <p:nvPr/>
        </p:nvGraphicFramePr>
        <p:xfrm>
          <a:off x="8641403" y="1812100"/>
          <a:ext cx="1037772" cy="2597093"/>
        </p:xfrm>
        <a:graphic>
          <a:graphicData uri="http://schemas.openxmlformats.org/drawingml/2006/table">
            <a:tbl>
              <a:tblPr firstRow="1"/>
              <a:tblGrid>
                <a:gridCol w="237820">
                  <a:extLst>
                    <a:ext uri="{9D8B030D-6E8A-4147-A177-3AD203B41FA5}">
                      <a16:colId xmlns:a16="http://schemas.microsoft.com/office/drawing/2014/main" val="20005"/>
                    </a:ext>
                  </a:extLst>
                </a:gridCol>
                <a:gridCol w="799952">
                  <a:extLst>
                    <a:ext uri="{9D8B030D-6E8A-4147-A177-3AD203B41FA5}">
                      <a16:colId xmlns:a16="http://schemas.microsoft.com/office/drawing/2014/main" val="20006"/>
                    </a:ext>
                  </a:extLst>
                </a:gridCol>
              </a:tblGrid>
              <a:tr h="30078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Nano G3</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$1563</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172728">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chemeClr val="accent4"/>
                        </a:solidFill>
                        <a:effectLst/>
                        <a:uLnTx/>
                        <a:uFillTx/>
                        <a:latin typeface="Arial"/>
                        <a:ea typeface="+mn-ea"/>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97627">
                <a:tc vMerge="1">
                  <a:txBody>
                    <a:bodyPr/>
                    <a:lstStyle/>
                    <a:p>
                      <a:endParaRPr lang="en-US"/>
                    </a:p>
                  </a:txBody>
                  <a:tcPr/>
                </a:tc>
                <a:tc>
                  <a:txBody>
                    <a:bodyPr/>
                    <a:lstStyle/>
                    <a:p>
                      <a:pPr algn="ctr" fontAlgn="b"/>
                      <a:r>
                        <a:rPr lang="en-US" sz="700" b="1" i="0" u="none" strike="noStrike" kern="1200" dirty="0">
                          <a:solidFill>
                            <a:srgbClr val="000000"/>
                          </a:solidFill>
                          <a:effectLst/>
                          <a:latin typeface="Arial" charset="0"/>
                          <a:ea typeface="+mn-ea"/>
                          <a:cs typeface="Arial" charset="0"/>
                        </a:rPr>
                        <a:t>21K10009US</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460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i7-1360P</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6963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18483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60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13” 2K Display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endParaRPr lang="en-US" sz="600" b="1" i="0" u="none" strike="noStrike" dirty="0">
                        <a:solidFill>
                          <a:srgbClr val="FF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46606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460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50</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2104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4609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3 Year Premier Support</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48011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4BC7-0ED2-48E1-9705-8567543B8A97}"/>
              </a:ext>
            </a:extLst>
          </p:cNvPr>
          <p:cNvSpPr>
            <a:spLocks noGrp="1"/>
          </p:cNvSpPr>
          <p:nvPr>
            <p:ph type="title"/>
          </p:nvPr>
        </p:nvSpPr>
        <p:spPr/>
        <p:txBody>
          <a:bodyPr/>
          <a:lstStyle/>
          <a:p>
            <a:r>
              <a:rPr lang="en-US" dirty="0"/>
              <a:t>Premium ThinkPad AMD Series</a:t>
            </a:r>
            <a:br>
              <a:rPr lang="en-US" dirty="0"/>
            </a:br>
            <a:endParaRPr lang="en-US" dirty="0"/>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82BD93B2-D2FE-4E36-B7F6-98202F418124}"/>
              </a:ext>
            </a:extLst>
          </p:cNvPr>
          <p:cNvGraphicFramePr>
            <a:graphicFrameLocks noGrp="1"/>
          </p:cNvGraphicFramePr>
          <p:nvPr/>
        </p:nvGraphicFramePr>
        <p:xfrm>
          <a:off x="162789" y="1064300"/>
          <a:ext cx="3298551" cy="2593107"/>
        </p:xfrm>
        <a:graphic>
          <a:graphicData uri="http://schemas.openxmlformats.org/drawingml/2006/table">
            <a:tbl>
              <a:tblPr firstRow="1"/>
              <a:tblGrid>
                <a:gridCol w="306675">
                  <a:extLst>
                    <a:ext uri="{9D8B030D-6E8A-4147-A177-3AD203B41FA5}">
                      <a16:colId xmlns:a16="http://schemas.microsoft.com/office/drawing/2014/main" val="20002"/>
                    </a:ext>
                  </a:extLst>
                </a:gridCol>
                <a:gridCol w="1017737">
                  <a:extLst>
                    <a:ext uri="{9D8B030D-6E8A-4147-A177-3AD203B41FA5}">
                      <a16:colId xmlns:a16="http://schemas.microsoft.com/office/drawing/2014/main" val="20003"/>
                    </a:ext>
                  </a:extLst>
                </a:gridCol>
                <a:gridCol w="1000653">
                  <a:extLst>
                    <a:ext uri="{9D8B030D-6E8A-4147-A177-3AD203B41FA5}">
                      <a16:colId xmlns:a16="http://schemas.microsoft.com/office/drawing/2014/main" val="20004"/>
                    </a:ext>
                  </a:extLst>
                </a:gridCol>
                <a:gridCol w="973486">
                  <a:extLst>
                    <a:ext uri="{9D8B030D-6E8A-4147-A177-3AD203B41FA5}">
                      <a16:colId xmlns:a16="http://schemas.microsoft.com/office/drawing/2014/main" val="400086118"/>
                    </a:ext>
                  </a:extLst>
                </a:gridCol>
              </a:tblGrid>
              <a:tr h="276820">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mn-ea"/>
                          <a:cs typeface="Arial" charset="0"/>
                        </a:rPr>
                        <a:t>T14 G3 (AMD)</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$1443</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$1682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$1682</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8001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3E8DDD"/>
                          </a:solidFill>
                          <a:effectLst/>
                          <a:uLnTx/>
                          <a:uFillTx/>
                          <a:latin typeface="Arial" charset="0"/>
                          <a:ea typeface="Arial" charset="0"/>
                          <a:cs typeface="Arial" charset="0"/>
                        </a:rPr>
                        <a:t>Rebate: $350</a:t>
                      </a: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$150</a:t>
                      </a: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4345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21CF005TUS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1" i="0" u="none" strike="noStrike" kern="1200" dirty="0">
                          <a:solidFill>
                            <a:srgbClr val="000000"/>
                          </a:solidFill>
                          <a:effectLst/>
                          <a:latin typeface="Arial" charset="0"/>
                          <a:ea typeface="+mn-ea"/>
                          <a:cs typeface="Arial" charset="0"/>
                        </a:rPr>
                        <a:t>21CF000EUS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21CF003TUS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6708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6650U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67081">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92285">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8457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endParaRPr kumimoji="0" lang="en-US" sz="600" b="0" i="0" u="none" strike="noStrike" kern="1200" cap="none" spc="0" normalizeH="0" baseline="0" noProof="0" dirty="0">
                        <a:ln>
                          <a:noFill/>
                        </a:ln>
                        <a:solidFill>
                          <a:srgbClr val="000000"/>
                        </a:solidFill>
                        <a:effectLst/>
                        <a:uLnTx/>
                        <a:uFillTx/>
                        <a:latin typeface="Arial"/>
                        <a:ea typeface="+mn-ea"/>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58324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9228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236176">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281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pic>
        <p:nvPicPr>
          <p:cNvPr id="7" name="Picture 6" descr="A picture containing laptop, monitor, screen, sitting&#10;&#10;Description automatically generated">
            <a:extLst>
              <a:ext uri="{FF2B5EF4-FFF2-40B4-BE49-F238E27FC236}">
                <a16:creationId xmlns:a16="http://schemas.microsoft.com/office/drawing/2014/main" id="{8F82C7BA-AD69-469A-A8FC-30E89E5F6D81}"/>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794550" y="132263"/>
            <a:ext cx="2058619" cy="792569"/>
          </a:xfrm>
          <a:prstGeom prst="rect">
            <a:avLst/>
          </a:prstGeom>
        </p:spPr>
      </p:pic>
      <p:pic>
        <p:nvPicPr>
          <p:cNvPr id="8" name="Picture 7" descr="A picture containing photo, sitting, man, green&#10;&#10;Description automatically generated">
            <a:extLst>
              <a:ext uri="{FF2B5EF4-FFF2-40B4-BE49-F238E27FC236}">
                <a16:creationId xmlns:a16="http://schemas.microsoft.com/office/drawing/2014/main" id="{F240DC83-81C7-4DB5-813B-4C13CD32FA13}"/>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115840" y="35169"/>
            <a:ext cx="1687491" cy="889663"/>
          </a:xfrm>
          <a:prstGeom prst="rect">
            <a:avLst/>
          </a:prstGeom>
        </p:spPr>
      </p:pic>
      <p:graphicFrame>
        <p:nvGraphicFramePr>
          <p:cNvPr id="10" name="Table 9">
            <a:extLst>
              <a:ext uri="{FF2B5EF4-FFF2-40B4-BE49-F238E27FC236}">
                <a16:creationId xmlns:a16="http://schemas.microsoft.com/office/drawing/2014/main" id="{333B4D0F-A0DC-4877-B0E9-EB000D419D55}"/>
              </a:ext>
            </a:extLst>
          </p:cNvPr>
          <p:cNvGraphicFramePr>
            <a:graphicFrameLocks noGrp="1"/>
          </p:cNvGraphicFramePr>
          <p:nvPr/>
        </p:nvGraphicFramePr>
        <p:xfrm>
          <a:off x="152159" y="3755049"/>
          <a:ext cx="3407310" cy="2551281"/>
        </p:xfrm>
        <a:graphic>
          <a:graphicData uri="http://schemas.openxmlformats.org/drawingml/2006/table">
            <a:tbl>
              <a:tblPr firstRow="1"/>
              <a:tblGrid>
                <a:gridCol w="317210">
                  <a:extLst>
                    <a:ext uri="{9D8B030D-6E8A-4147-A177-3AD203B41FA5}">
                      <a16:colId xmlns:a16="http://schemas.microsoft.com/office/drawing/2014/main" val="20002"/>
                    </a:ext>
                  </a:extLst>
                </a:gridCol>
                <a:gridCol w="1068543">
                  <a:extLst>
                    <a:ext uri="{9D8B030D-6E8A-4147-A177-3AD203B41FA5}">
                      <a16:colId xmlns:a16="http://schemas.microsoft.com/office/drawing/2014/main" val="20003"/>
                    </a:ext>
                  </a:extLst>
                </a:gridCol>
                <a:gridCol w="980694">
                  <a:extLst>
                    <a:ext uri="{9D8B030D-6E8A-4147-A177-3AD203B41FA5}">
                      <a16:colId xmlns:a16="http://schemas.microsoft.com/office/drawing/2014/main" val="20004"/>
                    </a:ext>
                  </a:extLst>
                </a:gridCol>
                <a:gridCol w="1040863">
                  <a:extLst>
                    <a:ext uri="{9D8B030D-6E8A-4147-A177-3AD203B41FA5}">
                      <a16:colId xmlns:a16="http://schemas.microsoft.com/office/drawing/2014/main" val="400086118"/>
                    </a:ext>
                  </a:extLst>
                </a:gridCol>
              </a:tblGrid>
              <a:tr h="219754">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mn-ea"/>
                          <a:cs typeface="Arial" charset="0"/>
                        </a:rPr>
                        <a:t>Z13 G1 (AMD)</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$1277</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$1443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$1507</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3212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4345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21D2001SUS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1" i="0" u="none" strike="noStrike" kern="1200" dirty="0">
                          <a:solidFill>
                            <a:srgbClr val="000000"/>
                          </a:solidFill>
                          <a:effectLst/>
                          <a:latin typeface="Arial" charset="0"/>
                          <a:ea typeface="+mn-ea"/>
                          <a:cs typeface="Arial" charset="0"/>
                        </a:rPr>
                        <a:t>21D2001RUS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21D2001QUS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6708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6650U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67081">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92285">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8457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58324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9228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236176">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 11 DG Win 10 Pro 64</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 11 DG Win 10 Pro 64</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 11 DG Win 10 Pro 64</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281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1" name="Table 10">
            <a:extLst>
              <a:ext uri="{FF2B5EF4-FFF2-40B4-BE49-F238E27FC236}">
                <a16:creationId xmlns:a16="http://schemas.microsoft.com/office/drawing/2014/main" id="{A7E6D5B6-1D6E-4EF2-BDB3-55962F594062}"/>
              </a:ext>
            </a:extLst>
          </p:cNvPr>
          <p:cNvGraphicFramePr>
            <a:graphicFrameLocks noGrp="1"/>
          </p:cNvGraphicFramePr>
          <p:nvPr/>
        </p:nvGraphicFramePr>
        <p:xfrm>
          <a:off x="7860676" y="1057990"/>
          <a:ext cx="1323951" cy="2593107"/>
        </p:xfrm>
        <a:graphic>
          <a:graphicData uri="http://schemas.openxmlformats.org/drawingml/2006/table">
            <a:tbl>
              <a:tblPr firstRow="1"/>
              <a:tblGrid>
                <a:gridCol w="318079">
                  <a:extLst>
                    <a:ext uri="{9D8B030D-6E8A-4147-A177-3AD203B41FA5}">
                      <a16:colId xmlns:a16="http://schemas.microsoft.com/office/drawing/2014/main" val="20002"/>
                    </a:ext>
                  </a:extLst>
                </a:gridCol>
                <a:gridCol w="1005872">
                  <a:extLst>
                    <a:ext uri="{9D8B030D-6E8A-4147-A177-3AD203B41FA5}">
                      <a16:colId xmlns:a16="http://schemas.microsoft.com/office/drawing/2014/main" val="20003"/>
                    </a:ext>
                  </a:extLst>
                </a:gridCol>
              </a:tblGrid>
              <a:tr h="226057">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mn-ea"/>
                          <a:cs typeface="Arial" charset="0"/>
                        </a:rPr>
                        <a:t>T14s G3 (AMD)</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$1793</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974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47565">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21CQ004TUS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7187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71874">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97800">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95601">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59997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9780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242950">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3186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41FEC692-7C72-4DF8-81EE-7314419888FD}"/>
              </a:ext>
            </a:extLst>
          </p:cNvPr>
          <p:cNvGraphicFramePr>
            <a:graphicFrameLocks noGrp="1"/>
          </p:cNvGraphicFramePr>
          <p:nvPr/>
        </p:nvGraphicFramePr>
        <p:xfrm>
          <a:off x="4011732" y="1064300"/>
          <a:ext cx="2253823" cy="2546243"/>
        </p:xfrm>
        <a:graphic>
          <a:graphicData uri="http://schemas.openxmlformats.org/drawingml/2006/table">
            <a:tbl>
              <a:tblPr firstRow="1"/>
              <a:tblGrid>
                <a:gridCol w="302113">
                  <a:extLst>
                    <a:ext uri="{9D8B030D-6E8A-4147-A177-3AD203B41FA5}">
                      <a16:colId xmlns:a16="http://schemas.microsoft.com/office/drawing/2014/main" val="20002"/>
                    </a:ext>
                  </a:extLst>
                </a:gridCol>
                <a:gridCol w="939265">
                  <a:extLst>
                    <a:ext uri="{9D8B030D-6E8A-4147-A177-3AD203B41FA5}">
                      <a16:colId xmlns:a16="http://schemas.microsoft.com/office/drawing/2014/main" val="20003"/>
                    </a:ext>
                  </a:extLst>
                </a:gridCol>
                <a:gridCol w="1012445">
                  <a:extLst>
                    <a:ext uri="{9D8B030D-6E8A-4147-A177-3AD203B41FA5}">
                      <a16:colId xmlns:a16="http://schemas.microsoft.com/office/drawing/2014/main" val="20004"/>
                    </a:ext>
                  </a:extLst>
                </a:gridCol>
              </a:tblGrid>
              <a:tr h="219754">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mn-ea"/>
                          <a:cs typeface="Arial" charset="0"/>
                        </a:rPr>
                        <a:t>T16 G1 (AMD)</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$1425</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$1691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13212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4345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21CH0065US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1" i="0" u="none" strike="noStrike" kern="1200" dirty="0">
                          <a:solidFill>
                            <a:srgbClr val="000000"/>
                          </a:solidFill>
                          <a:effectLst/>
                          <a:latin typeface="Arial" charset="0"/>
                          <a:ea typeface="+mn-ea"/>
                          <a:cs typeface="Arial" charset="0"/>
                        </a:rPr>
                        <a:t>21CH0040US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6708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5650U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67081">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61623984"/>
                  </a:ext>
                </a:extLst>
              </a:tr>
              <a:tr h="192285">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565823785"/>
                  </a:ext>
                </a:extLst>
              </a:tr>
              <a:tr h="38457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endParaRPr kumimoji="0" lang="en-US" sz="600" b="0" i="0" u="none" strike="noStrike" kern="1200" cap="none" spc="0" normalizeH="0" baseline="0" noProof="0" dirty="0">
                        <a:ln>
                          <a:noFill/>
                        </a:ln>
                        <a:solidFill>
                          <a:schemeClr val="accent1"/>
                        </a:solidFill>
                        <a:effectLst/>
                        <a:uLnTx/>
                        <a:uFillTx/>
                        <a:latin typeface="Arial"/>
                        <a:ea typeface="+mn-ea"/>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707058777"/>
                  </a:ext>
                </a:extLst>
              </a:tr>
              <a:tr h="58324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235902132"/>
                  </a:ext>
                </a:extLst>
              </a:tr>
              <a:tr h="19228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236176">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1281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7FF749C7-9BF9-45CD-8F63-9A332497DD7A}"/>
              </a:ext>
            </a:extLst>
          </p:cNvPr>
          <p:cNvGraphicFramePr>
            <a:graphicFrameLocks noGrp="1"/>
          </p:cNvGraphicFramePr>
          <p:nvPr/>
        </p:nvGraphicFramePr>
        <p:xfrm>
          <a:off x="4011732" y="3755047"/>
          <a:ext cx="3245149" cy="2546243"/>
        </p:xfrm>
        <a:graphic>
          <a:graphicData uri="http://schemas.openxmlformats.org/drawingml/2006/table">
            <a:tbl>
              <a:tblPr firstRow="1"/>
              <a:tblGrid>
                <a:gridCol w="302113">
                  <a:extLst>
                    <a:ext uri="{9D8B030D-6E8A-4147-A177-3AD203B41FA5}">
                      <a16:colId xmlns:a16="http://schemas.microsoft.com/office/drawing/2014/main" val="20002"/>
                    </a:ext>
                  </a:extLst>
                </a:gridCol>
                <a:gridCol w="955384">
                  <a:extLst>
                    <a:ext uri="{9D8B030D-6E8A-4147-A177-3AD203B41FA5}">
                      <a16:colId xmlns:a16="http://schemas.microsoft.com/office/drawing/2014/main" val="20003"/>
                    </a:ext>
                  </a:extLst>
                </a:gridCol>
                <a:gridCol w="996326">
                  <a:extLst>
                    <a:ext uri="{9D8B030D-6E8A-4147-A177-3AD203B41FA5}">
                      <a16:colId xmlns:a16="http://schemas.microsoft.com/office/drawing/2014/main" val="20004"/>
                    </a:ext>
                  </a:extLst>
                </a:gridCol>
                <a:gridCol w="991326">
                  <a:extLst>
                    <a:ext uri="{9D8B030D-6E8A-4147-A177-3AD203B41FA5}">
                      <a16:colId xmlns:a16="http://schemas.microsoft.com/office/drawing/2014/main" val="400086118"/>
                    </a:ext>
                  </a:extLst>
                </a:gridCol>
              </a:tblGrid>
              <a:tr h="219754">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mn-ea"/>
                          <a:cs typeface="Arial" charset="0"/>
                        </a:rPr>
                        <a:t>Z16 G1 (AMD)</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$1655</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$1691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$1747</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3212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$400</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3E8DDD"/>
                          </a:solidFill>
                          <a:effectLst/>
                          <a:uLnTx/>
                          <a:uFillTx/>
                          <a:latin typeface="Arial" charset="0"/>
                          <a:ea typeface="Arial" charset="0"/>
                          <a:cs typeface="Arial" charset="0"/>
                        </a:rPr>
                        <a:t>Rebate: $400</a:t>
                      </a: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Rebate: $400</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4345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21D4001UUS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1" i="0" u="none" strike="noStrike" kern="1200" dirty="0">
                          <a:solidFill>
                            <a:srgbClr val="000000"/>
                          </a:solidFill>
                          <a:effectLst/>
                          <a:latin typeface="Arial" charset="0"/>
                          <a:ea typeface="+mn-ea"/>
                          <a:cs typeface="Arial" charset="0"/>
                        </a:rPr>
                        <a:t>21D4001VUS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21D4001XUS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6708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6650H</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6850H</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67081">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92285">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8457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16"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58324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9228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72</a:t>
                      </a:r>
                      <a:r>
                        <a:rPr lang="cs-CZ" sz="600" b="0" i="0" u="none" strike="noStrike">
                          <a:solidFill>
                            <a:srgbClr val="000000"/>
                          </a:solidFill>
                          <a:effectLst/>
                          <a:latin typeface="Arial"/>
                          <a:cs typeface="Arial"/>
                        </a:rPr>
                        <a:t>Wh</a:t>
                      </a:r>
                      <a:endParaRPr lang="cs-CZ" sz="600" b="0" i="0" u="none" strike="noStrike" dirty="0">
                        <a:solidFill>
                          <a:srgbClr val="000000"/>
                        </a:solidFill>
                        <a:effectLst/>
                        <a:latin typeface="Arial"/>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72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72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236176">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 11 DG Win 10 Pro 64</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 11 DG Win 10 Pro 64</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281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4" name="Table 13">
            <a:extLst>
              <a:ext uri="{FF2B5EF4-FFF2-40B4-BE49-F238E27FC236}">
                <a16:creationId xmlns:a16="http://schemas.microsoft.com/office/drawing/2014/main" id="{F3B4F4E5-AEA7-4F33-B4D4-BCFF7B12FDEF}"/>
              </a:ext>
            </a:extLst>
          </p:cNvPr>
          <p:cNvGraphicFramePr>
            <a:graphicFrameLocks noGrp="1"/>
          </p:cNvGraphicFramePr>
          <p:nvPr/>
        </p:nvGraphicFramePr>
        <p:xfrm>
          <a:off x="7860676" y="3780130"/>
          <a:ext cx="1257497" cy="2546243"/>
        </p:xfrm>
        <a:graphic>
          <a:graphicData uri="http://schemas.openxmlformats.org/drawingml/2006/table">
            <a:tbl>
              <a:tblPr firstRow="1"/>
              <a:tblGrid>
                <a:gridCol w="302113">
                  <a:extLst>
                    <a:ext uri="{9D8B030D-6E8A-4147-A177-3AD203B41FA5}">
                      <a16:colId xmlns:a16="http://schemas.microsoft.com/office/drawing/2014/main" val="20002"/>
                    </a:ext>
                  </a:extLst>
                </a:gridCol>
                <a:gridCol w="955384">
                  <a:extLst>
                    <a:ext uri="{9D8B030D-6E8A-4147-A177-3AD203B41FA5}">
                      <a16:colId xmlns:a16="http://schemas.microsoft.com/office/drawing/2014/main" val="20003"/>
                    </a:ext>
                  </a:extLst>
                </a:gridCol>
              </a:tblGrid>
              <a:tr h="219754">
                <a:tc rowSpan="11">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mn-ea"/>
                          <a:cs typeface="Arial" charset="0"/>
                        </a:rPr>
                        <a:t>X13 G3 (AMD)</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ea typeface="+mn-ea"/>
                          <a:cs typeface="Arial" charset="0"/>
                        </a:rPr>
                        <a:t>$1563</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3212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4345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1218987" rtl="0" eaLnBrk="1" fontAlgn="b" latinLnBrk="0" hangingPunct="1"/>
                      <a:r>
                        <a:rPr lang="en-US" sz="600" b="1" i="0" u="none" strike="noStrike" kern="1200" dirty="0">
                          <a:solidFill>
                            <a:srgbClr val="000000"/>
                          </a:solidFill>
                          <a:effectLst/>
                          <a:latin typeface="Arial" charset="0"/>
                          <a:ea typeface="+mn-ea"/>
                          <a:cs typeface="Arial" charset="0"/>
                        </a:rPr>
                        <a:t>21CM005CUS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6708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6850U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67081">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92285">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84570">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13"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58324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Wi-Fi 6E, 11ax, 2x2 + BT5.2</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9228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236176">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2819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a:cs typeface="Arial"/>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742624666"/>
      </p:ext>
    </p:extLst>
  </p:cSld>
  <p:clrMapOvr>
    <a:masterClrMapping/>
  </p:clrMapOvr>
  <p:transition spd="med"/>
</p:sld>
</file>

<file path=ppt/theme/theme1.xml><?xml version="1.0" encoding="utf-8"?>
<a:theme xmlns:a="http://schemas.openxmlformats.org/drawingml/2006/main" name="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1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7" id="{1F652287-FB41-41FD-9169-D865D523EFF1}" vid="{56E9668C-54CA-465F-A460-8A92F2944175}"/>
    </a:ext>
  </a:extLst>
</a:theme>
</file>

<file path=ppt/theme/theme4.xml><?xml version="1.0" encoding="utf-8"?>
<a:theme xmlns:a="http://schemas.openxmlformats.org/drawingml/2006/main" name="2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risHolladay xmlns="0b150edd-b318-463a-9f3d-ebe5042bc253">
      <UserInfo>
        <DisplayName/>
        <AccountId xsi:nil="true"/>
        <AccountType/>
      </UserInfo>
    </KrisHollada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6CD5A23ED40042AECD06EF9868DB52" ma:contentTypeVersion="11" ma:contentTypeDescription="Create a new document." ma:contentTypeScope="" ma:versionID="3ae666e3f7c40072579630db392c9caf">
  <xsd:schema xmlns:xsd="http://www.w3.org/2001/XMLSchema" xmlns:xs="http://www.w3.org/2001/XMLSchema" xmlns:p="http://schemas.microsoft.com/office/2006/metadata/properties" xmlns:ns2="0b150edd-b318-463a-9f3d-ebe5042bc253" xmlns:ns3="2d67ac00-e96e-4a4a-8b7f-9f8fd8358461" targetNamespace="http://schemas.microsoft.com/office/2006/metadata/properties" ma:root="true" ma:fieldsID="647e6bec09acf0631b500b6c9d82a09c" ns2:_="" ns3:_="">
    <xsd:import namespace="0b150edd-b318-463a-9f3d-ebe5042bc253"/>
    <xsd:import namespace="2d67ac00-e96e-4a4a-8b7f-9f8fd835846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KrisHolladay"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150edd-b318-463a-9f3d-ebe5042bc2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KrisHolladay" ma:index="14" nillable="true" ma:displayName="Kris Holladay" ma:format="Dropdown" ma:list="UserInfo" ma:SharePointGroup="0" ma:internalName="KrisHollada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67ac00-e96e-4a4a-8b7f-9f8fd83584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77F4AA-1638-4FFC-8CD0-B6BBACAE180F}">
  <ds:schemaRefs>
    <ds:schemaRef ds:uri="http://schemas.microsoft.com/sharepoint/v3/contenttype/forms"/>
  </ds:schemaRefs>
</ds:datastoreItem>
</file>

<file path=customXml/itemProps2.xml><?xml version="1.0" encoding="utf-8"?>
<ds:datastoreItem xmlns:ds="http://schemas.openxmlformats.org/officeDocument/2006/customXml" ds:itemID="{BC6CFE95-771C-4802-B140-C778003BEB93}">
  <ds:schemaRefs>
    <ds:schemaRef ds:uri="338aea81-64d9-4501-b31a-b3578b976767"/>
    <ds:schemaRef ds:uri="8400b54b-2d98-440a-a193-b7cd69872e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b150edd-b318-463a-9f3d-ebe5042bc253"/>
  </ds:schemaRefs>
</ds:datastoreItem>
</file>

<file path=customXml/itemProps3.xml><?xml version="1.0" encoding="utf-8"?>
<ds:datastoreItem xmlns:ds="http://schemas.openxmlformats.org/officeDocument/2006/customXml" ds:itemID="{6FC21428-AAC4-406C-A1E6-EF490175A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150edd-b318-463a-9f3d-ebe5042bc253"/>
    <ds:schemaRef ds:uri="2d67ac00-e96e-4a4a-8b7f-9f8fd8358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39427</TotalTime>
  <Words>16010</Words>
  <Application>Microsoft Office PowerPoint</Application>
  <PresentationFormat>Custom</PresentationFormat>
  <Paragraphs>4486</Paragraphs>
  <Slides>69</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69</vt:i4>
      </vt:variant>
    </vt:vector>
  </HeadingPairs>
  <TitlesOfParts>
    <vt:vector size="81" baseType="lpstr">
      <vt:lpstr>Arial</vt:lpstr>
      <vt:lpstr>Calibri</vt:lpstr>
      <vt:lpstr>Haettenschweiler</vt:lpstr>
      <vt:lpstr>Helvetica Neue</vt:lpstr>
      <vt:lpstr>Helvetica Neue Light</vt:lpstr>
      <vt:lpstr>Segoe UI Light</vt:lpstr>
      <vt:lpstr>Verdana</vt:lpstr>
      <vt:lpstr>Wingdings</vt:lpstr>
      <vt:lpstr>Lenovo Master</vt:lpstr>
      <vt:lpstr>1_Custom Design</vt:lpstr>
      <vt:lpstr>1_Lenovo Master</vt:lpstr>
      <vt:lpstr>2_Lenovo Master</vt:lpstr>
      <vt:lpstr>Topseller Quick Reference Guide</vt:lpstr>
      <vt:lpstr>Lenovo Topseller - Notebooks</vt:lpstr>
      <vt:lpstr>LENOVO TOPSELLERS - EDUCATION</vt:lpstr>
      <vt:lpstr>Education Solutions - Chromebooks </vt:lpstr>
      <vt:lpstr>Education Solutions – Windows </vt:lpstr>
      <vt:lpstr>Premium ThinkPad </vt:lpstr>
      <vt:lpstr>Premium ThinkPad T and X Series </vt:lpstr>
      <vt:lpstr>Premium ThinkPad X1 Series </vt:lpstr>
      <vt:lpstr>Premium ThinkPad AMD Series </vt:lpstr>
      <vt:lpstr>VELOCITY THINKPAD </vt:lpstr>
      <vt:lpstr>VELOCITY THINKPAD </vt:lpstr>
      <vt:lpstr>VELOCITY THINKPAD </vt:lpstr>
      <vt:lpstr>LENOVO TOPSELLER NOTEBOOKS </vt:lpstr>
      <vt:lpstr>VELOCITY NOTEBOOKS </vt:lpstr>
      <vt:lpstr>PowerPoint Presentation</vt:lpstr>
      <vt:lpstr>VELOCITY NOTEBOOKS </vt:lpstr>
      <vt:lpstr>Tablets</vt:lpstr>
      <vt:lpstr>Tablets</vt:lpstr>
      <vt:lpstr>LENOLENOVO TOPSELLER - Android Focus Models R  Android Focus Models </vt:lpstr>
      <vt:lpstr>PowerPoint Presentation</vt:lpstr>
      <vt:lpstr>PowerPoint Presentation</vt:lpstr>
      <vt:lpstr>ThinkCentre &amp; Lenovo Desktops </vt:lpstr>
      <vt:lpstr>PowerPoint Presentation</vt:lpstr>
      <vt:lpstr>ThinkCentre Tiny Desktops</vt:lpstr>
      <vt:lpstr>ThinkCentre Gen 3 Alderlake Tiny Desktops </vt:lpstr>
      <vt:lpstr>ThinkCentre Small Form Factor Desktops</vt:lpstr>
      <vt:lpstr>ThinkCentre Mini Tower Desktops</vt:lpstr>
      <vt:lpstr>ThinkCentre All-in-One Desktops</vt:lpstr>
      <vt:lpstr>ThinkVision Monitors</vt:lpstr>
      <vt:lpstr>Mobile Workstations &amp; ThinkStation</vt:lpstr>
      <vt:lpstr>Lenovo Topseller ThinkPad Mobile Workstations</vt:lpstr>
      <vt:lpstr>Lenovo Topseller ThinkPad Mobile Workstations P14s &amp; P16s | Ultraportable performance</vt:lpstr>
      <vt:lpstr>Lenovo Topseller ThinkPad Mobile Workstations P16v Intel Value of Performance</vt:lpstr>
      <vt:lpstr>Lenovo Topseller ThinkPad Mobile Workstations P16 | The Most Powerful ThinkPad Ever</vt:lpstr>
      <vt:lpstr>Lenovo Topseller ThinkPad Mobile Workstations P1 | The Machine You Need in the Device You Want</vt:lpstr>
      <vt:lpstr>Lenovo Topseller ThinkPad Mobile Workstations</vt:lpstr>
      <vt:lpstr>Lenovo Topseller ThinkPad Mobile Workstations P14s &amp; P16s | Ultraportable performance</vt:lpstr>
      <vt:lpstr>Lenovo Topseller ThinkPad Mobile Workstations P14s &amp; P16s AMD | Ultraportable performance value</vt:lpstr>
      <vt:lpstr>Lenovo Topseller ThinkPad Mobile Workstations P15v &amp; T15p | Value of Performance</vt:lpstr>
      <vt:lpstr>Lenovo Topseller ThinkPad Mobile Workstations P15v AMD | Value of Performance</vt:lpstr>
      <vt:lpstr>Lenovo Topseller ThinkPad Mobile Workstations P1 | The Machine You Need in the Device You Want</vt:lpstr>
      <vt:lpstr>Lenovo Topseller ThinkPad Mobile Workstations P16 | The Most Powerful ThinkPad Ever</vt:lpstr>
      <vt:lpstr>Lenovo Topseller ThinkStation Desktop Workstations</vt:lpstr>
      <vt:lpstr>Lenovo Topseller ThinkStation Desktop Workstations P3 Tiny | World’s Smallest Professional Desktop Workstation Now available with Intel 13th Gen Core Performance</vt:lpstr>
      <vt:lpstr>Lenovo Topseller ThinkStation Desktop Workstations P3 Ultra | Advanced Small Form Factor Workstation Now available with Intel 13th Gen Core Performance</vt:lpstr>
      <vt:lpstr>Lenovo Topseller ThinkStation Desktop Workstations P3 TWR | Entry Professional Desktop Workstation  Now available with Intel 13th Gen Core Performance</vt:lpstr>
      <vt:lpstr>Lenovo Topseller ThinkStation Desktop Workstations P360 Tiny | World’s Smallest Professional Desktop Workstation</vt:lpstr>
      <vt:lpstr>Lenovo Topseller ThinkStation Desktop Workstations P360 Ultra | Advanced Small Form Factor Workstation</vt:lpstr>
      <vt:lpstr>Lenovo Topseller ThinkStation Desktop Workstations P360 TWR | Entry Professional Desktop Workstation</vt:lpstr>
      <vt:lpstr>Lenovo Topseller ThinkStation Desktop Workstations P358 | AMD Ryzen Pro Entry TWR Workstation</vt:lpstr>
      <vt:lpstr>Lenovo Topseller ThinkStation Desktop Workstations Limited disty supply! Last chance to buy while supplies last! </vt:lpstr>
      <vt:lpstr>Lenovo Topseller ThinkStation Desktop Workstations P620 &amp; P5 | High Performance Tower Workstations</vt:lpstr>
      <vt:lpstr>Lenovo Topseller ThinkStation Desktop Workstations Performance Towers While Supplies Last through 2023</vt:lpstr>
      <vt:lpstr>ThinkStation P Series Performance Visuals &amp; Graphics </vt:lpstr>
      <vt:lpstr>Visuals and Accessories</vt:lpstr>
      <vt:lpstr>PowerPoint Presentation</vt:lpstr>
      <vt:lpstr>ThinkVision P Series</vt:lpstr>
      <vt:lpstr>ThinkVision T86, T75, T65  Interactive Large Format Displays (iLFDs)</vt:lpstr>
      <vt:lpstr>ThinkVision T Series</vt:lpstr>
      <vt:lpstr>ThinkVision M Series Mobile Monitors</vt:lpstr>
      <vt:lpstr>PowerPoint Presentation</vt:lpstr>
      <vt:lpstr>PowerPoint Presentation</vt:lpstr>
      <vt:lpstr>Accessories</vt:lpstr>
      <vt:lpstr>Laptop Accessories: Travel Hubs, Docks, Power, Webcams</vt:lpstr>
      <vt:lpstr>Laptop Accessories: Audio and Lenovo Go  </vt:lpstr>
      <vt:lpstr>Laptop Accessories: Keyboard and Mice Combos </vt:lpstr>
      <vt:lpstr>Laptop Accessories: Standalone Keyboards and Mice</vt:lpstr>
      <vt:lpstr>Laptop Accessories: Cases and Bags</vt:lpstr>
      <vt:lpstr>Services &amp; Software</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LenovoTemplate-16x9_Expanded</dc:title>
  <dc:creator>Lenovo</dc:creator>
  <cp:lastModifiedBy>Bradley Weatherspoon</cp:lastModifiedBy>
  <cp:revision>361</cp:revision>
  <dcterms:created xsi:type="dcterms:W3CDTF">2015-04-23T17:39:45Z</dcterms:created>
  <dcterms:modified xsi:type="dcterms:W3CDTF">2023-09-07T19:13:06Z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0x0101007C820D11F3EF5F46A1FE21E2DA43AAC5</vt:lpwstr>
  </property>
</Properties>
</file>